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70" r:id="rId13"/>
    <p:sldId id="271" r:id="rId14"/>
    <p:sldId id="266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8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iquelme\Desktop\Disco\Estudios\2018\MEDICAMENTOS%20ABRIL\Encuesta%20terminada%20medicament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'TD muestra'!$F$3</c:f>
              <c:strCache>
                <c:ptCount val="1"/>
                <c:pt idx="0">
                  <c:v>Cuenta de Fecha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F5-4FC4-A260-5E34889C29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F5-4FC4-A260-5E34889C29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F5-4FC4-A260-5E34889C294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D316E1-2942-4F9F-894B-583CB632D853}" type="VALUE">
                      <a:rPr lang="en-US" sz="1800" baseline="0" smtClean="0"/>
                      <a:pPr>
                        <a:defRPr sz="1800"/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E9DE2F-D316-43E1-A9AD-1D153339012F}" type="VALUE">
                      <a:rPr lang="en-US" sz="1800" baseline="0" smtClean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44011F-F42F-425E-B726-CCF43F804F5A}" type="VALUE">
                      <a:rPr lang="en-US" sz="1800" baseline="0" smtClean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'TD muestra'!$E$4:$E$6</c:f>
              <c:strCache>
                <c:ptCount val="3"/>
                <c:pt idx="0">
                  <c:v>Entre 18 y 39 años</c:v>
                </c:pt>
                <c:pt idx="1">
                  <c:v>Entre 40 y 59 años</c:v>
                </c:pt>
                <c:pt idx="2">
                  <c:v>60 años o más</c:v>
                </c:pt>
              </c:strCache>
            </c:strRef>
          </c:cat>
          <c:val>
            <c:numRef>
              <c:f>'TD muestra'!$F$4:$F$6</c:f>
              <c:numCache>
                <c:formatCode>0%</c:formatCode>
                <c:ptCount val="3"/>
                <c:pt idx="0">
                  <c:v>0.16020671834625322</c:v>
                </c:pt>
                <c:pt idx="1">
                  <c:v>0.34366925064599485</c:v>
                </c:pt>
                <c:pt idx="2">
                  <c:v>0.49612403100775193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F5-4FC4-A260-5E34889C294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TD!$C$69</c:f>
              <c:strCache>
                <c:ptCount val="1"/>
                <c:pt idx="0">
                  <c:v>% del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TD!$B$70:$B$73</c:f>
              <c:strCache>
                <c:ptCount val="4"/>
                <c:pt idx="0">
                  <c:v>Sí</c:v>
                </c:pt>
                <c:pt idx="1">
                  <c:v>A veces</c:v>
                </c:pt>
                <c:pt idx="2">
                  <c:v>No</c:v>
                </c:pt>
                <c:pt idx="3">
                  <c:v>Ns/Nr</c:v>
                </c:pt>
              </c:strCache>
            </c:strRef>
          </c:cat>
          <c:val>
            <c:numRef>
              <c:f>TD!$C$70:$C$73</c:f>
              <c:numCache>
                <c:formatCode>0%</c:formatCode>
                <c:ptCount val="4"/>
                <c:pt idx="0">
                  <c:v>0.41501976284584979</c:v>
                </c:pt>
                <c:pt idx="1">
                  <c:v>0.49011857707509882</c:v>
                </c:pt>
                <c:pt idx="2">
                  <c:v>8.6956521739130432E-2</c:v>
                </c:pt>
                <c:pt idx="3">
                  <c:v>7.9051383399209481E-3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E8-41D1-A34B-FB41F0DD5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78937504"/>
        <c:axId val="1478947840"/>
      </c:barChart>
      <c:catAx>
        <c:axId val="14789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8947840"/>
        <c:crosses val="autoZero"/>
        <c:auto val="1"/>
        <c:lblAlgn val="ctr"/>
        <c:lblOffset val="100"/>
        <c:noMultiLvlLbl val="0"/>
      </c:catAx>
      <c:valAx>
        <c:axId val="1478947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89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'TD muestra'!$F$19</c:f>
              <c:strCache>
                <c:ptCount val="1"/>
                <c:pt idx="0">
                  <c:v>Cuenta de Hora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79-4C9F-ADC3-36523B94B2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79-4C9F-ADC3-36523B94B28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2961FC-2790-45C0-A0CD-7EF778EDA12C}" type="VALUE">
                      <a:rPr lang="en-US" sz="1800" baseline="0" smtClean="0"/>
                      <a:pPr>
                        <a:defRPr sz="1800"/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79-4C9F-ADC3-36523B94B28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6111111111111122E-2"/>
                  <c:y val="-4.16666666666666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 smtClean="0"/>
                      <a:t> </a:t>
                    </a:r>
                    <a:fld id="{4352A780-E01F-49A4-8BB3-E8DFAE9E9933}" type="VALUE">
                      <a:rPr lang="en-US" sz="18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sz="18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79-4C9F-ADC3-36523B94B28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'TD muestra'!$E$20:$E$21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'TD muestra'!$F$20:$F$21</c:f>
              <c:numCache>
                <c:formatCode>0%</c:formatCode>
                <c:ptCount val="2"/>
                <c:pt idx="0">
                  <c:v>0.75452196382428938</c:v>
                </c:pt>
                <c:pt idx="1">
                  <c:v>0.2454780361757106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79-4C9F-ADC3-36523B94B28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TD!$F$4</c:f>
              <c:strCache>
                <c:ptCount val="1"/>
                <c:pt idx="0">
                  <c:v>% del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C-4084-ABE6-66BE3ED36D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C-4084-ABE6-66BE3ED36D1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0843F1-DF0A-49B8-80F2-5D6C3EFEEC24}" type="VALUE">
                      <a:rPr lang="en-US" sz="2000" baseline="0" smtClean="0"/>
                      <a:pPr>
                        <a:defRPr sz="2000"/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AC-4084-ABE6-66BE3ED36D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63DB2C-E772-4D43-B8DB-6E4B42CA35BE}" type="VALUE">
                      <a:rPr lang="en-US" sz="2000" baseline="0" smtClean="0"/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AC-4084-ABE6-66BE3ED36D1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TD!$E$5:$E$6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TD!$F$5:$F$6</c:f>
              <c:numCache>
                <c:formatCode>0%</c:formatCode>
                <c:ptCount val="2"/>
                <c:pt idx="0">
                  <c:v>0.25064599483204136</c:v>
                </c:pt>
                <c:pt idx="1">
                  <c:v>0.74935400516795869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AC-4084-ABE6-66BE3ED36D1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TD!$F$20</c:f>
              <c:strCache>
                <c:ptCount val="1"/>
                <c:pt idx="0">
                  <c:v>% del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TD!$E$21:$E$26</c:f>
              <c:strCache>
                <c:ptCount val="6"/>
                <c:pt idx="0">
                  <c:v>Más de $200.000</c:v>
                </c:pt>
                <c:pt idx="1">
                  <c:v>Entre $100.000 y $200.000</c:v>
                </c:pt>
                <c:pt idx="2">
                  <c:v>Entre $50.000 y $100.000</c:v>
                </c:pt>
                <c:pt idx="3">
                  <c:v>Menos de $50.000</c:v>
                </c:pt>
                <c:pt idx="4">
                  <c:v>Nada</c:v>
                </c:pt>
                <c:pt idx="5">
                  <c:v>Ns/Nr</c:v>
                </c:pt>
              </c:strCache>
            </c:strRef>
          </c:cat>
          <c:val>
            <c:numRef>
              <c:f>TD!$F$21:$F$26</c:f>
              <c:numCache>
                <c:formatCode>0%</c:formatCode>
                <c:ptCount val="6"/>
                <c:pt idx="0">
                  <c:v>2.8423772609819122E-2</c:v>
                </c:pt>
                <c:pt idx="1">
                  <c:v>4.909560723514212E-2</c:v>
                </c:pt>
                <c:pt idx="2">
                  <c:v>0.1731266149870801</c:v>
                </c:pt>
                <c:pt idx="3">
                  <c:v>0.42118863049095606</c:v>
                </c:pt>
                <c:pt idx="4">
                  <c:v>0.31266149870801035</c:v>
                </c:pt>
                <c:pt idx="5">
                  <c:v>1.5503875968992248E-2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7A-43D7-9732-243F1E827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9719664"/>
        <c:axId val="1369716944"/>
      </c:barChart>
      <c:catAx>
        <c:axId val="13697196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69716944"/>
        <c:crosses val="autoZero"/>
        <c:auto val="1"/>
        <c:lblAlgn val="ctr"/>
        <c:lblOffset val="100"/>
        <c:noMultiLvlLbl val="0"/>
      </c:catAx>
      <c:valAx>
        <c:axId val="136971694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136971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TD!$F$32</c:f>
              <c:strCache>
                <c:ptCount val="1"/>
                <c:pt idx="0">
                  <c:v>% del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TD!$E$33:$E$35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TD!$F$33:$F$35</c:f>
              <c:numCache>
                <c:formatCode>0%</c:formatCode>
                <c:ptCount val="3"/>
                <c:pt idx="0">
                  <c:v>0.2842377260981912</c:v>
                </c:pt>
                <c:pt idx="1">
                  <c:v>0.70542635658914732</c:v>
                </c:pt>
                <c:pt idx="2">
                  <c:v>1.0335917312661499E-2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F-4247-8DF4-CB5DC80F4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9704976"/>
        <c:axId val="1369713136"/>
      </c:barChart>
      <c:catAx>
        <c:axId val="13697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69713136"/>
        <c:crosses val="autoZero"/>
        <c:auto val="1"/>
        <c:lblAlgn val="ctr"/>
        <c:lblOffset val="100"/>
        <c:noMultiLvlLbl val="0"/>
      </c:catAx>
      <c:valAx>
        <c:axId val="136971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970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TD!$Q$32</c:f>
              <c:strCache>
                <c:ptCount val="1"/>
                <c:pt idx="0">
                  <c:v>% del total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TD!$P$33:$P$35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TD!$Q$33:$Q$35</c:f>
              <c:numCache>
                <c:formatCode>0%</c:formatCode>
                <c:ptCount val="3"/>
                <c:pt idx="0">
                  <c:v>0.32786885245901637</c:v>
                </c:pt>
                <c:pt idx="1">
                  <c:v>0.66393442622950816</c:v>
                </c:pt>
                <c:pt idx="2">
                  <c:v>8.1967213114754103E-3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4-4C5B-A776-7DD4402FB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9706064"/>
        <c:axId val="1369713680"/>
      </c:barChart>
      <c:catAx>
        <c:axId val="13697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69713680"/>
        <c:crosses val="autoZero"/>
        <c:auto val="1"/>
        <c:lblAlgn val="ctr"/>
        <c:lblOffset val="100"/>
        <c:noMultiLvlLbl val="0"/>
      </c:catAx>
      <c:valAx>
        <c:axId val="1369713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97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TD!$AA$32</c:f>
              <c:strCache>
                <c:ptCount val="1"/>
                <c:pt idx="0">
                  <c:v>% del 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TD!$Z$33:$Z$35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TD!$AA$33:$AA$35</c:f>
              <c:numCache>
                <c:formatCode>0%</c:formatCode>
                <c:ptCount val="3"/>
                <c:pt idx="0">
                  <c:v>0.18103448275862069</c:v>
                </c:pt>
                <c:pt idx="1">
                  <c:v>0.80172413793103448</c:v>
                </c:pt>
                <c:pt idx="2">
                  <c:v>1.7241379310344827E-2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A-4394-9438-CC9DDDED9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9708240"/>
        <c:axId val="1369709328"/>
      </c:barChart>
      <c:catAx>
        <c:axId val="13697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69709328"/>
        <c:crosses val="autoZero"/>
        <c:auto val="1"/>
        <c:lblAlgn val="ctr"/>
        <c:lblOffset val="100"/>
        <c:noMultiLvlLbl val="0"/>
      </c:catAx>
      <c:valAx>
        <c:axId val="1369709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97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TD!$F$42</c:f>
              <c:strCache>
                <c:ptCount val="1"/>
                <c:pt idx="0">
                  <c:v>% del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TD!$E$43:$E$48</c:f>
              <c:strCache>
                <c:ptCount val="6"/>
                <c:pt idx="0">
                  <c:v>No tuve dinero para seguir comprando el medicamento</c:v>
                </c:pt>
                <c:pt idx="1">
                  <c:v>Me sentí mejor y lo dejé</c:v>
                </c:pt>
                <c:pt idx="2">
                  <c:v>No estaba disponible en la farmacia o centro de salud</c:v>
                </c:pt>
                <c:pt idx="3">
                  <c:v>Otro motivo no médico</c:v>
                </c:pt>
                <c:pt idx="4">
                  <c:v>El medicamento me produjo molestias de salud</c:v>
                </c:pt>
                <c:pt idx="5">
                  <c:v>Otro motivo médico</c:v>
                </c:pt>
              </c:strCache>
            </c:strRef>
          </c:cat>
          <c:val>
            <c:numRef>
              <c:f>TD!$F$43:$F$48</c:f>
              <c:numCache>
                <c:formatCode>0%</c:formatCode>
                <c:ptCount val="6"/>
                <c:pt idx="0">
                  <c:v>0.6454545454545455</c:v>
                </c:pt>
                <c:pt idx="1">
                  <c:v>0.12727272727272726</c:v>
                </c:pt>
                <c:pt idx="2">
                  <c:v>7.2727272727272724E-2</c:v>
                </c:pt>
                <c:pt idx="3">
                  <c:v>6.363636363636363E-2</c:v>
                </c:pt>
                <c:pt idx="4">
                  <c:v>4.5454545454545456E-2</c:v>
                </c:pt>
                <c:pt idx="5">
                  <c:v>4.5454545454545456E-2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78-433B-8A56-CC87118D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95926416"/>
        <c:axId val="1326627680"/>
      </c:barChart>
      <c:catAx>
        <c:axId val="109592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26627680"/>
        <c:crosses val="autoZero"/>
        <c:auto val="1"/>
        <c:lblAlgn val="ctr"/>
        <c:lblOffset val="100"/>
        <c:noMultiLvlLbl val="0"/>
      </c:catAx>
      <c:valAx>
        <c:axId val="1326627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9592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TD!$F$53</c:f>
              <c:strCache>
                <c:ptCount val="1"/>
                <c:pt idx="0">
                  <c:v>% del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TD!$E$54:$E$56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TD!$F$54:$F$56</c:f>
              <c:numCache>
                <c:formatCode>0%</c:formatCode>
                <c:ptCount val="3"/>
                <c:pt idx="0">
                  <c:v>0.65374677002583981</c:v>
                </c:pt>
                <c:pt idx="1">
                  <c:v>0.28940568475452194</c:v>
                </c:pt>
                <c:pt idx="2">
                  <c:v>5.6847545219638244E-2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97-4079-9379-97F685E13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78948928"/>
        <c:axId val="1478946752"/>
      </c:barChart>
      <c:catAx>
        <c:axId val="14789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8946752"/>
        <c:crosses val="autoZero"/>
        <c:auto val="1"/>
        <c:lblAlgn val="ctr"/>
        <c:lblOffset val="100"/>
        <c:noMultiLvlLbl val="0"/>
      </c:catAx>
      <c:valAx>
        <c:axId val="1478946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894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4FB0-3DD6-4563-9CCA-B7FAB7747017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14C35-AE4E-4AFD-8700-CA005120EC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0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6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09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27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37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6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Revisar</a:t>
            </a:r>
            <a:r>
              <a:rPr lang="es-ES" baseline="0" dirty="0" smtClean="0"/>
              <a:t> si esta es la fuente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92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47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013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36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774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562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7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74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40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11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5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78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FB70-9685-4D0F-8520-F285513FE0A4}" type="datetimeFigureOut">
              <a:rPr lang="es-CL" smtClean="0"/>
              <a:t>03-05-2018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3F21-2875-4EBD-B1F1-D41A0B71A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73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/>
          <a:stretch/>
        </p:blipFill>
        <p:spPr>
          <a:xfrm>
            <a:off x="0" y="-85726"/>
            <a:ext cx="9144000" cy="69437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90600" y="4826000"/>
            <a:ext cx="737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FFFFF"/>
                </a:solidFill>
              </a:rPr>
              <a:t>Encuesta sobre Acceso </a:t>
            </a:r>
            <a:r>
              <a:rPr lang="es-CL" sz="3200" dirty="0" smtClean="0">
                <a:solidFill>
                  <a:srgbClr val="FFFFFF"/>
                </a:solidFill>
              </a:rPr>
              <a:t>de </a:t>
            </a:r>
            <a:r>
              <a:rPr lang="es-CL" sz="3200" dirty="0" smtClean="0">
                <a:solidFill>
                  <a:srgbClr val="FFFFFF"/>
                </a:solidFill>
              </a:rPr>
              <a:t>Medicamentos</a:t>
            </a:r>
            <a:endParaRPr lang="es-CL" sz="32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57650" y="600075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Abril 2018 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0" y="0"/>
            <a:ext cx="8855802" cy="6843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00873" y="942191"/>
            <a:ext cx="650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cs typeface="Calibri"/>
              </a:rPr>
              <a:t>En caso que pida medicamentos </a:t>
            </a:r>
            <a:r>
              <a:rPr lang="es-CL" sz="2000" b="1" dirty="0" err="1">
                <a:solidFill>
                  <a:schemeClr val="bg1"/>
                </a:solidFill>
                <a:cs typeface="Calibri"/>
              </a:rPr>
              <a:t>bioequivalentes</a:t>
            </a:r>
            <a:r>
              <a:rPr lang="es-CL" sz="20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s-CL" sz="2000" b="1" dirty="0" smtClean="0">
                <a:solidFill>
                  <a:schemeClr val="bg1"/>
                </a:solidFill>
                <a:cs typeface="Calibri"/>
              </a:rPr>
              <a:t>¿están </a:t>
            </a:r>
            <a:r>
              <a:rPr lang="es-CL" sz="2000" b="1" dirty="0">
                <a:solidFill>
                  <a:schemeClr val="bg1"/>
                </a:solidFill>
                <a:cs typeface="Calibri"/>
              </a:rPr>
              <a:t>disponibles en la farmacia cuando usted los solicita?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7841" y="1092485"/>
            <a:ext cx="5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06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65575" y="4365051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428372" y="4015395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237164" y="2701510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9,2%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42182"/>
              </p:ext>
            </p:extLst>
          </p:nvPr>
        </p:nvGraphicFramePr>
        <p:xfrm>
          <a:off x="917841" y="2057400"/>
          <a:ext cx="70872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788150" y="5517538"/>
            <a:ext cx="184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/>
              <a:t>N: 253</a:t>
            </a:r>
            <a:r>
              <a:rPr lang="es-CL" sz="1400" dirty="0" smtClean="0">
                <a:cs typeface="Calibri"/>
              </a:rPr>
              <a:t> participantes que respondieron “SI” en la pregunta anterior</a:t>
            </a:r>
            <a:endParaRPr lang="es-CL" sz="1400" dirty="0"/>
          </a:p>
        </p:txBody>
      </p:sp>
      <p:sp>
        <p:nvSpPr>
          <p:cNvPr id="16" name="Rectángulo 15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Medicamentos, 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pic>
        <p:nvPicPr>
          <p:cNvPr id="8" name="Imagen 7" descr="PLANTILLA PRESENTACION LA BRUJULA DEFINITIVA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040"/>
            <a:ext cx="10048875" cy="77650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57212" y="1414705"/>
            <a:ext cx="8786813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El 75% de la población encuestada consume medicamentos, es decir, tres de cada cuatro personas, dato consistente con otras mediciones nacionales.</a:t>
            </a:r>
          </a:p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El 25% de las personas encuestadas señala que gasta de su bolsillo más de $ 50.000 mensuales en medicamentos, monto equivalente a un 1/5 del sueldo mínimo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Chile, el cual es de $ 276.000.</a:t>
            </a: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el caso de las personas encuestadas y que son afiliadas a Fonasa el gasto promedio mensual en fármacos alcanza a $ 47.100 promedio, entre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quienes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compran medicamentos. Mientras que en el caso de los usuarios de Isapres, el promedio es de $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72.000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8712" y="328613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Conclusiones 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pic>
        <p:nvPicPr>
          <p:cNvPr id="8" name="Imagen 7" descr="PLANTILLA PRESENTACION LA BRUJULA DEFINITIVA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040"/>
            <a:ext cx="10048875" cy="77650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57213" y="1600443"/>
            <a:ext cx="8858250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Frente a la pregunta, ¿Le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ha ocurrido que no puede continuar un tratamiento como se le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indicó? Un 28% de los encuestados señala que ha tenido que suspenderlo.</a:t>
            </a:r>
          </a:p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el caso de los usuarios de Fonasa, uno de cada tres personas ha dejado interrumpido su tratamiento. Mientras que en isapres, uno de cada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cinco. </a:t>
            </a:r>
            <a:endParaRPr lang="es-CL" sz="2400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ambos casos, la principal razón declarada para abandonar el tratamiento es la falta de dinero para comprar el medicamento, 65%.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28712" y="328613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Conclusiones 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pic>
        <p:nvPicPr>
          <p:cNvPr id="8" name="Imagen 7" descr="PLANTILLA PRESENTACION LA BRUJULA DEFINITIVA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040"/>
            <a:ext cx="10048875" cy="77650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1513" y="1657593"/>
            <a:ext cx="8701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Respecto a los medicamentos </a:t>
            </a:r>
            <a:r>
              <a:rPr lang="es-C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bioequivalentes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2 de cada 3 personas declara que solicita este tipo de fármacos en las farmacias. Sin embargo, sólo un 42% señala que los encuentra disponibles cuando los pide, mientras que 49% afirma que “a veces” y 9%, no los encuentra.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28712" y="328613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Conclusiones 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1"/>
          <a:stretch/>
        </p:blipFill>
        <p:spPr>
          <a:xfrm>
            <a:off x="144100" y="14881"/>
            <a:ext cx="8855802" cy="8642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97946" y="1208900"/>
            <a:ext cx="1642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09412"/>
            <a:r>
              <a:rPr lang="es-CL" sz="2800" b="1" dirty="0">
                <a:solidFill>
                  <a:srgbClr val="005880"/>
                </a:solidFill>
                <a:cs typeface="Calibri"/>
              </a:rPr>
              <a:t>OBJETIVO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1221" y="2029069"/>
            <a:ext cx="8661559" cy="237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Conocer cuánto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dinero gastan las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personas que viven en la Región Metropolitana en consumo de medicamentos.</a:t>
            </a:r>
          </a:p>
          <a:p>
            <a:pPr marL="342900" lvl="1" indent="-3429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Conocer si los usuarios solicitan medicamentos </a:t>
            </a:r>
            <a:r>
              <a:rPr lang="es-C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bioequivalentes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en las farmacias y si ellos están disponibles al momento de pedirlos. 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1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1"/>
          <a:stretch/>
        </p:blipFill>
        <p:spPr>
          <a:xfrm>
            <a:off x="144100" y="14881"/>
            <a:ext cx="8855802" cy="8642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1221" y="2029069"/>
            <a:ext cx="8661559" cy="351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Estudio: Corte transversal.</a:t>
            </a:r>
          </a:p>
          <a:p>
            <a:pPr lvl="1" indent="-4572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Población objetivo: Personas mayores de 18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años, residentes en la Región Metropolitana.</a:t>
            </a:r>
          </a:p>
          <a:p>
            <a:pPr lvl="1" indent="-4572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Instrumento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: Cuestionario estructurado,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aplicado vía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telefónica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.</a:t>
            </a:r>
          </a:p>
          <a:p>
            <a:pPr lvl="1" indent="-4572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Tamaño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de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la muestra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: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387 participantes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. </a:t>
            </a:r>
          </a:p>
          <a:p>
            <a:pPr lvl="1" indent="-4572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Rango de error: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5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%. Intervalo de confianza 95%.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indent="-457200" algn="just">
              <a:lnSpc>
                <a:spcPct val="12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Fecha en que se aplicó: Entre el 23 y el 27 de abril de 2018.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32814" y="1226369"/>
            <a:ext cx="507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5E86"/>
                </a:solidFill>
                <a:cs typeface="Calibri"/>
              </a:rPr>
              <a:t>METODOLOGÍA</a:t>
            </a:r>
            <a:endParaRPr lang="es-CL" sz="2800" b="1" dirty="0">
              <a:solidFill>
                <a:srgbClr val="005E86"/>
              </a:solidFill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1"/>
          <a:stretch/>
        </p:blipFill>
        <p:spPr>
          <a:xfrm>
            <a:off x="144100" y="14881"/>
            <a:ext cx="8855802" cy="8642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34466" y="1060668"/>
            <a:ext cx="6052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5E86"/>
                </a:solidFill>
                <a:cs typeface="Calibri"/>
              </a:rPr>
              <a:t>CARACTERIZACIÓN DE LA MUESTRA</a:t>
            </a:r>
            <a:endParaRPr lang="es-CL" sz="2800" b="1" dirty="0">
              <a:solidFill>
                <a:srgbClr val="005E86"/>
              </a:solidFill>
              <a:latin typeface="Calibri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02500" y="6400800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N: </a:t>
            </a:r>
            <a:r>
              <a:rPr lang="es-CL" sz="1400" dirty="0" smtClean="0">
                <a:cs typeface="Calibri"/>
              </a:rPr>
              <a:t>387 </a:t>
            </a:r>
            <a:r>
              <a:rPr lang="es-CL" sz="1400" dirty="0">
                <a:cs typeface="Calibri"/>
              </a:rPr>
              <a:t>participantes</a:t>
            </a:r>
            <a:endParaRPr lang="es-CL" sz="14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96987"/>
              </p:ext>
            </p:extLst>
          </p:nvPr>
        </p:nvGraphicFramePr>
        <p:xfrm>
          <a:off x="144100" y="2819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427838"/>
              </p:ext>
            </p:extLst>
          </p:nvPr>
        </p:nvGraphicFramePr>
        <p:xfrm>
          <a:off x="5014913" y="2819401"/>
          <a:ext cx="4129086" cy="245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524002" y="1953491"/>
            <a:ext cx="185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Rango de Edad</a:t>
            </a:r>
            <a:endParaRPr lang="es-CL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43596" y="1953487"/>
            <a:ext cx="185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Sexo</a:t>
            </a:r>
            <a:endParaRPr lang="es-CL" b="1" dirty="0"/>
          </a:p>
        </p:txBody>
      </p:sp>
      <p:sp>
        <p:nvSpPr>
          <p:cNvPr id="12" name="Rectángulo 11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0" y="0"/>
            <a:ext cx="8855802" cy="6843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42236" y="1114697"/>
            <a:ext cx="6284079" cy="47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¿Usted consume medicamentos?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7841" y="1092485"/>
            <a:ext cx="5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65575" y="4365051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428372" y="4015395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237164" y="2701510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9,2%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167692"/>
              </p:ext>
            </p:extLst>
          </p:nvPr>
        </p:nvGraphicFramePr>
        <p:xfrm>
          <a:off x="1700213" y="2057400"/>
          <a:ext cx="5572125" cy="33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366440" y="5588814"/>
            <a:ext cx="648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Sin diferencias significativas entre encuestados de </a:t>
            </a:r>
            <a:r>
              <a:rPr lang="es-CL" b="1" dirty="0" err="1" smtClean="0"/>
              <a:t>Isapre</a:t>
            </a:r>
            <a:r>
              <a:rPr lang="es-CL" b="1" dirty="0" smtClean="0"/>
              <a:t> o Fonasa</a:t>
            </a:r>
            <a:endParaRPr lang="es-CL" b="1" dirty="0"/>
          </a:p>
        </p:txBody>
      </p:sp>
      <p:sp>
        <p:nvSpPr>
          <p:cNvPr id="16" name="Rectángulo 15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302500" y="6400800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N: </a:t>
            </a:r>
            <a:r>
              <a:rPr lang="es-CL" sz="1400" dirty="0" smtClean="0">
                <a:cs typeface="Calibri"/>
              </a:rPr>
              <a:t>387 </a:t>
            </a:r>
            <a:r>
              <a:rPr lang="es-CL" sz="1400" dirty="0">
                <a:cs typeface="Calibri"/>
              </a:rPr>
              <a:t>participantes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1928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0" y="0"/>
            <a:ext cx="8855802" cy="6843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9631" y="924747"/>
            <a:ext cx="6284079" cy="85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¿Cuánto gasta cada mes de su bolsillo en medicamentos?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7841" y="1092485"/>
            <a:ext cx="5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02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65575" y="4365051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428372" y="4015395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237164" y="2701510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9,2%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22722"/>
              </p:ext>
            </p:extLst>
          </p:nvPr>
        </p:nvGraphicFramePr>
        <p:xfrm>
          <a:off x="757238" y="2057400"/>
          <a:ext cx="74580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46379" y="5254707"/>
            <a:ext cx="68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Valor promedio aproximado total $ </a:t>
            </a:r>
            <a:r>
              <a:rPr lang="es-CL" dirty="0" smtClean="0"/>
              <a:t>56.500</a:t>
            </a:r>
            <a:r>
              <a:rPr lang="es-CL" dirty="0"/>
              <a:t> </a:t>
            </a:r>
            <a:r>
              <a:rPr lang="es-CL" dirty="0" smtClean="0"/>
              <a:t>(entre </a:t>
            </a:r>
            <a:r>
              <a:rPr lang="es-CL" dirty="0" smtClean="0"/>
              <a:t>quienes gastan</a:t>
            </a:r>
            <a:r>
              <a:rPr lang="es-CL" dirty="0" smtClean="0"/>
              <a:t>).</a:t>
            </a:r>
            <a:endParaRPr lang="es-C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6380" y="5546915"/>
            <a:ext cx="81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Valor promedio aproximado encuestados FONASA  $ </a:t>
            </a:r>
            <a:r>
              <a:rPr lang="es-CL" dirty="0" smtClean="0"/>
              <a:t>47.100</a:t>
            </a:r>
            <a:r>
              <a:rPr lang="es-CL" dirty="0"/>
              <a:t> </a:t>
            </a:r>
            <a:r>
              <a:rPr lang="es-CL" dirty="0" smtClean="0"/>
              <a:t>(entre </a:t>
            </a:r>
            <a:r>
              <a:rPr lang="es-CL" dirty="0"/>
              <a:t>quienes gastan</a:t>
            </a:r>
            <a:r>
              <a:rPr lang="es-CL" dirty="0" smtClean="0"/>
              <a:t>).</a:t>
            </a:r>
            <a:endParaRPr lang="es-CL" dirty="0"/>
          </a:p>
          <a:p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57226" y="5836780"/>
            <a:ext cx="832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Valor promedio aproximado encuestados ISAPRES  $ </a:t>
            </a:r>
            <a:r>
              <a:rPr lang="es-CL" dirty="0" smtClean="0"/>
              <a:t>72.000 </a:t>
            </a:r>
            <a:r>
              <a:rPr lang="es-CL" dirty="0"/>
              <a:t>(entre quienes gastan</a:t>
            </a:r>
            <a:r>
              <a:rPr lang="es-CL" dirty="0" smtClean="0"/>
              <a:t>).</a:t>
            </a:r>
            <a:endParaRPr lang="es-CL" dirty="0"/>
          </a:p>
          <a:p>
            <a:endParaRPr lang="es-C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302500" y="6400800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N: </a:t>
            </a:r>
            <a:r>
              <a:rPr lang="es-CL" sz="1400" dirty="0" smtClean="0">
                <a:cs typeface="Calibri"/>
              </a:rPr>
              <a:t>387 </a:t>
            </a:r>
            <a:r>
              <a:rPr lang="es-CL" sz="1400" dirty="0">
                <a:cs typeface="Calibri"/>
              </a:rPr>
              <a:t>participantes</a:t>
            </a:r>
            <a:endParaRPr lang="es-CL" sz="1400" dirty="0"/>
          </a:p>
        </p:txBody>
      </p:sp>
      <p:sp>
        <p:nvSpPr>
          <p:cNvPr id="21" name="Rectángulo 20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8" y="14880"/>
            <a:ext cx="8855802" cy="6843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86818" y="924747"/>
            <a:ext cx="6284079" cy="85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cs typeface="Calibri"/>
              </a:rPr>
              <a:t>¿Le </a:t>
            </a:r>
            <a:r>
              <a:rPr lang="es-CL" sz="2400" b="1" dirty="0">
                <a:solidFill>
                  <a:schemeClr val="bg1"/>
                </a:solidFill>
                <a:cs typeface="Calibri"/>
              </a:rPr>
              <a:t>ha ocurrido que no puede continuar un tratamiento como se le indicó?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60716" y="1063910"/>
            <a:ext cx="5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03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428372" y="4015395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237164" y="2701510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9,2%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875488"/>
              </p:ext>
            </p:extLst>
          </p:nvPr>
        </p:nvGraphicFramePr>
        <p:xfrm>
          <a:off x="917841" y="2057400"/>
          <a:ext cx="6953056" cy="225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57325" y="4440226"/>
            <a:ext cx="180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CASOS FONASA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41961" y="4397365"/>
            <a:ext cx="178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CASOS ISAPRE</a:t>
            </a:r>
            <a:endParaRPr lang="es-CL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821035"/>
              </p:ext>
            </p:extLst>
          </p:nvPr>
        </p:nvGraphicFramePr>
        <p:xfrm>
          <a:off x="1023062" y="4889753"/>
          <a:ext cx="28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465968"/>
              </p:ext>
            </p:extLst>
          </p:nvPr>
        </p:nvGraphicFramePr>
        <p:xfrm>
          <a:off x="5640614" y="4815113"/>
          <a:ext cx="28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640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0" y="0"/>
            <a:ext cx="8855802" cy="6843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86818" y="924747"/>
            <a:ext cx="6284079" cy="85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cs typeface="Calibri"/>
              </a:rPr>
              <a:t>¿Cuál es el motivo por el cual suspendió su tratamiento?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7841" y="1092485"/>
            <a:ext cx="5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65575" y="4365051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428372" y="4015395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742543"/>
              </p:ext>
            </p:extLst>
          </p:nvPr>
        </p:nvGraphicFramePr>
        <p:xfrm>
          <a:off x="917841" y="2057400"/>
          <a:ext cx="6953056" cy="333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845300" y="5683711"/>
            <a:ext cx="184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/>
              <a:t>N: </a:t>
            </a:r>
            <a:r>
              <a:rPr lang="es-CL" sz="1400" dirty="0" smtClean="0">
                <a:cs typeface="Calibri"/>
              </a:rPr>
              <a:t>110 que respondieron “SI” en la pregunta anterior</a:t>
            </a:r>
            <a:endParaRPr lang="es-CL" sz="1400" dirty="0"/>
          </a:p>
        </p:txBody>
      </p:sp>
      <p:sp>
        <p:nvSpPr>
          <p:cNvPr id="16" name="Rectángulo 15"/>
          <p:cNvSpPr/>
          <p:nvPr/>
        </p:nvSpPr>
        <p:spPr>
          <a:xfrm>
            <a:off x="1187565" y="6418697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 Medicamentos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0" y="0"/>
            <a:ext cx="8855802" cy="6843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86818" y="924747"/>
            <a:ext cx="6284079" cy="85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cs typeface="Calibri"/>
              </a:rPr>
              <a:t>Al comprar en la </a:t>
            </a:r>
            <a:r>
              <a:rPr lang="es-CL" sz="2400" b="1" dirty="0" smtClean="0">
                <a:solidFill>
                  <a:schemeClr val="bg1"/>
                </a:solidFill>
                <a:cs typeface="Calibri"/>
              </a:rPr>
              <a:t>farmacia, </a:t>
            </a:r>
            <a:r>
              <a:rPr lang="es-CL" sz="2400" b="1" dirty="0">
                <a:solidFill>
                  <a:schemeClr val="bg1"/>
                </a:solidFill>
                <a:cs typeface="Calibri"/>
              </a:rPr>
              <a:t>¿Solicita medicamentos bioequivalentes?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17841" y="1092485"/>
            <a:ext cx="5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05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65575" y="4365051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428372" y="4015395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73,1%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237164" y="2701510"/>
            <a:ext cx="1191208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44" b="1" dirty="0">
                <a:solidFill>
                  <a:schemeClr val="bg1"/>
                </a:solidFill>
              </a:rPr>
              <a:t>9,2%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84134"/>
              </p:ext>
            </p:extLst>
          </p:nvPr>
        </p:nvGraphicFramePr>
        <p:xfrm>
          <a:off x="917840" y="2057400"/>
          <a:ext cx="7254609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302500" y="6400800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N: 387</a:t>
            </a:r>
            <a:r>
              <a:rPr lang="es-CL" sz="1400" dirty="0" smtClean="0">
                <a:cs typeface="Calibri"/>
              </a:rPr>
              <a:t> </a:t>
            </a:r>
            <a:r>
              <a:rPr lang="es-CL" sz="1400" dirty="0">
                <a:cs typeface="Calibri"/>
              </a:rPr>
              <a:t>participantes</a:t>
            </a:r>
            <a:endParaRPr lang="es-CL" sz="1400" dirty="0"/>
          </a:p>
        </p:txBody>
      </p:sp>
      <p:sp>
        <p:nvSpPr>
          <p:cNvPr id="15" name="Rectángulo 14"/>
          <p:cNvSpPr/>
          <p:nvPr/>
        </p:nvSpPr>
        <p:spPr>
          <a:xfrm>
            <a:off x="1187565" y="6404842"/>
            <a:ext cx="676886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3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Brújula Salud, Encuesta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 </a:t>
            </a:r>
            <a:r>
              <a:rPr lang="es-CL" sz="1234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Medicamentos, abril 2018</a:t>
            </a:r>
            <a:endParaRPr lang="es-CL" sz="12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720</Words>
  <Application>Microsoft Office PowerPoint</Application>
  <PresentationFormat>Presentación en pantalla (4:3)</PresentationFormat>
  <Paragraphs>92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Riquelme Cruz</dc:creator>
  <cp:lastModifiedBy>Ana María Morales Martinez</cp:lastModifiedBy>
  <cp:revision>54</cp:revision>
  <dcterms:created xsi:type="dcterms:W3CDTF">2017-07-11T13:30:59Z</dcterms:created>
  <dcterms:modified xsi:type="dcterms:W3CDTF">2018-05-03T12:44:59Z</dcterms:modified>
</cp:coreProperties>
</file>