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62" r:id="rId2"/>
    <p:sldId id="289" r:id="rId3"/>
    <p:sldId id="301" r:id="rId4"/>
    <p:sldId id="285" r:id="rId5"/>
    <p:sldId id="300" r:id="rId6"/>
    <p:sldId id="290" r:id="rId7"/>
    <p:sldId id="291" r:id="rId8"/>
    <p:sldId id="296" r:id="rId9"/>
  </p:sldIdLst>
  <p:sldSz cx="9144000" cy="5143500" type="screen16x9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294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ENCUESTA%20DONACION\Donacion%20(Alumnos)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ENCUESTA%20DONACION\Donacion%20(Alumnos)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ENCUESTA%20DONACION\Donacion%20(Alumnos)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ENCUESTA%20DONACION\Donacion%20(Alumnos)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ENCUESTA%20DONACION\Donacion%20(Alumnos)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'P1'!$H$4</c:f>
              <c:strCache>
                <c:ptCount val="1"/>
                <c:pt idx="0">
                  <c:v>Total general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'P1'!$G$5:$G$7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'P1'!$H$5:$H$7</c:f>
              <c:numCache>
                <c:formatCode>0%</c:formatCode>
                <c:ptCount val="3"/>
                <c:pt idx="0">
                  <c:v>0.84666666666666668</c:v>
                </c:pt>
                <c:pt idx="1">
                  <c:v>0.13466666666666666</c:v>
                </c:pt>
                <c:pt idx="2">
                  <c:v>1.8666666666666668E-2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2425142704094E-2"/>
          <c:y val="2.4164050672508132E-2"/>
          <c:w val="0.92367574857295909"/>
          <c:h val="0.70366828542373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'P1 (3)'!$I$4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(3)'!$H$5:$H$9</c:f>
              <c:strCache>
                <c:ptCount val="5"/>
                <c:pt idx="0">
                  <c:v>PARA AYUDAR A OTROS</c:v>
                </c:pt>
                <c:pt idx="1">
                  <c:v>PORQUE SI YO LO NECESITARA ME GUSTARIA QUE ALGUIEN ME DONARA</c:v>
                </c:pt>
                <c:pt idx="2">
                  <c:v>PARA TRASCENDER DESPUES DE LA VIDA</c:v>
                </c:pt>
                <c:pt idx="3">
                  <c:v>OTRO</c:v>
                </c:pt>
                <c:pt idx="4">
                  <c:v>NS/NC</c:v>
                </c:pt>
              </c:strCache>
            </c:strRef>
          </c:cat>
          <c:val>
            <c:numRef>
              <c:f>'P1 (3)'!$I$5:$I$9</c:f>
              <c:numCache>
                <c:formatCode>0%</c:formatCode>
                <c:ptCount val="5"/>
                <c:pt idx="0">
                  <c:v>0.72047244094488194</c:v>
                </c:pt>
                <c:pt idx="1">
                  <c:v>0.21811023622047243</c:v>
                </c:pt>
                <c:pt idx="2">
                  <c:v>1.5748031496062992E-2</c:v>
                </c:pt>
                <c:pt idx="3">
                  <c:v>4.4094488188976377E-2</c:v>
                </c:pt>
                <c:pt idx="4">
                  <c:v>1.5748031496062992E-3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5597968"/>
        <c:axId val="1261303488"/>
      </c:barChart>
      <c:catAx>
        <c:axId val="1235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1303488"/>
        <c:crosses val="autoZero"/>
        <c:auto val="1"/>
        <c:lblAlgn val="ctr"/>
        <c:lblOffset val="100"/>
        <c:noMultiLvlLbl val="0"/>
      </c:catAx>
      <c:valAx>
        <c:axId val="12613034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35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'P1 (2)'!$I$4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(2)'!$H$5:$H$8</c:f>
              <c:strCache>
                <c:ptCount val="4"/>
                <c:pt idx="0">
                  <c:v>MI RELIGION NO LO PERMITE</c:v>
                </c:pt>
                <c:pt idx="1">
                  <c:v>OTRO</c:v>
                </c:pt>
                <c:pt idx="2">
                  <c:v>TEMOR A ACELERAR LA MUERTE CLINICA</c:v>
                </c:pt>
                <c:pt idx="3">
                  <c:v>NO ME GUSTA LA IDEA DE INTERVENIR MI CUERPO</c:v>
                </c:pt>
              </c:strCache>
            </c:strRef>
          </c:cat>
          <c:val>
            <c:numRef>
              <c:f>'P1 (2)'!$I$5:$I$8</c:f>
              <c:numCache>
                <c:formatCode>0%</c:formatCode>
                <c:ptCount val="4"/>
                <c:pt idx="0">
                  <c:v>0.13366336633663367</c:v>
                </c:pt>
                <c:pt idx="1">
                  <c:v>0.26237623762376239</c:v>
                </c:pt>
                <c:pt idx="2">
                  <c:v>0.28712871287128711</c:v>
                </c:pt>
                <c:pt idx="3">
                  <c:v>0.31683168316831684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61301312"/>
        <c:axId val="1261306752"/>
      </c:barChart>
      <c:catAx>
        <c:axId val="126130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1306752"/>
        <c:crosses val="autoZero"/>
        <c:auto val="1"/>
        <c:lblAlgn val="ctr"/>
        <c:lblOffset val="100"/>
        <c:noMultiLvlLbl val="0"/>
      </c:catAx>
      <c:valAx>
        <c:axId val="12613067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130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'P1 (7)'!$I$4</c:f>
              <c:strCache>
                <c:ptCount val="1"/>
                <c:pt idx="0">
                  <c:v>Total general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 (7)'!$H$5:$H$6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'P1 (7)'!$I$5:$I$6</c:f>
              <c:numCache>
                <c:formatCode>0%</c:formatCode>
                <c:ptCount val="2"/>
                <c:pt idx="0">
                  <c:v>0.73190045248868774</c:v>
                </c:pt>
                <c:pt idx="1">
                  <c:v>0.2669683257918552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612969431140612"/>
          <c:w val="0.81220958685073485"/>
          <c:h val="0.86387030568859391"/>
        </c:manualLayout>
      </c:layout>
      <c:pie3DChart>
        <c:varyColors val="1"/>
        <c:ser>
          <c:idx val="0"/>
          <c:order val="0"/>
          <c:tx>
            <c:strRef>
              <c:f>'P1 (7)'!$E$13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 (7)'!$D$14:$D$15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'P1 (7)'!$E$14:$E$15</c:f>
              <c:numCache>
                <c:formatCode>0%</c:formatCode>
                <c:ptCount val="2"/>
                <c:pt idx="0">
                  <c:v>0.5662650602409639</c:v>
                </c:pt>
                <c:pt idx="1">
                  <c:v>0.43373493975903615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1F5D8-56A4-4AE8-84B2-49B01A07D173}" type="datetimeFigureOut">
              <a:rPr lang="es-CL" smtClean="0"/>
              <a:t>16-05-2016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A8FAA-D984-45DA-AAC0-0B32A6A634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85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29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2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3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 descr="contenido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7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87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29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41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Prioridades de los chilenos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9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6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24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9A25-D169-9E42-83C3-F96D86DC39DF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F413-074B-B848-876D-3214D349A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9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 descr="port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-297"/>
          <a:stretch/>
        </p:blipFill>
        <p:spPr>
          <a:xfrm>
            <a:off x="0" y="0"/>
            <a:ext cx="9144000" cy="6339840"/>
          </a:xfrm>
          <a:prstGeom prst="rect">
            <a:avLst/>
          </a:prstGeom>
        </p:spPr>
      </p:pic>
      <p:pic>
        <p:nvPicPr>
          <p:cNvPr id="2" name="Imagen 1" descr="Franja-USS-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820"/>
            <a:ext cx="9144000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19" y="0"/>
            <a:ext cx="465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Situación en Chile 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09" y="918249"/>
            <a:ext cx="4880078" cy="34374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9890" b="26316"/>
          <a:stretch/>
        </p:blipFill>
        <p:spPr>
          <a:xfrm>
            <a:off x="4494634" y="1422401"/>
            <a:ext cx="4255399" cy="126435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0" y="4244622"/>
            <a:ext cx="5164625" cy="7051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945" y="2955572"/>
            <a:ext cx="4019488" cy="9616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19" y="0"/>
            <a:ext cx="465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Objetivos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11426" y="771906"/>
            <a:ext cx="8321148" cy="10171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Arial"/>
              <a:buBlip>
                <a:blip r:embed="rId2"/>
              </a:buBlip>
            </a:pPr>
            <a:endParaRPr lang="es-CL" sz="2400" dirty="0" smtClean="0"/>
          </a:p>
          <a:p>
            <a:pPr>
              <a:lnSpc>
                <a:spcPct val="200000"/>
              </a:lnSpc>
              <a:buFont typeface="Arial"/>
              <a:buBlip>
                <a:blip r:embed="rId2"/>
              </a:buBlip>
            </a:pPr>
            <a:r>
              <a:rPr lang="es-CL" sz="2400" dirty="0" smtClean="0"/>
              <a:t>Medir </a:t>
            </a:r>
            <a:r>
              <a:rPr lang="es-CL" sz="2400" dirty="0" smtClean="0"/>
              <a:t>la percepción y conocimiento que poseen los estudiantes de la Universidad San Sebastián con respecto a la donación y trasplante de órganos propia y ajena.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4203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19" y="0"/>
            <a:ext cx="465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Metodología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6592" y="629169"/>
            <a:ext cx="8208132" cy="38117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CL" sz="2000" b="1" dirty="0" smtClean="0">
                <a:solidFill>
                  <a:schemeClr val="tx2"/>
                </a:solidFill>
              </a:rPr>
              <a:t>Grupo </a:t>
            </a:r>
            <a:r>
              <a:rPr lang="es-CL" sz="2000" b="1" dirty="0" smtClean="0">
                <a:solidFill>
                  <a:schemeClr val="tx2"/>
                </a:solidFill>
              </a:rPr>
              <a:t>Objetivo: </a:t>
            </a:r>
            <a:r>
              <a:rPr lang="es-CL" sz="2000" dirty="0"/>
              <a:t>Estudiantes </a:t>
            </a:r>
            <a:r>
              <a:rPr lang="es-CL" sz="2000" dirty="0" smtClean="0"/>
              <a:t>de </a:t>
            </a:r>
            <a:r>
              <a:rPr lang="es-CL" sz="2000" dirty="0" smtClean="0"/>
              <a:t>18 años o </a:t>
            </a:r>
            <a:r>
              <a:rPr lang="es-CL" sz="2000" dirty="0" smtClean="0"/>
              <a:t>más, </a:t>
            </a:r>
            <a:r>
              <a:rPr lang="es-CL" sz="2000" dirty="0" smtClean="0"/>
              <a:t>pertenecientes a la </a:t>
            </a:r>
            <a:r>
              <a:rPr lang="es-CL" sz="2000" dirty="0" smtClean="0"/>
              <a:t>U. San </a:t>
            </a:r>
            <a:r>
              <a:rPr lang="es-CL" sz="2000" dirty="0" smtClean="0"/>
              <a:t>Sebastián</a:t>
            </a:r>
            <a:r>
              <a:rPr lang="es-CL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CL" sz="2000" b="1" dirty="0" smtClean="0">
                <a:solidFill>
                  <a:schemeClr val="tx2"/>
                </a:solidFill>
              </a:rPr>
              <a:t>Instrumento</a:t>
            </a:r>
            <a:r>
              <a:rPr lang="es-CL" sz="2000" b="1" dirty="0" smtClean="0">
                <a:solidFill>
                  <a:schemeClr val="tx2"/>
                </a:solidFill>
              </a:rPr>
              <a:t>: </a:t>
            </a:r>
            <a:r>
              <a:rPr lang="es-CL" sz="2000" dirty="0" smtClean="0"/>
              <a:t>Encuesta </a:t>
            </a:r>
            <a:r>
              <a:rPr lang="es-CL" sz="2000" dirty="0" smtClean="0"/>
              <a:t>telefónica, octubre </a:t>
            </a:r>
            <a:r>
              <a:rPr lang="es-CL" sz="2000" dirty="0" smtClean="0"/>
              <a:t>de </a:t>
            </a:r>
            <a:r>
              <a:rPr lang="es-CL" sz="2000" dirty="0" smtClean="0"/>
              <a:t>2015.</a:t>
            </a:r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endParaRPr lang="es-CL" sz="2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2000" b="1" dirty="0" smtClean="0">
                <a:solidFill>
                  <a:schemeClr val="tx2"/>
                </a:solidFill>
              </a:rPr>
              <a:t>Método </a:t>
            </a:r>
            <a:r>
              <a:rPr lang="es-CL" sz="2000" b="1" dirty="0" smtClean="0">
                <a:solidFill>
                  <a:schemeClr val="tx2"/>
                </a:solidFill>
              </a:rPr>
              <a:t>de Muestreo: </a:t>
            </a:r>
            <a:r>
              <a:rPr lang="es-CL" sz="2000" dirty="0" smtClean="0"/>
              <a:t>Muestreo aleatorio estratificado por área de estudio. </a:t>
            </a:r>
            <a:endParaRPr lang="es-CL" sz="2000" dirty="0" smtClean="0"/>
          </a:p>
          <a:p>
            <a:pPr marL="0" indent="0">
              <a:spcBef>
                <a:spcPts val="0"/>
              </a:spcBef>
              <a:buNone/>
            </a:pPr>
            <a:endParaRPr lang="es-CL" sz="2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2000" b="1" dirty="0" smtClean="0">
                <a:solidFill>
                  <a:schemeClr val="tx2"/>
                </a:solidFill>
              </a:rPr>
              <a:t>Tamaño </a:t>
            </a:r>
            <a:r>
              <a:rPr lang="es-CL" sz="2000" b="1" dirty="0" err="1" smtClean="0">
                <a:solidFill>
                  <a:schemeClr val="tx2"/>
                </a:solidFill>
              </a:rPr>
              <a:t>muestral</a:t>
            </a:r>
            <a:r>
              <a:rPr lang="es-CL" sz="2000" b="1" dirty="0" smtClean="0">
                <a:solidFill>
                  <a:schemeClr val="tx2"/>
                </a:solidFill>
              </a:rPr>
              <a:t>: </a:t>
            </a:r>
            <a:r>
              <a:rPr lang="es-CL" sz="2000" dirty="0" smtClean="0"/>
              <a:t>1.500 casos.</a:t>
            </a:r>
          </a:p>
          <a:p>
            <a:pPr marL="0" indent="0">
              <a:spcBef>
                <a:spcPts val="0"/>
              </a:spcBef>
              <a:buNone/>
            </a:pPr>
            <a:endParaRPr lang="es-CL" sz="20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2000" b="1" dirty="0" smtClean="0">
                <a:solidFill>
                  <a:schemeClr val="tx2"/>
                </a:solidFill>
              </a:rPr>
              <a:t>Nivel </a:t>
            </a:r>
            <a:r>
              <a:rPr lang="es-CL" sz="2000" b="1" dirty="0" smtClean="0">
                <a:solidFill>
                  <a:schemeClr val="tx2"/>
                </a:solidFill>
              </a:rPr>
              <a:t>de confianza: </a:t>
            </a:r>
            <a:r>
              <a:rPr lang="es-CL" sz="2000" dirty="0" smtClean="0"/>
              <a:t>95</a:t>
            </a:r>
            <a:r>
              <a:rPr lang="es-CL" sz="2000" dirty="0" smtClean="0"/>
              <a:t>%. Margen </a:t>
            </a:r>
            <a:r>
              <a:rPr lang="es-CL" sz="2000" dirty="0" smtClean="0"/>
              <a:t>de error</a:t>
            </a:r>
            <a:r>
              <a:rPr lang="es-CL" sz="2000" b="1" dirty="0" smtClean="0"/>
              <a:t>: </a:t>
            </a:r>
            <a:r>
              <a:rPr lang="es-CL" sz="2000" dirty="0"/>
              <a:t>4</a:t>
            </a:r>
            <a:r>
              <a:rPr lang="es-CL" sz="2000" dirty="0" smtClean="0"/>
              <a:t>%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4260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19" y="0"/>
            <a:ext cx="873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¿</a:t>
            </a:r>
            <a:r>
              <a:rPr lang="es-CL" sz="2400" dirty="0" smtClean="0">
                <a:solidFill>
                  <a:schemeClr val="bg1"/>
                </a:solidFill>
              </a:rPr>
              <a:t>Está usted dispuesto a  donar sus órganos después de fallecido?</a:t>
            </a:r>
            <a:endParaRPr lang="es-CL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833150"/>
              </p:ext>
            </p:extLst>
          </p:nvPr>
        </p:nvGraphicFramePr>
        <p:xfrm>
          <a:off x="2264227" y="674915"/>
          <a:ext cx="5094516" cy="279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70847" y="3516088"/>
            <a:ext cx="84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Aproximadamente 9 de cada 10 estudiantes </a:t>
            </a:r>
            <a:endParaRPr lang="es-CL" sz="2400" dirty="0" smtClean="0"/>
          </a:p>
          <a:p>
            <a:pPr algn="ctr"/>
            <a:r>
              <a:rPr lang="es-CL" sz="2400" dirty="0" smtClean="0"/>
              <a:t>está </a:t>
            </a:r>
            <a:r>
              <a:rPr lang="es-CL" sz="2400" dirty="0" smtClean="0"/>
              <a:t>dispuesto a donar sus </a:t>
            </a:r>
            <a:r>
              <a:rPr lang="es-CL" sz="2400" dirty="0" smtClean="0"/>
              <a:t>órganos.</a:t>
            </a:r>
            <a:endParaRPr lang="es-C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787811" y="4490210"/>
            <a:ext cx="122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Total: 1500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085654" y="4628709"/>
            <a:ext cx="552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Base “Donación y trasplante de órganos”, Universidad San Sebastián, 2015</a:t>
            </a:r>
            <a:endParaRPr lang="es-CL" sz="1200" i="1" dirty="0"/>
          </a:p>
        </p:txBody>
      </p:sp>
    </p:spTree>
    <p:extLst>
      <p:ext uri="{BB962C8B-B14F-4D97-AF65-F5344CB8AC3E}">
        <p14:creationId xmlns:p14="http://schemas.microsoft.com/office/powerpoint/2010/main" val="40214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19" y="0"/>
            <a:ext cx="873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¿Cuál es la causa?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87811" y="4490210"/>
            <a:ext cx="122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Total: 1270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085654" y="4628709"/>
            <a:ext cx="552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Base “Donación y trasplante de órganos”, Universidad San Sebastián, 2015</a:t>
            </a:r>
            <a:endParaRPr lang="es-CL" sz="12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461639" y="646331"/>
            <a:ext cx="485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Estudiantes que SI donarían (85%)</a:t>
            </a:r>
            <a:endParaRPr lang="es-CL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487483"/>
              </p:ext>
            </p:extLst>
          </p:nvPr>
        </p:nvGraphicFramePr>
        <p:xfrm>
          <a:off x="1545428" y="1099457"/>
          <a:ext cx="5943943" cy="352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5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19" y="0"/>
            <a:ext cx="873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¿Cuál es la causa?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9596" y="3798293"/>
            <a:ext cx="84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2 de cada 3 estudiantes no intervendría su cuerpo o le teme a que la utilización de sus órganos “acelere” su muerte</a:t>
            </a:r>
            <a:endParaRPr lang="es-CL" sz="2400" i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87811" y="4490210"/>
            <a:ext cx="122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Total: 202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085654" y="4628709"/>
            <a:ext cx="552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Base “Donación y trasplante de órganos”, Universidad San Sebastián, 2015</a:t>
            </a:r>
            <a:endParaRPr lang="es-CL" sz="12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065350" y="461665"/>
            <a:ext cx="4929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Estudiantes que NO donarían (13%)</a:t>
            </a:r>
            <a:endParaRPr lang="es-CL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96494"/>
              </p:ext>
            </p:extLst>
          </p:nvPr>
        </p:nvGraphicFramePr>
        <p:xfrm>
          <a:off x="1780361" y="1005169"/>
          <a:ext cx="54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5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19" y="0"/>
            <a:ext cx="873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¿Has conversado con tu familia acerca de la donación de </a:t>
            </a:r>
            <a:r>
              <a:rPr lang="es-CL" sz="2400" dirty="0">
                <a:solidFill>
                  <a:schemeClr val="bg1"/>
                </a:solidFill>
              </a:rPr>
              <a:t>ó</a:t>
            </a:r>
            <a:r>
              <a:rPr lang="es-CL" sz="2400" dirty="0" smtClean="0">
                <a:solidFill>
                  <a:schemeClr val="bg1"/>
                </a:solidFill>
              </a:rPr>
              <a:t>rganos?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9596" y="3517699"/>
            <a:ext cx="84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7 de cada 10 si ha conversado el tema con su familia. Pero en el caso de quienes no d</a:t>
            </a:r>
            <a:r>
              <a:rPr lang="es-CL" sz="2400" dirty="0" smtClean="0"/>
              <a:t>onarían sus órganos, un 43% no lo ha hecho. </a:t>
            </a:r>
            <a:endParaRPr lang="es-C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787811" y="4490210"/>
            <a:ext cx="122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Total: 1500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085654" y="4628709"/>
            <a:ext cx="552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Base “Donación y trasplante de órganos”, Universidad San Sebastián, 2015</a:t>
            </a:r>
            <a:endParaRPr lang="es-CL" sz="1200" i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37031"/>
              </p:ext>
            </p:extLst>
          </p:nvPr>
        </p:nvGraphicFramePr>
        <p:xfrm>
          <a:off x="176763" y="814082"/>
          <a:ext cx="4569408" cy="249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69634" y="559188"/>
            <a:ext cx="297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De los que NO donarían sus órganos (13%)</a:t>
            </a:r>
            <a:endParaRPr lang="es-CL" dirty="0">
              <a:solidFill>
                <a:srgbClr val="FF000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921357"/>
              </p:ext>
            </p:extLst>
          </p:nvPr>
        </p:nvGraphicFramePr>
        <p:xfrm>
          <a:off x="4969634" y="1121228"/>
          <a:ext cx="3597423" cy="193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4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7304</TotalTime>
  <Words>285</Words>
  <Application>Microsoft Office PowerPoint</Application>
  <PresentationFormat>Presentación en pantalla (16:9)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USS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Marketing</dc:title>
  <dc:subject/>
  <dc:creator>Rodrigo Bravo</dc:creator>
  <cp:keywords/>
  <dc:description/>
  <cp:lastModifiedBy>Ana María Morales Martinez</cp:lastModifiedBy>
  <cp:revision>193</cp:revision>
  <cp:lastPrinted>2016-05-16T16:42:27Z</cp:lastPrinted>
  <dcterms:created xsi:type="dcterms:W3CDTF">2015-03-03T15:30:40Z</dcterms:created>
  <dcterms:modified xsi:type="dcterms:W3CDTF">2016-05-16T23:26:41Z</dcterms:modified>
  <cp:category/>
</cp:coreProperties>
</file>