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54" r:id="rId2"/>
    <p:sldId id="257" r:id="rId3"/>
    <p:sldId id="259" r:id="rId4"/>
    <p:sldId id="263" r:id="rId5"/>
    <p:sldId id="266" r:id="rId6"/>
    <p:sldId id="267" r:id="rId7"/>
    <p:sldId id="288" r:id="rId8"/>
    <p:sldId id="260" r:id="rId9"/>
    <p:sldId id="258" r:id="rId10"/>
    <p:sldId id="282" r:id="rId11"/>
    <p:sldId id="284" r:id="rId12"/>
    <p:sldId id="285" r:id="rId13"/>
    <p:sldId id="286" r:id="rId14"/>
    <p:sldId id="287" r:id="rId15"/>
    <p:sldId id="293" r:id="rId16"/>
    <p:sldId id="335" r:id="rId17"/>
    <p:sldId id="299" r:id="rId18"/>
    <p:sldId id="307" r:id="rId19"/>
    <p:sldId id="314" r:id="rId20"/>
    <p:sldId id="328" r:id="rId21"/>
    <p:sldId id="327" r:id="rId22"/>
    <p:sldId id="297" r:id="rId23"/>
    <p:sldId id="336" r:id="rId24"/>
    <p:sldId id="337" r:id="rId25"/>
    <p:sldId id="338" r:id="rId26"/>
    <p:sldId id="356" r:id="rId27"/>
    <p:sldId id="346" r:id="rId28"/>
    <p:sldId id="347" r:id="rId29"/>
    <p:sldId id="349" r:id="rId30"/>
    <p:sldId id="358" r:id="rId31"/>
    <p:sldId id="298" r:id="rId32"/>
    <p:sldId id="305" r:id="rId33"/>
    <p:sldId id="312" r:id="rId34"/>
    <p:sldId id="323" r:id="rId35"/>
    <p:sldId id="324" r:id="rId36"/>
    <p:sldId id="306" r:id="rId37"/>
    <p:sldId id="313" r:id="rId38"/>
    <p:sldId id="325" r:id="rId39"/>
    <p:sldId id="326" r:id="rId40"/>
    <p:sldId id="345" r:id="rId41"/>
    <p:sldId id="261" r:id="rId42"/>
    <p:sldId id="329" r:id="rId43"/>
    <p:sldId id="350" r:id="rId44"/>
    <p:sldId id="351" r:id="rId45"/>
    <p:sldId id="352" r:id="rId46"/>
    <p:sldId id="355" r:id="rId47"/>
  </p:sldIdLst>
  <p:sldSz cx="9144000" cy="5143500" type="screen16x9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0A9"/>
    <a:srgbClr val="DA2D10"/>
    <a:srgbClr val="C0CCBE"/>
    <a:srgbClr val="F28D61"/>
    <a:srgbClr val="D2D2B8"/>
    <a:srgbClr val="FFFFBF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0"/>
    <p:restoredTop sz="94501"/>
  </p:normalViewPr>
  <p:slideViewPr>
    <p:cSldViewPr>
      <p:cViewPr>
        <p:scale>
          <a:sx n="70" d="100"/>
          <a:sy n="70" d="100"/>
        </p:scale>
        <p:origin x="144" y="7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57" Type="http://schemas.microsoft.com/office/2015/10/relationships/revisionInfo" Target="revisionInfo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hinojosa\Google%20Drive\2017%20CONFERENCIA%20DE%20CIUDAD\03%20Documentos\02%20Informes\20170606%20GSE%20-%20%20v.D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hinojosa\Google%20Drive\2017%20CONFERENCIA%20DE%20CIUDAD\03%20Documentos\02%20Informes\20170606%20GSE%20-%20%20v.D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hinojosa\Google%20Drive\2017%20CONFERENCIA%20DE%20CIUDAD\03%20Documentos\02%20Informes\20170606%20GSE%20-%20%20v.D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117891513561"/>
          <c:y val="0.0509259259259259"/>
          <c:w val="0.814104330708661"/>
          <c:h val="0.80461395450568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'[20170606 GSE -  v.DS.xls]Sheet1'!$N$8:$R$8</c:f>
              <c:strCache>
                <c:ptCount val="5"/>
                <c:pt idx="0">
                  <c:v>E</c:v>
                </c:pt>
                <c:pt idx="1">
                  <c:v>D</c:v>
                </c:pt>
                <c:pt idx="2">
                  <c:v>C3</c:v>
                </c:pt>
                <c:pt idx="3">
                  <c:v>C2</c:v>
                </c:pt>
                <c:pt idx="4">
                  <c:v>ABC1</c:v>
                </c:pt>
              </c:strCache>
            </c:strRef>
          </c:cat>
          <c:val>
            <c:numRef>
              <c:f>'[20170606 GSE -  v.DS.xls]Sheet1'!$N$9:$R$9</c:f>
              <c:numCache>
                <c:formatCode>0.00%</c:formatCode>
                <c:ptCount val="5"/>
                <c:pt idx="0">
                  <c:v>0.0668756530825496</c:v>
                </c:pt>
                <c:pt idx="1">
                  <c:v>0.914629049111808</c:v>
                </c:pt>
                <c:pt idx="2">
                  <c:v>0.0148380355276907</c:v>
                </c:pt>
                <c:pt idx="3">
                  <c:v>0.00365726227795193</c:v>
                </c:pt>
                <c:pt idx="4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D2-488C-86D6-9A85C8EE3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052104208"/>
        <c:axId val="-2146954240"/>
      </c:barChart>
      <c:catAx>
        <c:axId val="-205210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_tradnl"/>
          </a:p>
        </c:txPr>
        <c:crossAx val="-2146954240"/>
        <c:crosses val="autoZero"/>
        <c:auto val="1"/>
        <c:lblAlgn val="ctr"/>
        <c:lblOffset val="100"/>
        <c:noMultiLvlLbl val="0"/>
      </c:catAx>
      <c:valAx>
        <c:axId val="-2146954240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9525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_tradnl"/>
          </a:p>
        </c:txPr>
        <c:crossAx val="-205210420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185476815398"/>
          <c:y val="0.0787037037037037"/>
          <c:w val="0.853258967629046"/>
          <c:h val="0.762662219305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'[20170606 GSE -  v.DS.xls]Sheet1'!$N$8:$R$8</c:f>
              <c:strCache>
                <c:ptCount val="5"/>
                <c:pt idx="0">
                  <c:v>E</c:v>
                </c:pt>
                <c:pt idx="1">
                  <c:v>D</c:v>
                </c:pt>
                <c:pt idx="2">
                  <c:v>C3</c:v>
                </c:pt>
                <c:pt idx="3">
                  <c:v>C2</c:v>
                </c:pt>
                <c:pt idx="4">
                  <c:v>ABC1</c:v>
                </c:pt>
              </c:strCache>
            </c:strRef>
          </c:cat>
          <c:val>
            <c:numRef>
              <c:f>'[20170606 GSE -  v.DS.xls]Sheet1'!$N$10:$R$10</c:f>
              <c:numCache>
                <c:formatCode>0.00%</c:formatCode>
                <c:ptCount val="5"/>
                <c:pt idx="0">
                  <c:v>0.0136741479634248</c:v>
                </c:pt>
                <c:pt idx="1">
                  <c:v>0.601413133832086</c:v>
                </c:pt>
                <c:pt idx="2">
                  <c:v>0.164297589359934</c:v>
                </c:pt>
                <c:pt idx="3">
                  <c:v>0.203823773898587</c:v>
                </c:pt>
                <c:pt idx="4">
                  <c:v>0.0167913549459684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44-4778-9E47-5B78B8096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050620064"/>
        <c:axId val="-2107351024"/>
      </c:barChart>
      <c:catAx>
        <c:axId val="-205062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_tradnl"/>
          </a:p>
        </c:txPr>
        <c:crossAx val="-2107351024"/>
        <c:crosses val="autoZero"/>
        <c:auto val="1"/>
        <c:lblAlgn val="ctr"/>
        <c:lblOffset val="100"/>
        <c:noMultiLvlLbl val="0"/>
      </c:catAx>
      <c:valAx>
        <c:axId val="-2107351024"/>
        <c:scaling>
          <c:orientation val="minMax"/>
          <c:max val="1.0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_tradnl"/>
          </a:p>
        </c:txPr>
        <c:crossAx val="-205062006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'[20170606 GSE -  v.DS.xls]Sheet1'!$N$8:$R$8</c:f>
              <c:strCache>
                <c:ptCount val="5"/>
                <c:pt idx="0">
                  <c:v>E</c:v>
                </c:pt>
                <c:pt idx="1">
                  <c:v>D</c:v>
                </c:pt>
                <c:pt idx="2">
                  <c:v>C3</c:v>
                </c:pt>
                <c:pt idx="3">
                  <c:v>C2</c:v>
                </c:pt>
                <c:pt idx="4">
                  <c:v>ABC1</c:v>
                </c:pt>
              </c:strCache>
            </c:strRef>
          </c:cat>
          <c:val>
            <c:numRef>
              <c:f>'[20170606 GSE -  v.DS.xls]Sheet1'!$N$11:$R$11</c:f>
              <c:numCache>
                <c:formatCode>0.00%</c:formatCode>
                <c:ptCount val="5"/>
                <c:pt idx="0">
                  <c:v>0.000466998754669987</c:v>
                </c:pt>
                <c:pt idx="1">
                  <c:v>0.0603985056039851</c:v>
                </c:pt>
                <c:pt idx="2">
                  <c:v>0.074719800747198</c:v>
                </c:pt>
                <c:pt idx="3">
                  <c:v>0.435398505603985</c:v>
                </c:pt>
                <c:pt idx="4">
                  <c:v>0.429016189290162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E6-479B-9F86-1AD8F2352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079503968"/>
        <c:axId val="-2072295824"/>
      </c:barChart>
      <c:catAx>
        <c:axId val="-207950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_tradnl"/>
          </a:p>
        </c:txPr>
        <c:crossAx val="-2072295824"/>
        <c:crosses val="autoZero"/>
        <c:auto val="1"/>
        <c:lblAlgn val="ctr"/>
        <c:lblOffset val="100"/>
        <c:noMultiLvlLbl val="0"/>
      </c:catAx>
      <c:valAx>
        <c:axId val="-2072295824"/>
        <c:scaling>
          <c:orientation val="minMax"/>
          <c:max val="1.0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_tradnl"/>
          </a:p>
        </c:txPr>
        <c:crossAx val="-207950396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739133-6635-42E5-95CA-25671A60038C}" type="datetimeFigureOut">
              <a:rPr lang="es-CL" smtClean="0"/>
              <a:t>20-06-17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E1B3F1-5D60-4C87-98E2-D129E4130167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851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1B3F1-5D60-4C87-98E2-D129E4130167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1235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1B3F1-5D60-4C87-98E2-D129E4130167}" type="slidenum">
              <a:rPr lang="es-CL" smtClean="0"/>
              <a:t>46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123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1B3F1-5D60-4C87-98E2-D129E4130167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025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1B3F1-5D60-4C87-98E2-D129E4130167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858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1B3F1-5D60-4C87-98E2-D129E4130167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7023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1B3F1-5D60-4C87-98E2-D129E4130167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967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1B3F1-5D60-4C87-98E2-D129E4130167}" type="slidenum">
              <a:rPr lang="es-CL" smtClean="0"/>
              <a:t>42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6009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1B3F1-5D60-4C87-98E2-D129E4130167}" type="slidenum">
              <a:rPr lang="es-CL" smtClean="0"/>
              <a:t>43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6009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1B3F1-5D60-4C87-98E2-D129E4130167}" type="slidenum">
              <a:rPr lang="es-CL" smtClean="0"/>
              <a:t>44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6009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1B3F1-5D60-4C87-98E2-D129E4130167}" type="slidenum">
              <a:rPr lang="es-CL" smtClean="0"/>
              <a:t>45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600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7A0-BCD1-4C71-B623-1A0ACCF380AC}" type="datetimeFigureOut">
              <a:rPr lang="es-CL" smtClean="0"/>
              <a:t>20-06-17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EB61-2614-41F0-B6A6-37C6E3C989F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448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7A0-BCD1-4C71-B623-1A0ACCF380AC}" type="datetimeFigureOut">
              <a:rPr lang="es-CL" smtClean="0"/>
              <a:t>20-06-17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EB61-2614-41F0-B6A6-37C6E3C989F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663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7A0-BCD1-4C71-B623-1A0ACCF380AC}" type="datetimeFigureOut">
              <a:rPr lang="es-CL" smtClean="0"/>
              <a:t>20-06-17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EB61-2614-41F0-B6A6-37C6E3C989F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124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7A0-BCD1-4C71-B623-1A0ACCF380AC}" type="datetimeFigureOut">
              <a:rPr lang="es-CL" smtClean="0"/>
              <a:t>20-06-17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EB61-2614-41F0-B6A6-37C6E3C989F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781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7A0-BCD1-4C71-B623-1A0ACCF380AC}" type="datetimeFigureOut">
              <a:rPr lang="es-CL" smtClean="0"/>
              <a:t>20-06-17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EB61-2614-41F0-B6A6-37C6E3C989F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240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7A0-BCD1-4C71-B623-1A0ACCF380AC}" type="datetimeFigureOut">
              <a:rPr lang="es-CL" smtClean="0"/>
              <a:t>20-06-17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EB61-2614-41F0-B6A6-37C6E3C989F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720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7A0-BCD1-4C71-B623-1A0ACCF380AC}" type="datetimeFigureOut">
              <a:rPr lang="es-CL" smtClean="0"/>
              <a:t>20-06-17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EB61-2614-41F0-B6A6-37C6E3C989F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61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7A0-BCD1-4C71-B623-1A0ACCF380AC}" type="datetimeFigureOut">
              <a:rPr lang="es-CL" smtClean="0"/>
              <a:t>20-06-17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EB61-2614-41F0-B6A6-37C6E3C989F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358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7A0-BCD1-4C71-B623-1A0ACCF380AC}" type="datetimeFigureOut">
              <a:rPr lang="es-CL" smtClean="0"/>
              <a:t>20-06-17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EB61-2614-41F0-B6A6-37C6E3C989F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923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7A0-BCD1-4C71-B623-1A0ACCF380AC}" type="datetimeFigureOut">
              <a:rPr lang="es-CL" smtClean="0"/>
              <a:t>20-06-17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EB61-2614-41F0-B6A6-37C6E3C989F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477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7A0-BCD1-4C71-B623-1A0ACCF380AC}" type="datetimeFigureOut">
              <a:rPr lang="es-CL" smtClean="0"/>
              <a:t>20-06-17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EB61-2614-41F0-B6A6-37C6E3C989F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384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C7A0-BCD1-4C71-B623-1A0ACCF380AC}" type="datetimeFigureOut">
              <a:rPr lang="es-CL" smtClean="0"/>
              <a:t>20-06-17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0EB61-2614-41F0-B6A6-37C6E3C989F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85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6" Type="http://schemas.microsoft.com/office/2007/relationships/hdphoto" Target="../media/hdphoto2.wdp"/><Relationship Id="rId7" Type="http://schemas.openxmlformats.org/officeDocument/2006/relationships/image" Target="../media/image8.jpeg"/><Relationship Id="rId8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37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png"/><Relationship Id="rId5" Type="http://schemas.microsoft.com/office/2007/relationships/hdphoto" Target="../media/hdphoto5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pic>
        <p:nvPicPr>
          <p:cNvPr id="15" name="Imagen 33" descr="logo cchs fondo azul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053" y="4869154"/>
            <a:ext cx="777070" cy="210145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232923" y="3827074"/>
            <a:ext cx="8570200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700" b="1" spc="400" dirty="0">
                <a:solidFill>
                  <a:schemeClr val="bg1"/>
                </a:solidFill>
                <a:latin typeface="Arial Narrow" pitchFamily="34" charset="0"/>
              </a:rPr>
              <a:t>RECONOCIMIENTO DEL ENTORNO URBANO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32923" y="4534403"/>
            <a:ext cx="8572531" cy="26160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100" i="1" dirty="0">
                <a:solidFill>
                  <a:schemeClr val="bg1"/>
                </a:solidFill>
                <a:latin typeface="Arial Narrow" pitchFamily="34" charset="0"/>
              </a:rPr>
              <a:t>Gerencia de Estudios Cámara Chilena de la Construcción / Centro de Inteligencia Territorial de la Universidad Adolfo Ibáñez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241958" y="4185070"/>
            <a:ext cx="856349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200" spc="300" dirty="0">
                <a:solidFill>
                  <a:schemeClr val="bg1"/>
                </a:solidFill>
                <a:latin typeface="Arial Narrow" pitchFamily="34" charset="0"/>
              </a:rPr>
              <a:t>UNA OPORTUNIDAD PARA LA REINVENCIÓN URBANA</a:t>
            </a:r>
            <a:endParaRPr lang="es-CL" sz="1200" i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306112" y="3756273"/>
            <a:ext cx="8837888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hinojosa\Desktop\LOGO CI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70" y="4853665"/>
            <a:ext cx="1073609" cy="2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07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729663" y="2140458"/>
            <a:ext cx="1159719" cy="672886"/>
            <a:chOff x="1712833" y="2095578"/>
            <a:chExt cx="1328883" cy="771038"/>
          </a:xfrm>
        </p:grpSpPr>
        <p:pic>
          <p:nvPicPr>
            <p:cNvPr id="2050" name="Picture 2" descr="C:\Users\mhinojosa\Desktop\Temuco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12833" y="2095578"/>
              <a:ext cx="1328883" cy="752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Forma libre"/>
            <p:cNvSpPr/>
            <p:nvPr/>
          </p:nvSpPr>
          <p:spPr>
            <a:xfrm>
              <a:off x="2339293" y="2608564"/>
              <a:ext cx="426346" cy="258052"/>
            </a:xfrm>
            <a:custGeom>
              <a:avLst/>
              <a:gdLst>
                <a:gd name="connsiteX0" fmla="*/ 0 w 426346"/>
                <a:gd name="connsiteY0" fmla="*/ 213173 h 258052"/>
                <a:gd name="connsiteX1" fmla="*/ 72928 w 426346"/>
                <a:gd name="connsiteY1" fmla="*/ 123416 h 258052"/>
                <a:gd name="connsiteX2" fmla="*/ 112197 w 426346"/>
                <a:gd name="connsiteY2" fmla="*/ 78538 h 258052"/>
                <a:gd name="connsiteX3" fmla="*/ 196344 w 426346"/>
                <a:gd name="connsiteY3" fmla="*/ 22440 h 258052"/>
                <a:gd name="connsiteX4" fmla="*/ 230003 w 426346"/>
                <a:gd name="connsiteY4" fmla="*/ 0 h 258052"/>
                <a:gd name="connsiteX5" fmla="*/ 426346 w 426346"/>
                <a:gd name="connsiteY5" fmla="*/ 0 h 258052"/>
                <a:gd name="connsiteX6" fmla="*/ 342199 w 426346"/>
                <a:gd name="connsiteY6" fmla="*/ 129026 h 258052"/>
                <a:gd name="connsiteX7" fmla="*/ 258052 w 426346"/>
                <a:gd name="connsiteY7" fmla="*/ 196344 h 258052"/>
                <a:gd name="connsiteX8" fmla="*/ 145855 w 426346"/>
                <a:gd name="connsiteY8" fmla="*/ 258052 h 258052"/>
                <a:gd name="connsiteX9" fmla="*/ 0 w 426346"/>
                <a:gd name="connsiteY9" fmla="*/ 213173 h 25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346" h="258052">
                  <a:moveTo>
                    <a:pt x="0" y="213173"/>
                  </a:moveTo>
                  <a:lnTo>
                    <a:pt x="72928" y="123416"/>
                  </a:lnTo>
                  <a:lnTo>
                    <a:pt x="112197" y="78538"/>
                  </a:lnTo>
                  <a:lnTo>
                    <a:pt x="196344" y="22440"/>
                  </a:lnTo>
                  <a:lnTo>
                    <a:pt x="230003" y="0"/>
                  </a:lnTo>
                  <a:lnTo>
                    <a:pt x="426346" y="0"/>
                  </a:lnTo>
                  <a:lnTo>
                    <a:pt x="342199" y="129026"/>
                  </a:lnTo>
                  <a:lnTo>
                    <a:pt x="258052" y="196344"/>
                  </a:lnTo>
                  <a:lnTo>
                    <a:pt x="145855" y="258052"/>
                  </a:lnTo>
                  <a:lnTo>
                    <a:pt x="0" y="21317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2052" name="Picture 4" descr="C:\Users\mhinojosa\Desktop\00_Gran_Valparaiso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-4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9185" y="2335774"/>
            <a:ext cx="257107" cy="2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84 Grupo"/>
          <p:cNvGrpSpPr/>
          <p:nvPr/>
        </p:nvGrpSpPr>
        <p:grpSpPr>
          <a:xfrm>
            <a:off x="489697" y="2031957"/>
            <a:ext cx="820093" cy="965045"/>
            <a:chOff x="3000375" y="1462088"/>
            <a:chExt cx="2990850" cy="3519487"/>
          </a:xfrm>
        </p:grpSpPr>
        <p:pic>
          <p:nvPicPr>
            <p:cNvPr id="86" name="Picture 4" descr="C:\Users\mhinojosa\Desktop\03_GS_Mancha Urbana_B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83016" y="1500641"/>
              <a:ext cx="2757136" cy="341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86 Forma libre"/>
            <p:cNvSpPr/>
            <p:nvPr/>
          </p:nvSpPr>
          <p:spPr>
            <a:xfrm>
              <a:off x="3000375" y="1462088"/>
              <a:ext cx="1857375" cy="1766887"/>
            </a:xfrm>
            <a:custGeom>
              <a:avLst/>
              <a:gdLst>
                <a:gd name="connsiteX0" fmla="*/ 1857375 w 1857375"/>
                <a:gd name="connsiteY0" fmla="*/ 142875 h 1766887"/>
                <a:gd name="connsiteX1" fmla="*/ 1628775 w 1857375"/>
                <a:gd name="connsiteY1" fmla="*/ 285750 h 1766887"/>
                <a:gd name="connsiteX2" fmla="*/ 1495425 w 1857375"/>
                <a:gd name="connsiteY2" fmla="*/ 195262 h 1766887"/>
                <a:gd name="connsiteX3" fmla="*/ 1362075 w 1857375"/>
                <a:gd name="connsiteY3" fmla="*/ 238125 h 1766887"/>
                <a:gd name="connsiteX4" fmla="*/ 1281113 w 1857375"/>
                <a:gd name="connsiteY4" fmla="*/ 223837 h 1766887"/>
                <a:gd name="connsiteX5" fmla="*/ 1214438 w 1857375"/>
                <a:gd name="connsiteY5" fmla="*/ 176212 h 1766887"/>
                <a:gd name="connsiteX6" fmla="*/ 1190625 w 1857375"/>
                <a:gd name="connsiteY6" fmla="*/ 152400 h 1766887"/>
                <a:gd name="connsiteX7" fmla="*/ 1104900 w 1857375"/>
                <a:gd name="connsiteY7" fmla="*/ 147637 h 1766887"/>
                <a:gd name="connsiteX8" fmla="*/ 1038225 w 1857375"/>
                <a:gd name="connsiteY8" fmla="*/ 195262 h 1766887"/>
                <a:gd name="connsiteX9" fmla="*/ 981075 w 1857375"/>
                <a:gd name="connsiteY9" fmla="*/ 109537 h 1766887"/>
                <a:gd name="connsiteX10" fmla="*/ 909638 w 1857375"/>
                <a:gd name="connsiteY10" fmla="*/ 114300 h 1766887"/>
                <a:gd name="connsiteX11" fmla="*/ 871538 w 1857375"/>
                <a:gd name="connsiteY11" fmla="*/ 114300 h 1766887"/>
                <a:gd name="connsiteX12" fmla="*/ 852488 w 1857375"/>
                <a:gd name="connsiteY12" fmla="*/ 114300 h 1766887"/>
                <a:gd name="connsiteX13" fmla="*/ 766763 w 1857375"/>
                <a:gd name="connsiteY13" fmla="*/ 228600 h 1766887"/>
                <a:gd name="connsiteX14" fmla="*/ 714375 w 1857375"/>
                <a:gd name="connsiteY14" fmla="*/ 357187 h 1766887"/>
                <a:gd name="connsiteX15" fmla="*/ 757238 w 1857375"/>
                <a:gd name="connsiteY15" fmla="*/ 538162 h 1766887"/>
                <a:gd name="connsiteX16" fmla="*/ 661988 w 1857375"/>
                <a:gd name="connsiteY16" fmla="*/ 685800 h 1766887"/>
                <a:gd name="connsiteX17" fmla="*/ 466725 w 1857375"/>
                <a:gd name="connsiteY17" fmla="*/ 714375 h 1766887"/>
                <a:gd name="connsiteX18" fmla="*/ 352425 w 1857375"/>
                <a:gd name="connsiteY18" fmla="*/ 757237 h 1766887"/>
                <a:gd name="connsiteX19" fmla="*/ 280988 w 1857375"/>
                <a:gd name="connsiteY19" fmla="*/ 971550 h 1766887"/>
                <a:gd name="connsiteX20" fmla="*/ 252413 w 1857375"/>
                <a:gd name="connsiteY20" fmla="*/ 1190625 h 1766887"/>
                <a:gd name="connsiteX21" fmla="*/ 204788 w 1857375"/>
                <a:gd name="connsiteY21" fmla="*/ 1395412 h 1766887"/>
                <a:gd name="connsiteX22" fmla="*/ 242888 w 1857375"/>
                <a:gd name="connsiteY22" fmla="*/ 1524000 h 1766887"/>
                <a:gd name="connsiteX23" fmla="*/ 228600 w 1857375"/>
                <a:gd name="connsiteY23" fmla="*/ 1766887 h 1766887"/>
                <a:gd name="connsiteX24" fmla="*/ 0 w 1857375"/>
                <a:gd name="connsiteY24" fmla="*/ 1595437 h 1766887"/>
                <a:gd name="connsiteX25" fmla="*/ 138113 w 1857375"/>
                <a:gd name="connsiteY25" fmla="*/ 23812 h 1766887"/>
                <a:gd name="connsiteX26" fmla="*/ 352425 w 1857375"/>
                <a:gd name="connsiteY26" fmla="*/ 4762 h 1766887"/>
                <a:gd name="connsiteX27" fmla="*/ 1819275 w 1857375"/>
                <a:gd name="connsiteY27" fmla="*/ 0 h 1766887"/>
                <a:gd name="connsiteX28" fmla="*/ 1857375 w 1857375"/>
                <a:gd name="connsiteY28" fmla="*/ 142875 h 176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57375" h="1766887">
                  <a:moveTo>
                    <a:pt x="1857375" y="142875"/>
                  </a:moveTo>
                  <a:lnTo>
                    <a:pt x="1628775" y="285750"/>
                  </a:lnTo>
                  <a:lnTo>
                    <a:pt x="1495425" y="195262"/>
                  </a:lnTo>
                  <a:lnTo>
                    <a:pt x="1362075" y="238125"/>
                  </a:lnTo>
                  <a:lnTo>
                    <a:pt x="1281113" y="223837"/>
                  </a:lnTo>
                  <a:lnTo>
                    <a:pt x="1214438" y="176212"/>
                  </a:lnTo>
                  <a:lnTo>
                    <a:pt x="1190625" y="152400"/>
                  </a:lnTo>
                  <a:lnTo>
                    <a:pt x="1104900" y="147637"/>
                  </a:lnTo>
                  <a:lnTo>
                    <a:pt x="1038225" y="195262"/>
                  </a:lnTo>
                  <a:lnTo>
                    <a:pt x="981075" y="109537"/>
                  </a:lnTo>
                  <a:lnTo>
                    <a:pt x="909638" y="114300"/>
                  </a:lnTo>
                  <a:lnTo>
                    <a:pt x="871538" y="114300"/>
                  </a:lnTo>
                  <a:lnTo>
                    <a:pt x="852488" y="114300"/>
                  </a:lnTo>
                  <a:lnTo>
                    <a:pt x="766763" y="228600"/>
                  </a:lnTo>
                  <a:lnTo>
                    <a:pt x="714375" y="357187"/>
                  </a:lnTo>
                  <a:lnTo>
                    <a:pt x="757238" y="538162"/>
                  </a:lnTo>
                  <a:lnTo>
                    <a:pt x="661988" y="685800"/>
                  </a:lnTo>
                  <a:lnTo>
                    <a:pt x="466725" y="714375"/>
                  </a:lnTo>
                  <a:lnTo>
                    <a:pt x="352425" y="757237"/>
                  </a:lnTo>
                  <a:lnTo>
                    <a:pt x="280988" y="971550"/>
                  </a:lnTo>
                  <a:lnTo>
                    <a:pt x="252413" y="1190625"/>
                  </a:lnTo>
                  <a:lnTo>
                    <a:pt x="204788" y="1395412"/>
                  </a:lnTo>
                  <a:lnTo>
                    <a:pt x="242888" y="1524000"/>
                  </a:lnTo>
                  <a:lnTo>
                    <a:pt x="228600" y="1766887"/>
                  </a:lnTo>
                  <a:lnTo>
                    <a:pt x="0" y="1595437"/>
                  </a:lnTo>
                  <a:lnTo>
                    <a:pt x="138113" y="23812"/>
                  </a:lnTo>
                  <a:lnTo>
                    <a:pt x="352425" y="4762"/>
                  </a:lnTo>
                  <a:lnTo>
                    <a:pt x="1819275" y="0"/>
                  </a:lnTo>
                  <a:lnTo>
                    <a:pt x="1857375" y="1428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3143250" y="3624263"/>
              <a:ext cx="2047875" cy="1357312"/>
            </a:xfrm>
            <a:custGeom>
              <a:avLst/>
              <a:gdLst>
                <a:gd name="connsiteX0" fmla="*/ 61913 w 2047875"/>
                <a:gd name="connsiteY0" fmla="*/ 0 h 1357312"/>
                <a:gd name="connsiteX1" fmla="*/ 185738 w 2047875"/>
                <a:gd name="connsiteY1" fmla="*/ 147637 h 1357312"/>
                <a:gd name="connsiteX2" fmla="*/ 138113 w 2047875"/>
                <a:gd name="connsiteY2" fmla="*/ 223837 h 1357312"/>
                <a:gd name="connsiteX3" fmla="*/ 114300 w 2047875"/>
                <a:gd name="connsiteY3" fmla="*/ 342900 h 1357312"/>
                <a:gd name="connsiteX4" fmla="*/ 142875 w 2047875"/>
                <a:gd name="connsiteY4" fmla="*/ 481012 h 1357312"/>
                <a:gd name="connsiteX5" fmla="*/ 90488 w 2047875"/>
                <a:gd name="connsiteY5" fmla="*/ 538162 h 1357312"/>
                <a:gd name="connsiteX6" fmla="*/ 185738 w 2047875"/>
                <a:gd name="connsiteY6" fmla="*/ 642937 h 1357312"/>
                <a:gd name="connsiteX7" fmla="*/ 247650 w 2047875"/>
                <a:gd name="connsiteY7" fmla="*/ 790575 h 1357312"/>
                <a:gd name="connsiteX8" fmla="*/ 276225 w 2047875"/>
                <a:gd name="connsiteY8" fmla="*/ 952500 h 1357312"/>
                <a:gd name="connsiteX9" fmla="*/ 461963 w 2047875"/>
                <a:gd name="connsiteY9" fmla="*/ 985837 h 1357312"/>
                <a:gd name="connsiteX10" fmla="*/ 542925 w 2047875"/>
                <a:gd name="connsiteY10" fmla="*/ 1133475 h 1357312"/>
                <a:gd name="connsiteX11" fmla="*/ 514350 w 2047875"/>
                <a:gd name="connsiteY11" fmla="*/ 981075 h 1357312"/>
                <a:gd name="connsiteX12" fmla="*/ 561975 w 2047875"/>
                <a:gd name="connsiteY12" fmla="*/ 966787 h 1357312"/>
                <a:gd name="connsiteX13" fmla="*/ 690563 w 2047875"/>
                <a:gd name="connsiteY13" fmla="*/ 1009650 h 1357312"/>
                <a:gd name="connsiteX14" fmla="*/ 728663 w 2047875"/>
                <a:gd name="connsiteY14" fmla="*/ 1009650 h 1357312"/>
                <a:gd name="connsiteX15" fmla="*/ 881063 w 2047875"/>
                <a:gd name="connsiteY15" fmla="*/ 966787 h 1357312"/>
                <a:gd name="connsiteX16" fmla="*/ 1009650 w 2047875"/>
                <a:gd name="connsiteY16" fmla="*/ 1162050 h 1357312"/>
                <a:gd name="connsiteX17" fmla="*/ 1076325 w 2047875"/>
                <a:gd name="connsiteY17" fmla="*/ 1219200 h 1357312"/>
                <a:gd name="connsiteX18" fmla="*/ 1309688 w 2047875"/>
                <a:gd name="connsiteY18" fmla="*/ 1109662 h 1357312"/>
                <a:gd name="connsiteX19" fmla="*/ 1404938 w 2047875"/>
                <a:gd name="connsiteY19" fmla="*/ 1019175 h 1357312"/>
                <a:gd name="connsiteX20" fmla="*/ 1628775 w 2047875"/>
                <a:gd name="connsiteY20" fmla="*/ 1157287 h 1357312"/>
                <a:gd name="connsiteX21" fmla="*/ 1838325 w 2047875"/>
                <a:gd name="connsiteY21" fmla="*/ 1081087 h 1357312"/>
                <a:gd name="connsiteX22" fmla="*/ 1976438 w 2047875"/>
                <a:gd name="connsiteY22" fmla="*/ 985837 h 1357312"/>
                <a:gd name="connsiteX23" fmla="*/ 2014538 w 2047875"/>
                <a:gd name="connsiteY23" fmla="*/ 1028700 h 1357312"/>
                <a:gd name="connsiteX24" fmla="*/ 2047875 w 2047875"/>
                <a:gd name="connsiteY24" fmla="*/ 1085850 h 1357312"/>
                <a:gd name="connsiteX25" fmla="*/ 2038350 w 2047875"/>
                <a:gd name="connsiteY25" fmla="*/ 1357312 h 1357312"/>
                <a:gd name="connsiteX26" fmla="*/ 0 w 2047875"/>
                <a:gd name="connsiteY26" fmla="*/ 1357312 h 1357312"/>
                <a:gd name="connsiteX27" fmla="*/ 0 w 2047875"/>
                <a:gd name="connsiteY27" fmla="*/ 95250 h 1357312"/>
                <a:gd name="connsiteX28" fmla="*/ 61913 w 2047875"/>
                <a:gd name="connsiteY28" fmla="*/ 0 h 135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875" h="1357312">
                  <a:moveTo>
                    <a:pt x="61913" y="0"/>
                  </a:moveTo>
                  <a:lnTo>
                    <a:pt x="185738" y="147637"/>
                  </a:lnTo>
                  <a:lnTo>
                    <a:pt x="138113" y="223837"/>
                  </a:lnTo>
                  <a:lnTo>
                    <a:pt x="114300" y="342900"/>
                  </a:lnTo>
                  <a:lnTo>
                    <a:pt x="142875" y="481012"/>
                  </a:lnTo>
                  <a:lnTo>
                    <a:pt x="90488" y="538162"/>
                  </a:lnTo>
                  <a:lnTo>
                    <a:pt x="185738" y="642937"/>
                  </a:lnTo>
                  <a:lnTo>
                    <a:pt x="247650" y="790575"/>
                  </a:lnTo>
                  <a:lnTo>
                    <a:pt x="276225" y="952500"/>
                  </a:lnTo>
                  <a:lnTo>
                    <a:pt x="461963" y="985837"/>
                  </a:lnTo>
                  <a:lnTo>
                    <a:pt x="542925" y="1133475"/>
                  </a:lnTo>
                  <a:lnTo>
                    <a:pt x="514350" y="981075"/>
                  </a:lnTo>
                  <a:lnTo>
                    <a:pt x="561975" y="966787"/>
                  </a:lnTo>
                  <a:lnTo>
                    <a:pt x="690563" y="1009650"/>
                  </a:lnTo>
                  <a:lnTo>
                    <a:pt x="728663" y="1009650"/>
                  </a:lnTo>
                  <a:lnTo>
                    <a:pt x="881063" y="966787"/>
                  </a:lnTo>
                  <a:lnTo>
                    <a:pt x="1009650" y="1162050"/>
                  </a:lnTo>
                  <a:lnTo>
                    <a:pt x="1076325" y="1219200"/>
                  </a:lnTo>
                  <a:lnTo>
                    <a:pt x="1309688" y="1109662"/>
                  </a:lnTo>
                  <a:lnTo>
                    <a:pt x="1404938" y="1019175"/>
                  </a:lnTo>
                  <a:lnTo>
                    <a:pt x="1628775" y="1157287"/>
                  </a:lnTo>
                  <a:lnTo>
                    <a:pt x="1838325" y="1081087"/>
                  </a:lnTo>
                  <a:lnTo>
                    <a:pt x="1976438" y="985837"/>
                  </a:lnTo>
                  <a:lnTo>
                    <a:pt x="2014538" y="1028700"/>
                  </a:lnTo>
                  <a:lnTo>
                    <a:pt x="2047875" y="1085850"/>
                  </a:lnTo>
                  <a:lnTo>
                    <a:pt x="2038350" y="1357312"/>
                  </a:lnTo>
                  <a:lnTo>
                    <a:pt x="0" y="1357312"/>
                  </a:lnTo>
                  <a:lnTo>
                    <a:pt x="0" y="95250"/>
                  </a:lnTo>
                  <a:lnTo>
                    <a:pt x="619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89" name="88 Forma libre"/>
            <p:cNvSpPr/>
            <p:nvPr/>
          </p:nvSpPr>
          <p:spPr>
            <a:xfrm>
              <a:off x="4591050" y="3924300"/>
              <a:ext cx="1400175" cy="1052513"/>
            </a:xfrm>
            <a:custGeom>
              <a:avLst/>
              <a:gdLst>
                <a:gd name="connsiteX0" fmla="*/ 1114425 w 1400175"/>
                <a:gd name="connsiteY0" fmla="*/ 0 h 1052513"/>
                <a:gd name="connsiteX1" fmla="*/ 1085850 w 1400175"/>
                <a:gd name="connsiteY1" fmla="*/ 295275 h 1052513"/>
                <a:gd name="connsiteX2" fmla="*/ 1047750 w 1400175"/>
                <a:gd name="connsiteY2" fmla="*/ 338138 h 1052513"/>
                <a:gd name="connsiteX3" fmla="*/ 976313 w 1400175"/>
                <a:gd name="connsiteY3" fmla="*/ 395288 h 1052513"/>
                <a:gd name="connsiteX4" fmla="*/ 928688 w 1400175"/>
                <a:gd name="connsiteY4" fmla="*/ 428625 h 1052513"/>
                <a:gd name="connsiteX5" fmla="*/ 904875 w 1400175"/>
                <a:gd name="connsiteY5" fmla="*/ 461963 h 1052513"/>
                <a:gd name="connsiteX6" fmla="*/ 766763 w 1400175"/>
                <a:gd name="connsiteY6" fmla="*/ 471488 h 1052513"/>
                <a:gd name="connsiteX7" fmla="*/ 661988 w 1400175"/>
                <a:gd name="connsiteY7" fmla="*/ 485775 h 1052513"/>
                <a:gd name="connsiteX8" fmla="*/ 595313 w 1400175"/>
                <a:gd name="connsiteY8" fmla="*/ 504825 h 1052513"/>
                <a:gd name="connsiteX9" fmla="*/ 571500 w 1400175"/>
                <a:gd name="connsiteY9" fmla="*/ 585788 h 1052513"/>
                <a:gd name="connsiteX10" fmla="*/ 476250 w 1400175"/>
                <a:gd name="connsiteY10" fmla="*/ 609600 h 1052513"/>
                <a:gd name="connsiteX11" fmla="*/ 276225 w 1400175"/>
                <a:gd name="connsiteY11" fmla="*/ 685800 h 1052513"/>
                <a:gd name="connsiteX12" fmla="*/ 176213 w 1400175"/>
                <a:gd name="connsiteY12" fmla="*/ 638175 h 1052513"/>
                <a:gd name="connsiteX13" fmla="*/ 161925 w 1400175"/>
                <a:gd name="connsiteY13" fmla="*/ 628650 h 1052513"/>
                <a:gd name="connsiteX14" fmla="*/ 95250 w 1400175"/>
                <a:gd name="connsiteY14" fmla="*/ 623888 h 1052513"/>
                <a:gd name="connsiteX15" fmla="*/ 4763 w 1400175"/>
                <a:gd name="connsiteY15" fmla="*/ 704850 h 1052513"/>
                <a:gd name="connsiteX16" fmla="*/ 0 w 1400175"/>
                <a:gd name="connsiteY16" fmla="*/ 1052513 h 1052513"/>
                <a:gd name="connsiteX17" fmla="*/ 914400 w 1400175"/>
                <a:gd name="connsiteY17" fmla="*/ 1047750 h 1052513"/>
                <a:gd name="connsiteX18" fmla="*/ 962025 w 1400175"/>
                <a:gd name="connsiteY18" fmla="*/ 619125 h 1052513"/>
                <a:gd name="connsiteX19" fmla="*/ 1309688 w 1400175"/>
                <a:gd name="connsiteY19" fmla="*/ 357188 h 1052513"/>
                <a:gd name="connsiteX20" fmla="*/ 1400175 w 1400175"/>
                <a:gd name="connsiteY20" fmla="*/ 138113 h 1052513"/>
                <a:gd name="connsiteX21" fmla="*/ 1343025 w 1400175"/>
                <a:gd name="connsiteY21" fmla="*/ 38100 h 1052513"/>
                <a:gd name="connsiteX22" fmla="*/ 1114425 w 1400175"/>
                <a:gd name="connsiteY22" fmla="*/ 0 h 105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00175" h="1052513">
                  <a:moveTo>
                    <a:pt x="1114425" y="0"/>
                  </a:moveTo>
                  <a:lnTo>
                    <a:pt x="1085850" y="295275"/>
                  </a:lnTo>
                  <a:lnTo>
                    <a:pt x="1047750" y="338138"/>
                  </a:lnTo>
                  <a:lnTo>
                    <a:pt x="976313" y="395288"/>
                  </a:lnTo>
                  <a:lnTo>
                    <a:pt x="928688" y="428625"/>
                  </a:lnTo>
                  <a:lnTo>
                    <a:pt x="904875" y="461963"/>
                  </a:lnTo>
                  <a:lnTo>
                    <a:pt x="766763" y="471488"/>
                  </a:lnTo>
                  <a:lnTo>
                    <a:pt x="661988" y="485775"/>
                  </a:lnTo>
                  <a:lnTo>
                    <a:pt x="595313" y="504825"/>
                  </a:lnTo>
                  <a:lnTo>
                    <a:pt x="571500" y="585788"/>
                  </a:lnTo>
                  <a:lnTo>
                    <a:pt x="476250" y="609600"/>
                  </a:lnTo>
                  <a:lnTo>
                    <a:pt x="276225" y="685800"/>
                  </a:lnTo>
                  <a:lnTo>
                    <a:pt x="176213" y="638175"/>
                  </a:lnTo>
                  <a:lnTo>
                    <a:pt x="161925" y="628650"/>
                  </a:lnTo>
                  <a:lnTo>
                    <a:pt x="95250" y="623888"/>
                  </a:lnTo>
                  <a:lnTo>
                    <a:pt x="4763" y="704850"/>
                  </a:lnTo>
                  <a:cubicBezTo>
                    <a:pt x="3175" y="820738"/>
                    <a:pt x="1588" y="936625"/>
                    <a:pt x="0" y="1052513"/>
                  </a:cubicBezTo>
                  <a:lnTo>
                    <a:pt x="914400" y="1047750"/>
                  </a:lnTo>
                  <a:lnTo>
                    <a:pt x="962025" y="619125"/>
                  </a:lnTo>
                  <a:lnTo>
                    <a:pt x="1309688" y="357188"/>
                  </a:lnTo>
                  <a:lnTo>
                    <a:pt x="1400175" y="138113"/>
                  </a:lnTo>
                  <a:lnTo>
                    <a:pt x="1343025" y="38100"/>
                  </a:lnTo>
                  <a:lnTo>
                    <a:pt x="11144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90" name="89 Forma libre"/>
            <p:cNvSpPr/>
            <p:nvPr/>
          </p:nvSpPr>
          <p:spPr>
            <a:xfrm>
              <a:off x="3367088" y="4214813"/>
              <a:ext cx="933450" cy="671512"/>
            </a:xfrm>
            <a:custGeom>
              <a:avLst/>
              <a:gdLst>
                <a:gd name="connsiteX0" fmla="*/ 833437 w 933450"/>
                <a:gd name="connsiteY0" fmla="*/ 481012 h 671512"/>
                <a:gd name="connsiteX1" fmla="*/ 752475 w 933450"/>
                <a:gd name="connsiteY1" fmla="*/ 519112 h 671512"/>
                <a:gd name="connsiteX2" fmla="*/ 704850 w 933450"/>
                <a:gd name="connsiteY2" fmla="*/ 476250 h 671512"/>
                <a:gd name="connsiteX3" fmla="*/ 723900 w 933450"/>
                <a:gd name="connsiteY3" fmla="*/ 361950 h 671512"/>
                <a:gd name="connsiteX4" fmla="*/ 695325 w 933450"/>
                <a:gd name="connsiteY4" fmla="*/ 247650 h 671512"/>
                <a:gd name="connsiteX5" fmla="*/ 657225 w 933450"/>
                <a:gd name="connsiteY5" fmla="*/ 242887 h 671512"/>
                <a:gd name="connsiteX6" fmla="*/ 585787 w 933450"/>
                <a:gd name="connsiteY6" fmla="*/ 195262 h 671512"/>
                <a:gd name="connsiteX7" fmla="*/ 633412 w 933450"/>
                <a:gd name="connsiteY7" fmla="*/ 166687 h 671512"/>
                <a:gd name="connsiteX8" fmla="*/ 642937 w 933450"/>
                <a:gd name="connsiteY8" fmla="*/ 152400 h 671512"/>
                <a:gd name="connsiteX9" fmla="*/ 590550 w 933450"/>
                <a:gd name="connsiteY9" fmla="*/ 28575 h 671512"/>
                <a:gd name="connsiteX10" fmla="*/ 390525 w 933450"/>
                <a:gd name="connsiteY10" fmla="*/ 0 h 671512"/>
                <a:gd name="connsiteX11" fmla="*/ 285750 w 933450"/>
                <a:gd name="connsiteY11" fmla="*/ 28575 h 671512"/>
                <a:gd name="connsiteX12" fmla="*/ 280987 w 933450"/>
                <a:gd name="connsiteY12" fmla="*/ 57150 h 671512"/>
                <a:gd name="connsiteX13" fmla="*/ 319087 w 933450"/>
                <a:gd name="connsiteY13" fmla="*/ 119062 h 671512"/>
                <a:gd name="connsiteX14" fmla="*/ 381000 w 933450"/>
                <a:gd name="connsiteY14" fmla="*/ 185737 h 671512"/>
                <a:gd name="connsiteX15" fmla="*/ 314325 w 933450"/>
                <a:gd name="connsiteY15" fmla="*/ 252412 h 671512"/>
                <a:gd name="connsiteX16" fmla="*/ 238125 w 933450"/>
                <a:gd name="connsiteY16" fmla="*/ 257175 h 671512"/>
                <a:gd name="connsiteX17" fmla="*/ 104775 w 933450"/>
                <a:gd name="connsiteY17" fmla="*/ 342900 h 671512"/>
                <a:gd name="connsiteX18" fmla="*/ 0 w 933450"/>
                <a:gd name="connsiteY18" fmla="*/ 438150 h 671512"/>
                <a:gd name="connsiteX19" fmla="*/ 423862 w 933450"/>
                <a:gd name="connsiteY19" fmla="*/ 638175 h 671512"/>
                <a:gd name="connsiteX20" fmla="*/ 833437 w 933450"/>
                <a:gd name="connsiteY20" fmla="*/ 671512 h 671512"/>
                <a:gd name="connsiteX21" fmla="*/ 933450 w 933450"/>
                <a:gd name="connsiteY21" fmla="*/ 576262 h 671512"/>
                <a:gd name="connsiteX22" fmla="*/ 833437 w 933450"/>
                <a:gd name="connsiteY22" fmla="*/ 481012 h 67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3450" h="671512">
                  <a:moveTo>
                    <a:pt x="833437" y="481012"/>
                  </a:moveTo>
                  <a:lnTo>
                    <a:pt x="752475" y="519112"/>
                  </a:lnTo>
                  <a:lnTo>
                    <a:pt x="704850" y="476250"/>
                  </a:lnTo>
                  <a:lnTo>
                    <a:pt x="723900" y="361950"/>
                  </a:lnTo>
                  <a:lnTo>
                    <a:pt x="695325" y="247650"/>
                  </a:lnTo>
                  <a:lnTo>
                    <a:pt x="657225" y="242887"/>
                  </a:lnTo>
                  <a:lnTo>
                    <a:pt x="585787" y="195262"/>
                  </a:lnTo>
                  <a:lnTo>
                    <a:pt x="633412" y="166687"/>
                  </a:lnTo>
                  <a:lnTo>
                    <a:pt x="642937" y="152400"/>
                  </a:lnTo>
                  <a:lnTo>
                    <a:pt x="590550" y="28575"/>
                  </a:lnTo>
                  <a:lnTo>
                    <a:pt x="390525" y="0"/>
                  </a:lnTo>
                  <a:lnTo>
                    <a:pt x="285750" y="28575"/>
                  </a:lnTo>
                  <a:lnTo>
                    <a:pt x="280987" y="57150"/>
                  </a:lnTo>
                  <a:lnTo>
                    <a:pt x="319087" y="119062"/>
                  </a:lnTo>
                  <a:lnTo>
                    <a:pt x="381000" y="185737"/>
                  </a:lnTo>
                  <a:lnTo>
                    <a:pt x="314325" y="252412"/>
                  </a:lnTo>
                  <a:lnTo>
                    <a:pt x="238125" y="257175"/>
                  </a:lnTo>
                  <a:lnTo>
                    <a:pt x="104775" y="342900"/>
                  </a:lnTo>
                  <a:lnTo>
                    <a:pt x="0" y="438150"/>
                  </a:lnTo>
                  <a:lnTo>
                    <a:pt x="423862" y="638175"/>
                  </a:lnTo>
                  <a:lnTo>
                    <a:pt x="833437" y="671512"/>
                  </a:lnTo>
                  <a:lnTo>
                    <a:pt x="933450" y="576262"/>
                  </a:lnTo>
                  <a:lnTo>
                    <a:pt x="833437" y="4810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98" name="97 Forma libre"/>
            <p:cNvSpPr/>
            <p:nvPr/>
          </p:nvSpPr>
          <p:spPr>
            <a:xfrm>
              <a:off x="3171825" y="2676525"/>
              <a:ext cx="414338" cy="1123950"/>
            </a:xfrm>
            <a:custGeom>
              <a:avLst/>
              <a:gdLst>
                <a:gd name="connsiteX0" fmla="*/ 14288 w 414338"/>
                <a:gd name="connsiteY0" fmla="*/ 1123950 h 1123950"/>
                <a:gd name="connsiteX1" fmla="*/ 233363 w 414338"/>
                <a:gd name="connsiteY1" fmla="*/ 1095375 h 1123950"/>
                <a:gd name="connsiteX2" fmla="*/ 290513 w 414338"/>
                <a:gd name="connsiteY2" fmla="*/ 966788 h 1123950"/>
                <a:gd name="connsiteX3" fmla="*/ 295275 w 414338"/>
                <a:gd name="connsiteY3" fmla="*/ 928688 h 1123950"/>
                <a:gd name="connsiteX4" fmla="*/ 276225 w 414338"/>
                <a:gd name="connsiteY4" fmla="*/ 766763 h 1123950"/>
                <a:gd name="connsiteX5" fmla="*/ 357188 w 414338"/>
                <a:gd name="connsiteY5" fmla="*/ 657225 h 1123950"/>
                <a:gd name="connsiteX6" fmla="*/ 414338 w 414338"/>
                <a:gd name="connsiteY6" fmla="*/ 566738 h 1123950"/>
                <a:gd name="connsiteX7" fmla="*/ 309563 w 414338"/>
                <a:gd name="connsiteY7" fmla="*/ 538163 h 1123950"/>
                <a:gd name="connsiteX8" fmla="*/ 261938 w 414338"/>
                <a:gd name="connsiteY8" fmla="*/ 457200 h 1123950"/>
                <a:gd name="connsiteX9" fmla="*/ 176213 w 414338"/>
                <a:gd name="connsiteY9" fmla="*/ 361950 h 1123950"/>
                <a:gd name="connsiteX10" fmla="*/ 228600 w 414338"/>
                <a:gd name="connsiteY10" fmla="*/ 261938 h 1123950"/>
                <a:gd name="connsiteX11" fmla="*/ 223838 w 414338"/>
                <a:gd name="connsiteY11" fmla="*/ 185738 h 1123950"/>
                <a:gd name="connsiteX12" fmla="*/ 142875 w 414338"/>
                <a:gd name="connsiteY12" fmla="*/ 52388 h 1123950"/>
                <a:gd name="connsiteX13" fmla="*/ 0 w 414338"/>
                <a:gd name="connsiteY13" fmla="*/ 0 h 1123950"/>
                <a:gd name="connsiteX14" fmla="*/ 14288 w 414338"/>
                <a:gd name="connsiteY14" fmla="*/ 112395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4338" h="1123950">
                  <a:moveTo>
                    <a:pt x="14288" y="1123950"/>
                  </a:moveTo>
                  <a:lnTo>
                    <a:pt x="233363" y="1095375"/>
                  </a:lnTo>
                  <a:lnTo>
                    <a:pt x="290513" y="966788"/>
                  </a:lnTo>
                  <a:lnTo>
                    <a:pt x="295275" y="928688"/>
                  </a:lnTo>
                  <a:lnTo>
                    <a:pt x="276225" y="766763"/>
                  </a:lnTo>
                  <a:lnTo>
                    <a:pt x="357188" y="657225"/>
                  </a:lnTo>
                  <a:lnTo>
                    <a:pt x="414338" y="566738"/>
                  </a:lnTo>
                  <a:lnTo>
                    <a:pt x="309563" y="538163"/>
                  </a:lnTo>
                  <a:lnTo>
                    <a:pt x="261938" y="457200"/>
                  </a:lnTo>
                  <a:lnTo>
                    <a:pt x="176213" y="361950"/>
                  </a:lnTo>
                  <a:lnTo>
                    <a:pt x="228600" y="261938"/>
                  </a:lnTo>
                  <a:lnTo>
                    <a:pt x="223838" y="185738"/>
                  </a:lnTo>
                  <a:lnTo>
                    <a:pt x="142875" y="52388"/>
                  </a:lnTo>
                  <a:lnTo>
                    <a:pt x="0" y="0"/>
                  </a:lnTo>
                  <a:lnTo>
                    <a:pt x="14288" y="11239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solidFill>
            <a:srgbClr val="4170A9">
              <a:alpha val="70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b="0" dirty="0"/>
              <a:t>Dimensiones del Entorno Urbano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4910681" y="1789584"/>
            <a:ext cx="3892439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Condición de Infraestructura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916990" y="1803275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CI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916990" y="2554792"/>
            <a:ext cx="3886130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Accesibilidad a Equipamientos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4910552" y="2568483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AE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4916990" y="3343211"/>
            <a:ext cx="3886130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Medioambiental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4916992" y="3356902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MA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4916990" y="4110831"/>
            <a:ext cx="3886129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Socioeconómica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4910552" y="4124522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SE</a:t>
            </a:r>
          </a:p>
        </p:txBody>
      </p:sp>
      <p:sp>
        <p:nvSpPr>
          <p:cNvPr id="57" name="56 CuadroTexto"/>
          <p:cNvSpPr txBox="1"/>
          <p:nvPr/>
        </p:nvSpPr>
        <p:spPr>
          <a:xfrm>
            <a:off x="338546" y="1313597"/>
            <a:ext cx="3892439" cy="307768"/>
          </a:xfrm>
          <a:prstGeom prst="rect">
            <a:avLst/>
          </a:prstGeom>
          <a:solidFill>
            <a:srgbClr val="4170A9">
              <a:alpha val="70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b="0" dirty="0"/>
              <a:t>Análisis del Entorno Urbano</a:t>
            </a:r>
          </a:p>
        </p:txBody>
      </p:sp>
      <p:sp>
        <p:nvSpPr>
          <p:cNvPr id="73" name="38 CuadroTexto"/>
          <p:cNvSpPr txBox="1"/>
          <p:nvPr/>
        </p:nvSpPr>
        <p:spPr>
          <a:xfrm>
            <a:off x="354852" y="4169225"/>
            <a:ext cx="3881071" cy="43088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>
                <a:solidFill>
                  <a:srgbClr val="4170A9"/>
                </a:solidFill>
                <a:latin typeface="Arial Narrow" pitchFamily="34" charset="0"/>
              </a:rPr>
              <a:t>Se busca solo caracterizar aspectos físicos del entorno urbano, </a:t>
            </a:r>
            <a:endParaRPr lang="es-CL" sz="1100" dirty="0">
              <a:solidFill>
                <a:srgbClr val="4170A9"/>
              </a:solidFill>
              <a:latin typeface="Arial Narrow" pitchFamily="34" charset="0"/>
            </a:endParaRPr>
          </a:p>
          <a:p>
            <a:pPr algn="ctr"/>
            <a:r>
              <a:rPr lang="es-CL" sz="1100" dirty="0">
                <a:solidFill>
                  <a:srgbClr val="4170A9"/>
                </a:solidFill>
                <a:latin typeface="Arial Narrow" pitchFamily="34" charset="0"/>
              </a:rPr>
              <a:t>por lo que será utilizada como una herramienta de visualización.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340338" y="4110830"/>
            <a:ext cx="3893116" cy="521097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65 Abrir llave"/>
          <p:cNvSpPr/>
          <p:nvPr/>
        </p:nvSpPr>
        <p:spPr>
          <a:xfrm>
            <a:off x="4390021" y="1802902"/>
            <a:ext cx="354474" cy="2060198"/>
          </a:xfrm>
          <a:prstGeom prst="leftBrace">
            <a:avLst/>
          </a:prstGeom>
          <a:ln w="9525">
            <a:solidFill>
              <a:srgbClr val="4170A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68 CuadroTexto"/>
          <p:cNvSpPr txBox="1"/>
          <p:nvPr/>
        </p:nvSpPr>
        <p:spPr>
          <a:xfrm>
            <a:off x="260633" y="2942703"/>
            <a:ext cx="3883440" cy="50526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1. Índice Entorno Urbano Habitacional</a:t>
            </a:r>
          </a:p>
          <a:p>
            <a:pPr>
              <a:spcAft>
                <a:spcPts val="100"/>
              </a:spcAft>
            </a:pPr>
            <a:r>
              <a:rPr lang="es-CL" sz="1200" spc="200" dirty="0">
                <a:solidFill>
                  <a:srgbClr val="4170A9"/>
                </a:solidFill>
                <a:latin typeface="Arial Narrow" pitchFamily="34" charset="0"/>
              </a:rPr>
              <a:t>[promedio ponderado de las dimensiones]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249257" y="3417832"/>
            <a:ext cx="4117976" cy="50526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2. Identificación de Zonas EUH</a:t>
            </a:r>
          </a:p>
          <a:p>
            <a:r>
              <a:rPr lang="es-CL" sz="1200" spc="200" dirty="0">
                <a:solidFill>
                  <a:srgbClr val="4170A9"/>
                </a:solidFill>
                <a:latin typeface="Arial Narrow" pitchFamily="34" charset="0"/>
              </a:rPr>
              <a:t>[agrupación de manzanas próximas según índice]</a:t>
            </a:r>
          </a:p>
        </p:txBody>
      </p:sp>
      <p:sp>
        <p:nvSpPr>
          <p:cNvPr id="82" name="81 CuadroTexto"/>
          <p:cNvSpPr txBox="1"/>
          <p:nvPr/>
        </p:nvSpPr>
        <p:spPr>
          <a:xfrm>
            <a:off x="340338" y="1701952"/>
            <a:ext cx="3895585" cy="276999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200" b="1" spc="200" dirty="0">
                <a:solidFill>
                  <a:srgbClr val="4170A9"/>
                </a:solidFill>
                <a:latin typeface="Arial Narrow" pitchFamily="34" charset="0"/>
              </a:rPr>
              <a:t>información a nivel de manzana</a:t>
            </a:r>
          </a:p>
        </p:txBody>
      </p:sp>
      <p:cxnSp>
        <p:nvCxnSpPr>
          <p:cNvPr id="84" name="83 Conector recto de flecha"/>
          <p:cNvCxnSpPr/>
          <p:nvPr/>
        </p:nvCxnSpPr>
        <p:spPr>
          <a:xfrm>
            <a:off x="338546" y="1981661"/>
            <a:ext cx="3892439" cy="0"/>
          </a:xfrm>
          <a:prstGeom prst="straightConnector1">
            <a:avLst/>
          </a:prstGeom>
          <a:ln w="15875">
            <a:solidFill>
              <a:srgbClr val="4170A9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98 CuadroTexto"/>
          <p:cNvSpPr txBox="1"/>
          <p:nvPr/>
        </p:nvSpPr>
        <p:spPr>
          <a:xfrm>
            <a:off x="382575" y="2328247"/>
            <a:ext cx="106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spc="300" dirty="0">
                <a:solidFill>
                  <a:srgbClr val="DA2D10"/>
                </a:solidFill>
                <a:latin typeface="Arial Narrow" pitchFamily="34" charset="0"/>
              </a:rPr>
              <a:t>CIUDAD</a:t>
            </a:r>
          </a:p>
        </p:txBody>
      </p:sp>
      <p:sp>
        <p:nvSpPr>
          <p:cNvPr id="114" name="113 CuadroTexto"/>
          <p:cNvSpPr txBox="1"/>
          <p:nvPr/>
        </p:nvSpPr>
        <p:spPr>
          <a:xfrm>
            <a:off x="1834428" y="2346727"/>
            <a:ext cx="10668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b="1" spc="300" dirty="0">
                <a:solidFill>
                  <a:srgbClr val="DA2D10"/>
                </a:solidFill>
                <a:latin typeface="Arial Narrow" pitchFamily="34" charset="0"/>
              </a:rPr>
              <a:t>COMUNA</a:t>
            </a:r>
          </a:p>
        </p:txBody>
      </p:sp>
      <p:sp>
        <p:nvSpPr>
          <p:cNvPr id="115" name="114 CuadroTexto"/>
          <p:cNvSpPr txBox="1"/>
          <p:nvPr/>
        </p:nvSpPr>
        <p:spPr>
          <a:xfrm>
            <a:off x="3161224" y="2369944"/>
            <a:ext cx="1066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spc="300" dirty="0">
                <a:solidFill>
                  <a:srgbClr val="DA2D10"/>
                </a:solidFill>
                <a:latin typeface="Arial Narrow" pitchFamily="34" charset="0"/>
              </a:rPr>
              <a:t>BARRIO</a:t>
            </a:r>
          </a:p>
        </p:txBody>
      </p:sp>
      <p:sp>
        <p:nvSpPr>
          <p:cNvPr id="142" name="141 CuadroTexto"/>
          <p:cNvSpPr txBox="1"/>
          <p:nvPr/>
        </p:nvSpPr>
        <p:spPr>
          <a:xfrm>
            <a:off x="6548798" y="2227509"/>
            <a:ext cx="61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4170A9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143" name="142 CuadroTexto"/>
          <p:cNvSpPr txBox="1"/>
          <p:nvPr/>
        </p:nvSpPr>
        <p:spPr>
          <a:xfrm>
            <a:off x="6548798" y="3010879"/>
            <a:ext cx="61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4170A9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METODOLOGÍA MODULAR</a:t>
            </a:r>
          </a:p>
        </p:txBody>
      </p:sp>
      <p:sp>
        <p:nvSpPr>
          <p:cNvPr id="148" name="147 CuadroTexto"/>
          <p:cNvSpPr txBox="1"/>
          <p:nvPr/>
        </p:nvSpPr>
        <p:spPr>
          <a:xfrm>
            <a:off x="395579" y="1704662"/>
            <a:ext cx="528873" cy="276999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200" b="1" spc="200" dirty="0">
                <a:solidFill>
                  <a:srgbClr val="4170A9"/>
                </a:solidFill>
                <a:latin typeface="Arial Narrow" pitchFamily="34" charset="0"/>
              </a:rPr>
              <a:t>- 0</a:t>
            </a:r>
          </a:p>
        </p:txBody>
      </p:sp>
      <p:sp>
        <p:nvSpPr>
          <p:cNvPr id="149" name="148 CuadroTexto"/>
          <p:cNvSpPr txBox="1"/>
          <p:nvPr/>
        </p:nvSpPr>
        <p:spPr>
          <a:xfrm>
            <a:off x="3689540" y="1704662"/>
            <a:ext cx="528873" cy="276999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200" b="1" spc="200" dirty="0">
                <a:solidFill>
                  <a:srgbClr val="4170A9"/>
                </a:solidFill>
                <a:latin typeface="Arial Narrow" pitchFamily="34" charset="0"/>
              </a:rPr>
              <a:t>1 +</a:t>
            </a:r>
          </a:p>
        </p:txBody>
      </p:sp>
      <p:sp>
        <p:nvSpPr>
          <p:cNvPr id="153" name="Cheurón 46"/>
          <p:cNvSpPr/>
          <p:nvPr/>
        </p:nvSpPr>
        <p:spPr>
          <a:xfrm rot="10800000">
            <a:off x="4423016" y="4143551"/>
            <a:ext cx="295373" cy="470749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4916993" y="4869154"/>
            <a:ext cx="3888462" cy="215444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Arial Narrow" panose="020B0606020202030204" pitchFamily="34" charset="0"/>
              </a:rPr>
              <a:t>EUH: Entorno Urbano Habitacional</a:t>
            </a:r>
          </a:p>
        </p:txBody>
      </p:sp>
      <p:sp>
        <p:nvSpPr>
          <p:cNvPr id="46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58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mhinojosa\Desktop\01 Dimensión Infraestructur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39500"/>
            <a:ext cx="3894908" cy="42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solidFill>
            <a:srgbClr val="4170A9">
              <a:alpha val="70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b="0" dirty="0"/>
              <a:t>Dimensiones del Entorno Urbano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4910681" y="1789584"/>
            <a:ext cx="3892439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Condición de Infraestructura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916990" y="1803275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CI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916990" y="2554792"/>
            <a:ext cx="3886130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Accesibilidad a Equipamientos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4910552" y="2568483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AE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4916990" y="3343211"/>
            <a:ext cx="3886130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Medioambiental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4916992" y="3356902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MA</a:t>
            </a:r>
          </a:p>
        </p:txBody>
      </p:sp>
      <p:sp>
        <p:nvSpPr>
          <p:cNvPr id="142" name="141 CuadroTexto"/>
          <p:cNvSpPr txBox="1"/>
          <p:nvPr/>
        </p:nvSpPr>
        <p:spPr>
          <a:xfrm>
            <a:off x="6548798" y="2227509"/>
            <a:ext cx="61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4170A9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143" name="142 CuadroTexto"/>
          <p:cNvSpPr txBox="1"/>
          <p:nvPr/>
        </p:nvSpPr>
        <p:spPr>
          <a:xfrm>
            <a:off x="6548798" y="3010879"/>
            <a:ext cx="61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4170A9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49" name="48 Rectángulo"/>
          <p:cNvSpPr/>
          <p:nvPr/>
        </p:nvSpPr>
        <p:spPr>
          <a:xfrm>
            <a:off x="4833397" y="2343337"/>
            <a:ext cx="4085161" cy="16685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20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3798713" y="3521098"/>
            <a:ext cx="538027" cy="1117904"/>
            <a:chOff x="3798713" y="3521098"/>
            <a:chExt cx="538027" cy="1117904"/>
          </a:xfrm>
        </p:grpSpPr>
        <p:sp>
          <p:nvSpPr>
            <p:cNvPr id="7" name="6 Rectángulo"/>
            <p:cNvSpPr/>
            <p:nvPr/>
          </p:nvSpPr>
          <p:spPr>
            <a:xfrm>
              <a:off x="3861446" y="3556047"/>
              <a:ext cx="343088" cy="1055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3800938" y="3521098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10</a:t>
              </a: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3798713" y="3626929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20</a:t>
              </a: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3798964" y="3732278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30</a:t>
              </a: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3799527" y="3833427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40</a:t>
              </a:r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3798964" y="3943539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50</a:t>
              </a: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3798964" y="4048888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60</a:t>
              </a: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3799527" y="4154800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70</a:t>
              </a: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3798964" y="4259570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80</a:t>
              </a: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3798964" y="4366061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90</a:t>
              </a: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3798964" y="4466647"/>
              <a:ext cx="537776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46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hinojosa\Desktop\02 Dimensión Equipamiento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5" y="339500"/>
            <a:ext cx="3894909" cy="42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solidFill>
            <a:srgbClr val="4170A9">
              <a:alpha val="70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b="0" dirty="0"/>
              <a:t>Dimensiones del Entorno Urbano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4910681" y="1789584"/>
            <a:ext cx="3892439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Condición de Infraestructura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916990" y="1803275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CI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916990" y="2554792"/>
            <a:ext cx="3886130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Accesibilidad a Equipamientos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4910552" y="2568483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AE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4916990" y="3343211"/>
            <a:ext cx="3886130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Medioambiental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4916992" y="3356902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MA</a:t>
            </a:r>
          </a:p>
        </p:txBody>
      </p:sp>
      <p:sp>
        <p:nvSpPr>
          <p:cNvPr id="142" name="141 CuadroTexto"/>
          <p:cNvSpPr txBox="1"/>
          <p:nvPr/>
        </p:nvSpPr>
        <p:spPr>
          <a:xfrm>
            <a:off x="6548798" y="2227509"/>
            <a:ext cx="61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4170A9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143" name="142 CuadroTexto"/>
          <p:cNvSpPr txBox="1"/>
          <p:nvPr/>
        </p:nvSpPr>
        <p:spPr>
          <a:xfrm>
            <a:off x="6548798" y="3010879"/>
            <a:ext cx="61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4170A9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49" name="48 Rectángulo"/>
          <p:cNvSpPr/>
          <p:nvPr/>
        </p:nvSpPr>
        <p:spPr>
          <a:xfrm>
            <a:off x="4833397" y="3123031"/>
            <a:ext cx="4085161" cy="8342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20 Rectángulo"/>
          <p:cNvSpPr/>
          <p:nvPr/>
        </p:nvSpPr>
        <p:spPr>
          <a:xfrm>
            <a:off x="4799447" y="1748840"/>
            <a:ext cx="4085161" cy="779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23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3798713" y="3521098"/>
            <a:ext cx="538027" cy="1117904"/>
            <a:chOff x="3798713" y="3521098"/>
            <a:chExt cx="538027" cy="1117904"/>
          </a:xfrm>
        </p:grpSpPr>
        <p:sp>
          <p:nvSpPr>
            <p:cNvPr id="25" name="24 Rectángulo"/>
            <p:cNvSpPr/>
            <p:nvPr/>
          </p:nvSpPr>
          <p:spPr>
            <a:xfrm>
              <a:off x="3861446" y="3556047"/>
              <a:ext cx="343088" cy="1055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800938" y="3521098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10</a:t>
              </a: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3798713" y="3626929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20</a:t>
              </a: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3798964" y="3732278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30</a:t>
              </a: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3799527" y="3833427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40</a:t>
              </a: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3798964" y="3943539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50</a:t>
              </a: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798964" y="4048888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60</a:t>
              </a: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3799527" y="4154800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70</a:t>
              </a: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3798964" y="4259570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80</a:t>
              </a: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3798964" y="4366061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90</a:t>
              </a: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3798964" y="4466647"/>
              <a:ext cx="537776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5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hinojosa\Desktop\03 Dimensión Medioambient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5" y="339500"/>
            <a:ext cx="3894909" cy="42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solidFill>
            <a:srgbClr val="4170A9">
              <a:alpha val="70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b="0" dirty="0"/>
              <a:t>Dimensiones del Entorno Urbano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4910681" y="1789584"/>
            <a:ext cx="3892439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Condición de Infraestructura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916990" y="1803275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CI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916990" y="2554792"/>
            <a:ext cx="3886130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Accesibilidad a Equipamientos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4910552" y="2568483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AE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4916990" y="3343211"/>
            <a:ext cx="3886130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Medioambiental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4916992" y="3356902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MA</a:t>
            </a:r>
          </a:p>
        </p:txBody>
      </p:sp>
      <p:sp>
        <p:nvSpPr>
          <p:cNvPr id="142" name="141 CuadroTexto"/>
          <p:cNvSpPr txBox="1"/>
          <p:nvPr/>
        </p:nvSpPr>
        <p:spPr>
          <a:xfrm>
            <a:off x="6548798" y="2227509"/>
            <a:ext cx="61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4170A9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143" name="142 CuadroTexto"/>
          <p:cNvSpPr txBox="1"/>
          <p:nvPr/>
        </p:nvSpPr>
        <p:spPr>
          <a:xfrm>
            <a:off x="6548798" y="3010879"/>
            <a:ext cx="61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4170A9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21" name="20 Rectángulo"/>
          <p:cNvSpPr/>
          <p:nvPr/>
        </p:nvSpPr>
        <p:spPr>
          <a:xfrm>
            <a:off x="4799447" y="1762289"/>
            <a:ext cx="4085161" cy="153997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20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3798713" y="3521098"/>
            <a:ext cx="538027" cy="1117904"/>
            <a:chOff x="3798713" y="3521098"/>
            <a:chExt cx="538027" cy="1117904"/>
          </a:xfrm>
        </p:grpSpPr>
        <p:sp>
          <p:nvSpPr>
            <p:cNvPr id="24" name="23 Rectángulo"/>
            <p:cNvSpPr/>
            <p:nvPr/>
          </p:nvSpPr>
          <p:spPr>
            <a:xfrm>
              <a:off x="3861446" y="3556047"/>
              <a:ext cx="343088" cy="1055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3800938" y="3521098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10</a:t>
              </a: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798713" y="3626929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20</a:t>
              </a: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3798964" y="3732278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30</a:t>
              </a: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3799527" y="3833427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40</a:t>
              </a: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3798964" y="3943539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50</a:t>
              </a: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3798964" y="4048888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60</a:t>
              </a: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799527" y="4154800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70</a:t>
              </a: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3798964" y="4259570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80</a:t>
              </a: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3798964" y="4366061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90</a:t>
              </a: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3798964" y="4466647"/>
              <a:ext cx="537776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hinojosa\Google Drive\2017 CONFERENCIA DE CIUDAD\03 Imágenes\Gran Santiago\04 Evaluación Multicriterio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39500"/>
            <a:ext cx="3894908" cy="42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4910681" y="1789584"/>
            <a:ext cx="3892439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Condición de Infraestructura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916990" y="1803275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CI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916990" y="2554792"/>
            <a:ext cx="3886130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Accesibilidad a Equipamientos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4910552" y="2568483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AE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4916990" y="3343211"/>
            <a:ext cx="3886130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Medioambiental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4916992" y="3356902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MA</a:t>
            </a:r>
          </a:p>
        </p:txBody>
      </p:sp>
      <p:sp>
        <p:nvSpPr>
          <p:cNvPr id="142" name="141 CuadroTexto"/>
          <p:cNvSpPr txBox="1"/>
          <p:nvPr/>
        </p:nvSpPr>
        <p:spPr>
          <a:xfrm>
            <a:off x="6548798" y="2227509"/>
            <a:ext cx="61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4170A9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143" name="142 CuadroTexto"/>
          <p:cNvSpPr txBox="1"/>
          <p:nvPr/>
        </p:nvSpPr>
        <p:spPr>
          <a:xfrm>
            <a:off x="6548798" y="3010879"/>
            <a:ext cx="61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4170A9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20" name="19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1. Índice Entorno Urbano Habitacional</a:t>
            </a:r>
          </a:p>
        </p:txBody>
      </p:sp>
      <p:sp>
        <p:nvSpPr>
          <p:cNvPr id="3" name="2 Triángulo isósceles"/>
          <p:cNvSpPr/>
          <p:nvPr/>
        </p:nvSpPr>
        <p:spPr>
          <a:xfrm rot="5400000">
            <a:off x="4441539" y="2482233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78592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78591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57" name="56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916993" y="4869154"/>
            <a:ext cx="3888462" cy="215444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Arial Narrow" panose="020B0606020202030204" pitchFamily="34" charset="0"/>
              </a:rPr>
              <a:t>En base a Análisis de Evaluación </a:t>
            </a:r>
            <a:r>
              <a:rPr lang="es-CL" sz="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Multicriterio</a:t>
            </a:r>
            <a:r>
              <a:rPr lang="es-CL" sz="800" dirty="0">
                <a:solidFill>
                  <a:schemeClr val="bg1"/>
                </a:solidFill>
                <a:latin typeface="Arial Narrow" panose="020B0606020202030204" pitchFamily="34" charset="0"/>
              </a:rPr>
              <a:t> con igual ponderación </a:t>
            </a:r>
          </a:p>
        </p:txBody>
      </p:sp>
      <p:sp>
        <p:nvSpPr>
          <p:cNvPr id="28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3798713" y="3521098"/>
            <a:ext cx="538027" cy="1117904"/>
            <a:chOff x="3798713" y="3521098"/>
            <a:chExt cx="538027" cy="1117904"/>
          </a:xfrm>
        </p:grpSpPr>
        <p:sp>
          <p:nvSpPr>
            <p:cNvPr id="33" name="32 Rectángulo"/>
            <p:cNvSpPr/>
            <p:nvPr/>
          </p:nvSpPr>
          <p:spPr>
            <a:xfrm>
              <a:off x="3861446" y="3556047"/>
              <a:ext cx="343088" cy="1055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800938" y="3521098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10</a:t>
              </a: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3798713" y="3626929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20</a:t>
              </a: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3798964" y="3732278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30</a:t>
              </a: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3799527" y="3833427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40</a:t>
              </a:r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3798964" y="3943539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50</a:t>
              </a: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3798964" y="4048888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60</a:t>
              </a: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3799527" y="4154800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70</a:t>
              </a: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3798964" y="4259570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80</a:t>
              </a: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3798964" y="4366061"/>
              <a:ext cx="500107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90</a:t>
              </a: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3798964" y="4466647"/>
              <a:ext cx="537776" cy="17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"/>
                </a:spcAft>
              </a:pPr>
              <a:r>
                <a:rPr lang="es-CL" sz="520" dirty="0">
                  <a:latin typeface="Arial Narrow" panose="020B0606020202030204" pitchFamily="34" charset="0"/>
                </a:rPr>
                <a:t>p</a:t>
              </a:r>
              <a:r>
                <a:rPr lang="es-CL" sz="520" dirty="0" smtClean="0">
                  <a:latin typeface="Arial Narrow" panose="020B0606020202030204" pitchFamily="34" charset="0"/>
                </a:rPr>
                <a:t>ercentil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0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49 Grupo"/>
          <p:cNvGrpSpPr/>
          <p:nvPr/>
        </p:nvGrpSpPr>
        <p:grpSpPr>
          <a:xfrm>
            <a:off x="5015684" y="1741751"/>
            <a:ext cx="1840553" cy="1115374"/>
            <a:chOff x="5015684" y="1741751"/>
            <a:chExt cx="1840553" cy="1115374"/>
          </a:xfrm>
        </p:grpSpPr>
        <p:graphicFrame>
          <p:nvGraphicFramePr>
            <p:cNvPr id="51" name="50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60499637"/>
                </p:ext>
              </p:extLst>
            </p:nvPr>
          </p:nvGraphicFramePr>
          <p:xfrm>
            <a:off x="5015684" y="1769614"/>
            <a:ext cx="1840553" cy="10875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2" name="51 CuadroTexto"/>
            <p:cNvSpPr txBox="1"/>
            <p:nvPr/>
          </p:nvSpPr>
          <p:spPr>
            <a:xfrm>
              <a:off x="6185300" y="2166848"/>
              <a:ext cx="452459" cy="21544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91,5%</a:t>
              </a:r>
            </a:p>
          </p:txBody>
        </p:sp>
        <p:sp>
          <p:nvSpPr>
            <p:cNvPr id="75" name="74 CuadroTexto"/>
            <p:cNvSpPr txBox="1"/>
            <p:nvPr/>
          </p:nvSpPr>
          <p:spPr>
            <a:xfrm>
              <a:off x="5335513" y="1741751"/>
              <a:ext cx="452459" cy="21544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0,0%</a:t>
              </a:r>
            </a:p>
          </p:txBody>
        </p:sp>
        <p:sp>
          <p:nvSpPr>
            <p:cNvPr id="76" name="75 CuadroTexto"/>
            <p:cNvSpPr txBox="1"/>
            <p:nvPr/>
          </p:nvSpPr>
          <p:spPr>
            <a:xfrm>
              <a:off x="5345038" y="1903676"/>
              <a:ext cx="452459" cy="21544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0,3%</a:t>
              </a:r>
            </a:p>
          </p:txBody>
        </p:sp>
        <p:sp>
          <p:nvSpPr>
            <p:cNvPr id="77" name="76 CuadroTexto"/>
            <p:cNvSpPr txBox="1"/>
            <p:nvPr/>
          </p:nvSpPr>
          <p:spPr>
            <a:xfrm>
              <a:off x="5354563" y="2075126"/>
              <a:ext cx="452459" cy="21544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1,5%</a:t>
              </a:r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5411713" y="2418789"/>
              <a:ext cx="452459" cy="21544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6,7%</a:t>
              </a:r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5018588" y="2779431"/>
            <a:ext cx="1840608" cy="1104364"/>
            <a:chOff x="5018588" y="2779431"/>
            <a:chExt cx="1840608" cy="1104364"/>
          </a:xfrm>
        </p:grpSpPr>
        <p:graphicFrame>
          <p:nvGraphicFramePr>
            <p:cNvPr id="80" name="79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77067944"/>
                </p:ext>
              </p:extLst>
            </p:nvPr>
          </p:nvGraphicFramePr>
          <p:xfrm>
            <a:off x="5018588" y="2779431"/>
            <a:ext cx="1840608" cy="11043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1" name="80 CuadroTexto"/>
            <p:cNvSpPr txBox="1"/>
            <p:nvPr/>
          </p:nvSpPr>
          <p:spPr>
            <a:xfrm>
              <a:off x="6077914" y="3276117"/>
              <a:ext cx="452459" cy="21544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60,1%</a:t>
              </a:r>
            </a:p>
          </p:txBody>
        </p:sp>
        <p:sp>
          <p:nvSpPr>
            <p:cNvPr id="82" name="81 CuadroTexto"/>
            <p:cNvSpPr txBox="1"/>
            <p:nvPr/>
          </p:nvSpPr>
          <p:spPr>
            <a:xfrm>
              <a:off x="5358755" y="2782441"/>
              <a:ext cx="452459" cy="21544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1,7%</a:t>
              </a:r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5587355" y="2944366"/>
              <a:ext cx="452459" cy="21544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20,4%</a:t>
              </a:r>
            </a:p>
          </p:txBody>
        </p:sp>
        <p:sp>
          <p:nvSpPr>
            <p:cNvPr id="84" name="83 CuadroTexto"/>
            <p:cNvSpPr txBox="1"/>
            <p:nvPr/>
          </p:nvSpPr>
          <p:spPr>
            <a:xfrm>
              <a:off x="5539730" y="3115816"/>
              <a:ext cx="452459" cy="21544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16,4%</a:t>
              </a:r>
            </a:p>
          </p:txBody>
        </p:sp>
        <p:sp>
          <p:nvSpPr>
            <p:cNvPr id="85" name="84 CuadroTexto"/>
            <p:cNvSpPr txBox="1"/>
            <p:nvPr/>
          </p:nvSpPr>
          <p:spPr>
            <a:xfrm>
              <a:off x="5349230" y="3459479"/>
              <a:ext cx="452459" cy="21544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1,4%</a:t>
              </a:r>
            </a:p>
          </p:txBody>
        </p:sp>
      </p:grpSp>
      <p:grpSp>
        <p:nvGrpSpPr>
          <p:cNvPr id="86" name="85 Grupo"/>
          <p:cNvGrpSpPr/>
          <p:nvPr/>
        </p:nvGrpSpPr>
        <p:grpSpPr>
          <a:xfrm>
            <a:off x="4951911" y="3687908"/>
            <a:ext cx="1964085" cy="1268482"/>
            <a:chOff x="4951911" y="3687908"/>
            <a:chExt cx="1964085" cy="1268482"/>
          </a:xfrm>
        </p:grpSpPr>
        <p:graphicFrame>
          <p:nvGraphicFramePr>
            <p:cNvPr id="87" name="86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2680675"/>
                </p:ext>
              </p:extLst>
            </p:nvPr>
          </p:nvGraphicFramePr>
          <p:xfrm>
            <a:off x="4951911" y="3687908"/>
            <a:ext cx="1964085" cy="126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8" name="87 CuadroTexto"/>
            <p:cNvSpPr txBox="1"/>
            <p:nvPr/>
          </p:nvSpPr>
          <p:spPr>
            <a:xfrm>
              <a:off x="5392663" y="4287797"/>
              <a:ext cx="452459" cy="21544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6,0%</a:t>
              </a:r>
            </a:p>
          </p:txBody>
        </p:sp>
        <p:sp>
          <p:nvSpPr>
            <p:cNvPr id="89" name="88 CuadroTexto"/>
            <p:cNvSpPr txBox="1"/>
            <p:nvPr/>
          </p:nvSpPr>
          <p:spPr>
            <a:xfrm>
              <a:off x="5875167" y="3805550"/>
              <a:ext cx="452459" cy="21544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42,9%</a:t>
              </a:r>
            </a:p>
          </p:txBody>
        </p:sp>
        <p:sp>
          <p:nvSpPr>
            <p:cNvPr id="90" name="89 CuadroTexto"/>
            <p:cNvSpPr txBox="1"/>
            <p:nvPr/>
          </p:nvSpPr>
          <p:spPr>
            <a:xfrm>
              <a:off x="5885833" y="3967475"/>
              <a:ext cx="452459" cy="21544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43,5%</a:t>
              </a:r>
            </a:p>
          </p:txBody>
        </p:sp>
        <p:sp>
          <p:nvSpPr>
            <p:cNvPr id="91" name="90 CuadroTexto"/>
            <p:cNvSpPr txBox="1"/>
            <p:nvPr/>
          </p:nvSpPr>
          <p:spPr>
            <a:xfrm>
              <a:off x="5430762" y="4138925"/>
              <a:ext cx="452459" cy="21544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7,5%</a:t>
              </a:r>
            </a:p>
          </p:txBody>
        </p:sp>
        <p:sp>
          <p:nvSpPr>
            <p:cNvPr id="92" name="91 CuadroTexto"/>
            <p:cNvSpPr txBox="1"/>
            <p:nvPr/>
          </p:nvSpPr>
          <p:spPr>
            <a:xfrm>
              <a:off x="5345037" y="4463538"/>
              <a:ext cx="452459" cy="21544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s-CL" sz="800" dirty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0,1%</a:t>
              </a:r>
            </a:p>
          </p:txBody>
        </p:sp>
      </p:grpSp>
      <p:pic>
        <p:nvPicPr>
          <p:cNvPr id="6149" name="Picture 5" descr="C:\Users\mhinojosa\Desktop\09 Distribución Destacable y Crítica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39500"/>
            <a:ext cx="3894908" cy="42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1" name="20 Triángulo isósceles"/>
          <p:cNvSpPr/>
          <p:nvPr/>
        </p:nvSpPr>
        <p:spPr>
          <a:xfrm rot="5400000">
            <a:off x="4441539" y="685305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Triángulo isósceles"/>
          <p:cNvSpPr/>
          <p:nvPr/>
        </p:nvSpPr>
        <p:spPr>
          <a:xfrm rot="5400000">
            <a:off x="4441539" y="4102582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>
            <a:off x="4910684" y="2701564"/>
            <a:ext cx="3892437" cy="0"/>
          </a:xfrm>
          <a:prstGeom prst="line">
            <a:avLst/>
          </a:prstGeom>
          <a:ln w="9525" cmpd="sng">
            <a:solidFill>
              <a:srgbClr val="4170A9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4910684" y="3715474"/>
            <a:ext cx="3894770" cy="0"/>
          </a:xfrm>
          <a:prstGeom prst="line">
            <a:avLst/>
          </a:prstGeom>
          <a:ln w="9525" cmpd="sng">
            <a:solidFill>
              <a:srgbClr val="4170A9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8684430" y="1789187"/>
            <a:ext cx="121023" cy="807205"/>
          </a:xfrm>
          <a:prstGeom prst="rect">
            <a:avLst/>
          </a:prstGeom>
          <a:solidFill>
            <a:srgbClr val="DA2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34 Rectángulo"/>
          <p:cNvSpPr/>
          <p:nvPr/>
        </p:nvSpPr>
        <p:spPr>
          <a:xfrm>
            <a:off x="8682098" y="3828476"/>
            <a:ext cx="121023" cy="807205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Rectángulo"/>
          <p:cNvSpPr/>
          <p:nvPr/>
        </p:nvSpPr>
        <p:spPr>
          <a:xfrm>
            <a:off x="8684431" y="2789736"/>
            <a:ext cx="121023" cy="807205"/>
          </a:xfrm>
          <a:prstGeom prst="rect">
            <a:avLst/>
          </a:prstGeom>
          <a:solidFill>
            <a:srgbClr val="FF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37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4910684" y="1685957"/>
            <a:ext cx="3756716" cy="104387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Críticas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 18,3% </a:t>
            </a:r>
            <a:r>
              <a:rPr lang="es-CL" sz="1200" dirty="0">
                <a:solidFill>
                  <a:srgbClr val="4170A9"/>
                </a:solidFill>
                <a:latin typeface="Arial Narrow" pitchFamily="34" charset="0"/>
              </a:rPr>
              <a:t>población metropolitana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9,2% </a:t>
            </a:r>
            <a:r>
              <a:rPr lang="es-CL" sz="1200" dirty="0">
                <a:solidFill>
                  <a:srgbClr val="4170A9"/>
                </a:solidFill>
                <a:latin typeface="Arial Narrow" pitchFamily="34" charset="0"/>
              </a:rPr>
              <a:t>superficie metropolitana</a:t>
            </a:r>
          </a:p>
          <a:p>
            <a:pPr algn="r"/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91,5% GSE D </a:t>
            </a:r>
            <a:r>
              <a:rPr lang="es-CL" sz="1200" dirty="0">
                <a:solidFill>
                  <a:srgbClr val="4170A9"/>
                </a:solidFill>
                <a:latin typeface="Arial Narrow" pitchFamily="34" charset="0"/>
              </a:rPr>
              <a:t>predominante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4910682" y="2702537"/>
            <a:ext cx="3756718" cy="104387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Intermedias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 59,4% </a:t>
            </a:r>
            <a:r>
              <a:rPr lang="es-CL" sz="1200" dirty="0">
                <a:solidFill>
                  <a:srgbClr val="4170A9"/>
                </a:solidFill>
                <a:latin typeface="Arial Narrow" pitchFamily="34" charset="0"/>
              </a:rPr>
              <a:t>población metropolitana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69,1% </a:t>
            </a:r>
            <a:r>
              <a:rPr lang="es-CL" sz="1200" dirty="0">
                <a:solidFill>
                  <a:srgbClr val="4170A9"/>
                </a:solidFill>
                <a:latin typeface="Arial Narrow" pitchFamily="34" charset="0"/>
              </a:rPr>
              <a:t>superficie metropolitana</a:t>
            </a:r>
          </a:p>
          <a:p>
            <a:pPr algn="r"/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44,4% GSE D</a:t>
            </a:r>
            <a:r>
              <a:rPr lang="es-CL" sz="1200" dirty="0">
                <a:solidFill>
                  <a:srgbClr val="4170A9"/>
                </a:solidFill>
                <a:latin typeface="Arial Narrow" pitchFamily="34" charset="0"/>
              </a:rPr>
              <a:t> predominante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53" name="52 CuadroTexto"/>
          <p:cNvSpPr txBox="1"/>
          <p:nvPr/>
        </p:nvSpPr>
        <p:spPr>
          <a:xfrm rot="16200000">
            <a:off x="4459456" y="3093588"/>
            <a:ext cx="1012936" cy="23083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GSE</a:t>
            </a:r>
          </a:p>
        </p:txBody>
      </p:sp>
      <p:sp>
        <p:nvSpPr>
          <p:cNvPr id="54" name="53 CuadroTexto"/>
          <p:cNvSpPr txBox="1"/>
          <p:nvPr/>
        </p:nvSpPr>
        <p:spPr>
          <a:xfrm rot="16200000">
            <a:off x="4459456" y="4106525"/>
            <a:ext cx="1012936" cy="23083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GSE</a:t>
            </a:r>
          </a:p>
        </p:txBody>
      </p:sp>
      <p:sp>
        <p:nvSpPr>
          <p:cNvPr id="55" name="54 CuadroTexto"/>
          <p:cNvSpPr txBox="1"/>
          <p:nvPr/>
        </p:nvSpPr>
        <p:spPr>
          <a:xfrm rot="16200000">
            <a:off x="4459456" y="2082953"/>
            <a:ext cx="1012936" cy="23083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9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GSE</a:t>
            </a:r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4910684" y="2751636"/>
            <a:ext cx="3985180" cy="92573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5" name="94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2. Identificación de Zonas EUH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4910682" y="3719171"/>
            <a:ext cx="3755958" cy="104387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Destacables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 22,3% </a:t>
            </a:r>
            <a:r>
              <a:rPr lang="es-CL" sz="1200" dirty="0">
                <a:solidFill>
                  <a:srgbClr val="4170A9"/>
                </a:solidFill>
                <a:latin typeface="Arial Narrow" pitchFamily="34" charset="0"/>
              </a:rPr>
              <a:t>población metropolitana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21,7% </a:t>
            </a:r>
            <a:r>
              <a:rPr lang="es-CL" sz="1200" dirty="0">
                <a:solidFill>
                  <a:srgbClr val="4170A9"/>
                </a:solidFill>
                <a:latin typeface="Arial Narrow" pitchFamily="34" charset="0"/>
              </a:rPr>
              <a:t>superficie metropolitana</a:t>
            </a:r>
          </a:p>
          <a:p>
            <a:pPr algn="r"/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43,5% GSE C2 </a:t>
            </a:r>
            <a:r>
              <a:rPr lang="es-CL" sz="1200" dirty="0">
                <a:solidFill>
                  <a:srgbClr val="4170A9"/>
                </a:solidFill>
                <a:latin typeface="Arial Narrow" pitchFamily="34" charset="0"/>
              </a:rPr>
              <a:t>predominante</a:t>
            </a:r>
          </a:p>
        </p:txBody>
      </p:sp>
      <p:sp>
        <p:nvSpPr>
          <p:cNvPr id="57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809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C:\Users\mhinojosa\Desktop\09 Distribución Destacable y Crítica_Comunas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39500"/>
            <a:ext cx="3894908" cy="42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8" name="17 Triángulo isósceles"/>
          <p:cNvSpPr/>
          <p:nvPr/>
        </p:nvSpPr>
        <p:spPr>
          <a:xfrm rot="5400000">
            <a:off x="4441539" y="2598953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Triángulo isósceles"/>
          <p:cNvSpPr/>
          <p:nvPr/>
        </p:nvSpPr>
        <p:spPr>
          <a:xfrm rot="5400000">
            <a:off x="4441539" y="3480465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CuadroTexto"/>
          <p:cNvSpPr txBox="1"/>
          <p:nvPr/>
        </p:nvSpPr>
        <p:spPr>
          <a:xfrm>
            <a:off x="5129050" y="3746467"/>
            <a:ext cx="3755958" cy="97462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200" b="1" spc="300" dirty="0">
                <a:solidFill>
                  <a:srgbClr val="4170A9"/>
                </a:solidFill>
                <a:latin typeface="Arial Narrow" pitchFamily="34" charset="0"/>
              </a:rPr>
              <a:t>COMUNA DE ÑUÑOA</a:t>
            </a:r>
          </a:p>
          <a:p>
            <a:pPr lvl="0" algn="r">
              <a:spcAft>
                <a:spcPts val="100"/>
              </a:spcAft>
            </a:pP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229.434 hab. </a:t>
            </a:r>
            <a:r>
              <a:rPr lang="es-CL" sz="1200" dirty="0">
                <a:solidFill>
                  <a:srgbClr val="4170A9"/>
                </a:solidFill>
                <a:latin typeface="Arial Narrow" pitchFamily="34" charset="0"/>
              </a:rPr>
              <a:t>población estimada 2017</a:t>
            </a:r>
          </a:p>
          <a:p>
            <a:pPr lvl="0" algn="r">
              <a:spcAft>
                <a:spcPts val="100"/>
              </a:spcAft>
            </a:pP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16,9 km</a:t>
            </a:r>
            <a:r>
              <a:rPr lang="es-CL" sz="1400" b="1" baseline="30000" dirty="0">
                <a:solidFill>
                  <a:srgbClr val="4170A9"/>
                </a:solidFill>
                <a:latin typeface="Arial Narrow" pitchFamily="34" charset="0"/>
              </a:rPr>
              <a:t>2</a:t>
            </a: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 </a:t>
            </a:r>
            <a:r>
              <a:rPr lang="es-CL" sz="1200" dirty="0">
                <a:solidFill>
                  <a:srgbClr val="4170A9"/>
                </a:solidFill>
                <a:latin typeface="Arial Narrow" pitchFamily="34" charset="0"/>
              </a:rPr>
              <a:t>superficie</a:t>
            </a:r>
          </a:p>
          <a:p>
            <a:pPr lvl="0" algn="r">
              <a:spcAft>
                <a:spcPts val="100"/>
              </a:spcAft>
            </a:pP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13.576 hab/km</a:t>
            </a:r>
            <a:r>
              <a:rPr lang="es-CL" sz="1400" b="1" baseline="30000" dirty="0">
                <a:solidFill>
                  <a:srgbClr val="4170A9"/>
                </a:solidFill>
                <a:latin typeface="Arial Narrow" pitchFamily="34" charset="0"/>
              </a:rPr>
              <a:t>2</a:t>
            </a: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 </a:t>
            </a:r>
            <a:r>
              <a:rPr lang="es-CL" sz="1200" dirty="0" smtClean="0">
                <a:solidFill>
                  <a:srgbClr val="4170A9"/>
                </a:solidFill>
                <a:latin typeface="Arial Narrow" pitchFamily="34" charset="0"/>
              </a:rPr>
              <a:t>densidad</a:t>
            </a:r>
            <a:r>
              <a:rPr lang="es-CL" sz="1400" b="1" dirty="0" smtClean="0">
                <a:solidFill>
                  <a:srgbClr val="4170A9"/>
                </a:solidFill>
                <a:latin typeface="Arial Narrow" pitchFamily="34" charset="0"/>
              </a:rPr>
              <a:t> </a:t>
            </a:r>
            <a:endParaRPr lang="es-CL" sz="1200" dirty="0">
              <a:solidFill>
                <a:srgbClr val="4170A9"/>
              </a:solidFill>
              <a:latin typeface="Arial Narrow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129050" y="1699605"/>
            <a:ext cx="3756718" cy="97462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200" b="1" spc="300" dirty="0">
                <a:solidFill>
                  <a:srgbClr val="4170A9"/>
                </a:solidFill>
                <a:latin typeface="Arial Narrow" pitchFamily="34" charset="0"/>
              </a:rPr>
              <a:t>COMUNA DE CONCHALÍ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 117.060 hab. </a:t>
            </a:r>
            <a:r>
              <a:rPr lang="es-CL" sz="1200" dirty="0">
                <a:solidFill>
                  <a:srgbClr val="4170A9"/>
                </a:solidFill>
                <a:latin typeface="Arial Narrow" pitchFamily="34" charset="0"/>
              </a:rPr>
              <a:t>población estimada 2017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10,6 km</a:t>
            </a:r>
            <a:r>
              <a:rPr lang="es-CL" sz="1400" b="1" baseline="30000" dirty="0">
                <a:solidFill>
                  <a:srgbClr val="4170A9"/>
                </a:solidFill>
                <a:latin typeface="Arial Narrow" pitchFamily="34" charset="0"/>
              </a:rPr>
              <a:t>2</a:t>
            </a: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 </a:t>
            </a:r>
            <a:r>
              <a:rPr lang="es-CL" sz="1200" dirty="0">
                <a:solidFill>
                  <a:srgbClr val="4170A9"/>
                </a:solidFill>
                <a:latin typeface="Arial Narrow" pitchFamily="34" charset="0"/>
              </a:rPr>
              <a:t>superficie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11.043 hab/km</a:t>
            </a:r>
            <a:r>
              <a:rPr lang="es-CL" sz="1400" b="1" baseline="30000" dirty="0">
                <a:solidFill>
                  <a:srgbClr val="4170A9"/>
                </a:solidFill>
                <a:latin typeface="Arial Narrow" pitchFamily="34" charset="0"/>
              </a:rPr>
              <a:t>2</a:t>
            </a: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 </a:t>
            </a:r>
            <a:r>
              <a:rPr lang="es-CL" sz="1200" dirty="0" smtClean="0">
                <a:solidFill>
                  <a:srgbClr val="4170A9"/>
                </a:solidFill>
                <a:latin typeface="Arial Narrow" pitchFamily="34" charset="0"/>
              </a:rPr>
              <a:t>densidad</a:t>
            </a:r>
            <a:endParaRPr lang="es-CL" sz="1200" dirty="0">
              <a:solidFill>
                <a:srgbClr val="4170A9"/>
              </a:solidFill>
              <a:latin typeface="Arial Narrow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129050" y="2729833"/>
            <a:ext cx="3756718" cy="97462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200" b="1" spc="300" dirty="0">
                <a:solidFill>
                  <a:srgbClr val="4170A9"/>
                </a:solidFill>
                <a:latin typeface="Arial Narrow" pitchFamily="34" charset="0"/>
              </a:rPr>
              <a:t>COMUNA DE PUENTE ALTO</a:t>
            </a:r>
          </a:p>
          <a:p>
            <a:pPr lvl="0" algn="r">
              <a:spcAft>
                <a:spcPts val="100"/>
              </a:spcAft>
            </a:pP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 625.553 hab. </a:t>
            </a:r>
            <a:r>
              <a:rPr lang="es-CL" sz="1200" dirty="0">
                <a:solidFill>
                  <a:srgbClr val="4170A9"/>
                </a:solidFill>
                <a:latin typeface="Arial Narrow" pitchFamily="34" charset="0"/>
              </a:rPr>
              <a:t>población estimada 2017</a:t>
            </a:r>
          </a:p>
          <a:p>
            <a:pPr lvl="0" algn="r">
              <a:spcAft>
                <a:spcPts val="100"/>
              </a:spcAft>
            </a:pP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86,7 km</a:t>
            </a:r>
            <a:r>
              <a:rPr lang="es-CL" sz="1400" b="1" baseline="30000" dirty="0">
                <a:solidFill>
                  <a:srgbClr val="4170A9"/>
                </a:solidFill>
                <a:latin typeface="Arial Narrow" pitchFamily="34" charset="0"/>
              </a:rPr>
              <a:t>2</a:t>
            </a: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 </a:t>
            </a:r>
            <a:r>
              <a:rPr lang="es-CL" sz="1200" dirty="0">
                <a:solidFill>
                  <a:srgbClr val="4170A9"/>
                </a:solidFill>
                <a:latin typeface="Arial Narrow" pitchFamily="34" charset="0"/>
              </a:rPr>
              <a:t>superficie</a:t>
            </a:r>
          </a:p>
          <a:p>
            <a:pPr lvl="0" algn="r">
              <a:spcAft>
                <a:spcPts val="100"/>
              </a:spcAft>
            </a:pP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7.215 hab/km</a:t>
            </a:r>
            <a:r>
              <a:rPr lang="es-CL" sz="1400" b="1" baseline="30000" dirty="0">
                <a:solidFill>
                  <a:srgbClr val="4170A9"/>
                </a:solidFill>
                <a:latin typeface="Arial Narrow" pitchFamily="34" charset="0"/>
              </a:rPr>
              <a:t>2</a:t>
            </a:r>
            <a:r>
              <a:rPr lang="es-CL" sz="1400" b="1" dirty="0">
                <a:solidFill>
                  <a:srgbClr val="4170A9"/>
                </a:solidFill>
                <a:latin typeface="Arial Narrow" pitchFamily="34" charset="0"/>
              </a:rPr>
              <a:t> </a:t>
            </a:r>
            <a:r>
              <a:rPr lang="es-CL" sz="1200" dirty="0" smtClean="0">
                <a:solidFill>
                  <a:srgbClr val="4170A9"/>
                </a:solidFill>
                <a:latin typeface="Arial Narrow" pitchFamily="34" charset="0"/>
              </a:rPr>
              <a:t>densidad</a:t>
            </a:r>
            <a:r>
              <a:rPr lang="es-CL" sz="1400" b="1" dirty="0" smtClean="0">
                <a:solidFill>
                  <a:srgbClr val="4170A9"/>
                </a:solidFill>
                <a:latin typeface="Arial Narrow" pitchFamily="34" charset="0"/>
              </a:rPr>
              <a:t> </a:t>
            </a:r>
            <a:endParaRPr lang="es-CL" sz="1200" dirty="0">
              <a:solidFill>
                <a:srgbClr val="4170A9"/>
              </a:solidFill>
              <a:latin typeface="Arial Narrow" pitchFamily="34" charset="0"/>
            </a:endParaRPr>
          </a:p>
        </p:txBody>
      </p:sp>
      <p:cxnSp>
        <p:nvCxnSpPr>
          <p:cNvPr id="29" name="28 Conector recto"/>
          <p:cNvCxnSpPr/>
          <p:nvPr/>
        </p:nvCxnSpPr>
        <p:spPr>
          <a:xfrm>
            <a:off x="4910684" y="2701564"/>
            <a:ext cx="3892437" cy="0"/>
          </a:xfrm>
          <a:prstGeom prst="line">
            <a:avLst/>
          </a:prstGeom>
          <a:ln w="9525" cmpd="sng">
            <a:solidFill>
              <a:srgbClr val="4170A9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4910684" y="3715474"/>
            <a:ext cx="3894770" cy="0"/>
          </a:xfrm>
          <a:prstGeom prst="line">
            <a:avLst/>
          </a:prstGeom>
          <a:ln w="9525" cmpd="sng">
            <a:solidFill>
              <a:srgbClr val="4170A9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5" descr="C:\Users\mhinojosa\Desktop\09 Distribución Destacable y Crític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7286" y="3746467"/>
            <a:ext cx="373076" cy="15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mhinojosa\Desktop\09 Distribución Destacable y Crítica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0320" y="2186918"/>
            <a:ext cx="226771" cy="11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mhinojosa\Desktop\09 Distribución Destacable y Crítica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0278" y="1266091"/>
            <a:ext cx="292608" cy="13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41 Triángulo isósceles"/>
          <p:cNvSpPr/>
          <p:nvPr/>
        </p:nvSpPr>
        <p:spPr>
          <a:xfrm rot="5400000">
            <a:off x="4441539" y="1347521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27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4916993" y="4869154"/>
            <a:ext cx="3888462" cy="215444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Arial Narrow" panose="020B0606020202030204" pitchFamily="34" charset="0"/>
              </a:rPr>
              <a:t>Barrios: Aglomeración de manzanas homogéneas que pueden contener uno o más barrios</a:t>
            </a:r>
          </a:p>
        </p:txBody>
      </p:sp>
      <p:sp>
        <p:nvSpPr>
          <p:cNvPr id="45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8008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hinojosa\Google Drive\2017 CONFERENCIA DE CIUDAD\04 Planimetría\13_GRAN_STGO\Modelo_SIG\Cartografías\Mapas 01.06.17\Conchalí\Versión 3\CONCHALI2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mhinojosa\Desktop\09 Distribución Destacable y Crítica_Comuna Conchalí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39500"/>
            <a:ext cx="3894907" cy="42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CONCHALÍ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25" name="24 Triángulo isósceles"/>
          <p:cNvSpPr/>
          <p:nvPr/>
        </p:nvSpPr>
        <p:spPr>
          <a:xfrm rot="5400000">
            <a:off x="4441539" y="1347521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3" name="Picture 5" descr="C:\Users\mhinojosa\Desktop\09 Distribución Destacable y Crítica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0278" y="1266091"/>
            <a:ext cx="292608" cy="13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sp>
        <p:nvSpPr>
          <p:cNvPr id="26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591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mhinojosa\Google Drive\2017 CONFERENCIA DE CIUDAD\04 Planimetría\13_GRAN_STGO\Modelo_SIG\Cartografías\Mapas 01.06.17\Conchalí\Versión 3\CONCHALI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hinojosa\Google Drive\2017 CONFERENCIA DE CIUDAD\04 Planimetría\13_GRAN_STGO\Modelo_SIG\Cartografías\Mapas 01.06.17\Conchalí\Versión 3\CONCHALI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39500"/>
            <a:ext cx="3894908" cy="42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CONCHALÍ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29" name="28 Triángulo isósceles"/>
          <p:cNvSpPr/>
          <p:nvPr/>
        </p:nvSpPr>
        <p:spPr>
          <a:xfrm rot="5400000">
            <a:off x="4441539" y="1131497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39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Crítico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1,9%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1,3%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sp>
        <p:nvSpPr>
          <p:cNvPr id="35" name="34 CuadroTexto"/>
          <p:cNvSpPr txBox="1"/>
          <p:nvPr/>
        </p:nvSpPr>
        <p:spPr>
          <a:xfrm rot="1276918">
            <a:off x="2418234" y="749600"/>
            <a:ext cx="1230840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Calle G</a:t>
            </a:r>
          </a:p>
        </p:txBody>
      </p:sp>
      <p:sp>
        <p:nvSpPr>
          <p:cNvPr id="39" name="38 CuadroTexto"/>
          <p:cNvSpPr txBox="1"/>
          <p:nvPr/>
        </p:nvSpPr>
        <p:spPr>
          <a:xfrm rot="16531869">
            <a:off x="1226960" y="1614297"/>
            <a:ext cx="2010597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El Mercurio</a:t>
            </a:r>
          </a:p>
        </p:txBody>
      </p:sp>
      <p:sp>
        <p:nvSpPr>
          <p:cNvPr id="41" name="40 CuadroTexto"/>
          <p:cNvSpPr txBox="1"/>
          <p:nvPr/>
        </p:nvSpPr>
        <p:spPr>
          <a:xfrm rot="16531869">
            <a:off x="2102689" y="2569387"/>
            <a:ext cx="2731614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Juan Muñoz</a:t>
            </a:r>
          </a:p>
        </p:txBody>
      </p:sp>
      <p:sp>
        <p:nvSpPr>
          <p:cNvPr id="42" name="41 CuadroTexto"/>
          <p:cNvSpPr txBox="1"/>
          <p:nvPr/>
        </p:nvSpPr>
        <p:spPr>
          <a:xfrm rot="16395385">
            <a:off x="392540" y="3072786"/>
            <a:ext cx="1137769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Horacio Johnson</a:t>
            </a:r>
          </a:p>
        </p:txBody>
      </p:sp>
      <p:sp>
        <p:nvSpPr>
          <p:cNvPr id="43" name="42 CuadroTexto"/>
          <p:cNvSpPr txBox="1"/>
          <p:nvPr/>
        </p:nvSpPr>
        <p:spPr>
          <a:xfrm rot="392440">
            <a:off x="1097354" y="2451080"/>
            <a:ext cx="1179906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Del Granito</a:t>
            </a:r>
          </a:p>
        </p:txBody>
      </p:sp>
      <p:sp>
        <p:nvSpPr>
          <p:cNvPr id="44" name="43 CuadroTexto"/>
          <p:cNvSpPr txBox="1"/>
          <p:nvPr/>
        </p:nvSpPr>
        <p:spPr>
          <a:xfrm rot="616886">
            <a:off x="2221832" y="4214760"/>
            <a:ext cx="641770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Las Nieves</a:t>
            </a:r>
          </a:p>
        </p:txBody>
      </p:sp>
      <p:sp>
        <p:nvSpPr>
          <p:cNvPr id="45" name="44 CuadroTexto"/>
          <p:cNvSpPr txBox="1"/>
          <p:nvPr/>
        </p:nvSpPr>
        <p:spPr>
          <a:xfrm rot="158591">
            <a:off x="1005819" y="3810270"/>
            <a:ext cx="1378784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Elisa Undurraga</a:t>
            </a:r>
          </a:p>
        </p:txBody>
      </p:sp>
      <p:pic>
        <p:nvPicPr>
          <p:cNvPr id="48" name="Picture 2" descr="C:\Users\mhinojosa\Google Drive\2017 CONFERENCIA DE CIUDAD\04 Planimetría\13_GRAN_STGO\Modelo_SIG\Cartografías\Mapas 01.06.17\Conchalí\Versión 3\CONCHALI2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7245" y="2384301"/>
            <a:ext cx="432839" cy="48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7217246" y="2388700"/>
            <a:ext cx="432839" cy="47743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7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6290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CONCHALÍ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pic>
        <p:nvPicPr>
          <p:cNvPr id="39" name="Picture 2" descr="C:\Users\mhinojosa\Google Drive\2017 CONFERENCIA DE CIUDAD\04 Planimetría\13_GRAN_STGO\Modelo_SIG\Cartografías\Mapas 01.06.17\Conchalí\Versión 3\CONCHALI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1" name="40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Crítico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1,9%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1,3%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pic>
        <p:nvPicPr>
          <p:cNvPr id="44" name="Picture 2" descr="C:\Users\mhinojosa\Google Drive\2017 CONFERENCIA DE CIUDAD\04 Planimetría\13_GRAN_STGO\Modelo_SIG\Cartografías\Mapas 01.06.17\Conchalí\Versión 3\CONCHALI2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7245" y="2384301"/>
            <a:ext cx="432839" cy="48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44 Rectángulo"/>
          <p:cNvSpPr/>
          <p:nvPr/>
        </p:nvSpPr>
        <p:spPr>
          <a:xfrm>
            <a:off x="7217246" y="2388700"/>
            <a:ext cx="432839" cy="47743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46" name="45 Triángulo isósceles"/>
          <p:cNvSpPr/>
          <p:nvPr/>
        </p:nvSpPr>
        <p:spPr>
          <a:xfrm rot="5400000">
            <a:off x="4441539" y="1131497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7" name="Picture 5" descr="C:\Users\mhinojosa\Google Drive\2017 CONFERENCIA DE CIUDAD\03 Imágenes\Gráficos Barrios\20170614 GRÁFICOS FINALES\007-CONCH-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30" y="784036"/>
            <a:ext cx="3448340" cy="340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585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 rot="5400000">
            <a:off x="2000728" y="-1999772"/>
            <a:ext cx="5142544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chemeClr val="bg1"/>
                </a:solidFill>
                <a:latin typeface="Arial Narrow" pitchFamily="34" charset="0"/>
              </a:rPr>
              <a:t>Outline</a:t>
            </a:r>
          </a:p>
        </p:txBody>
      </p:sp>
      <p:sp>
        <p:nvSpPr>
          <p:cNvPr id="90" name="89 CuadroTexto"/>
          <p:cNvSpPr txBox="1"/>
          <p:nvPr/>
        </p:nvSpPr>
        <p:spPr>
          <a:xfrm>
            <a:off x="4910682" y="1400681"/>
            <a:ext cx="3892439" cy="30776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/>
              <a:t>Caracterización del Entorno Urbano</a:t>
            </a:r>
          </a:p>
        </p:txBody>
      </p:sp>
      <p:cxnSp>
        <p:nvCxnSpPr>
          <p:cNvPr id="37" name="36 Conector recto"/>
          <p:cNvCxnSpPr/>
          <p:nvPr/>
        </p:nvCxnSpPr>
        <p:spPr>
          <a:xfrm>
            <a:off x="4886494" y="2169292"/>
            <a:ext cx="3925705" cy="0"/>
          </a:xfrm>
          <a:prstGeom prst="line">
            <a:avLst/>
          </a:prstGeom>
          <a:ln w="9525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4886494" y="3406256"/>
            <a:ext cx="3925705" cy="0"/>
          </a:xfrm>
          <a:prstGeom prst="line">
            <a:avLst/>
          </a:prstGeom>
          <a:ln w="9525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4919760" y="3851694"/>
            <a:ext cx="3892439" cy="30776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/>
              <a:t>Oportunidades para el Entorno Urbano</a:t>
            </a:r>
          </a:p>
        </p:txBody>
      </p:sp>
      <p:sp>
        <p:nvSpPr>
          <p:cNvPr id="71" name="70 CuadroTexto"/>
          <p:cNvSpPr txBox="1"/>
          <p:nvPr/>
        </p:nvSpPr>
        <p:spPr>
          <a:xfrm>
            <a:off x="4151754" y="1263177"/>
            <a:ext cx="7680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300" b="1" spc="-150" dirty="0">
                <a:solidFill>
                  <a:schemeClr val="bg1"/>
                </a:solidFill>
                <a:latin typeface="Arial Narrow" pitchFamily="34" charset="0"/>
              </a:rPr>
              <a:t>01.</a:t>
            </a:r>
          </a:p>
        </p:txBody>
      </p:sp>
      <p:sp>
        <p:nvSpPr>
          <p:cNvPr id="72" name="71 CuadroTexto"/>
          <p:cNvSpPr txBox="1"/>
          <p:nvPr/>
        </p:nvSpPr>
        <p:spPr>
          <a:xfrm>
            <a:off x="4151754" y="2506127"/>
            <a:ext cx="7680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300" b="1" spc="-150" dirty="0">
                <a:solidFill>
                  <a:schemeClr val="bg1"/>
                </a:solidFill>
                <a:latin typeface="Arial Narrow" pitchFamily="34" charset="0"/>
              </a:rPr>
              <a:t>02.</a:t>
            </a:r>
          </a:p>
        </p:txBody>
      </p:sp>
      <p:sp>
        <p:nvSpPr>
          <p:cNvPr id="73" name="72 CuadroTexto"/>
          <p:cNvSpPr txBox="1"/>
          <p:nvPr/>
        </p:nvSpPr>
        <p:spPr>
          <a:xfrm>
            <a:off x="4151754" y="3720587"/>
            <a:ext cx="7680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300" b="1" spc="-150" dirty="0">
                <a:solidFill>
                  <a:schemeClr val="bg1"/>
                </a:solidFill>
                <a:latin typeface="Arial Narrow" pitchFamily="34" charset="0"/>
              </a:rPr>
              <a:t>03.</a:t>
            </a:r>
          </a:p>
        </p:txBody>
      </p:sp>
      <p:sp>
        <p:nvSpPr>
          <p:cNvPr id="16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chemeClr val="bg1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chemeClr val="bg1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chemeClr val="bg1"/>
              </a:solidFill>
              <a:latin typeface="Arial Narrow" pitchFamily="34" charset="0"/>
              <a:cs typeface="Helvetica Neue Ligh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913015" y="2508168"/>
            <a:ext cx="3892439" cy="587332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/>
              <a:t>Metodología:</a:t>
            </a:r>
          </a:p>
          <a:p>
            <a:pPr>
              <a:spcAft>
                <a:spcPts val="499"/>
              </a:spcAft>
            </a:pPr>
            <a:r>
              <a:rPr lang="es-CL" sz="1400" spc="199" dirty="0"/>
              <a:t>Entorno Urbano Habitacional</a:t>
            </a:r>
          </a:p>
        </p:txBody>
      </p:sp>
    </p:spTree>
    <p:extLst>
      <p:ext uri="{BB962C8B-B14F-4D97-AF65-F5344CB8AC3E}">
        <p14:creationId xmlns:p14="http://schemas.microsoft.com/office/powerpoint/2010/main" val="25911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hinojosa\Google Drive\2017 CONFERENCIA DE CIUDAD\03 Imágenes\Fotos Estudio CChC\Fotos Estudio CChC\Población Conchalí\IMG_462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39500"/>
            <a:ext cx="3894908" cy="42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CONCHALÍ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pic>
        <p:nvPicPr>
          <p:cNvPr id="35" name="Picture 2" descr="C:\Users\mhinojosa\Google Drive\2017 CONFERENCIA DE CIUDAD\04 Planimetría\13_GRAN_STGO\Modelo_SIG\Cartografías\Mapas 01.06.17\Conchalí\Versión 3\CONCHALI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36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9" name="38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Crítico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1,9%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1,3%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pic>
        <p:nvPicPr>
          <p:cNvPr id="40" name="Picture 2" descr="C:\Users\mhinojosa\Google Drive\2017 CONFERENCIA DE CIUDAD\04 Planimetría\13_GRAN_STGO\Modelo_SIG\Cartografías\Mapas 01.06.17\Conchalí\Versión 3\CONCHALI2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7245" y="2384301"/>
            <a:ext cx="432839" cy="48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Rectángulo"/>
          <p:cNvSpPr/>
          <p:nvPr/>
        </p:nvSpPr>
        <p:spPr>
          <a:xfrm>
            <a:off x="7217246" y="2388700"/>
            <a:ext cx="432839" cy="47743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42" name="41 Triángulo isósceles"/>
          <p:cNvSpPr/>
          <p:nvPr/>
        </p:nvSpPr>
        <p:spPr>
          <a:xfrm rot="5400000">
            <a:off x="4441539" y="1131497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30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hinojosa\Google Drive\2017 CONFERENCIA DE CIUDAD\03 Imágenes\Fotos Estudio CChC\Fotos Estudio CChC\Población Conchalí\IMG_46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39500"/>
            <a:ext cx="3894908" cy="42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CONCHALÍ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pic>
        <p:nvPicPr>
          <p:cNvPr id="38" name="Picture 2" descr="C:\Users\mhinojosa\Google Drive\2017 CONFERENCIA DE CIUDAD\04 Planimetría\13_GRAN_STGO\Modelo_SIG\Cartografías\Mapas 01.06.17\Conchalí\Versión 3\CONCHALI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0" name="39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42" name="41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Crítico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1,9%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1,3%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pic>
        <p:nvPicPr>
          <p:cNvPr id="43" name="Picture 2" descr="C:\Users\mhinojosa\Google Drive\2017 CONFERENCIA DE CIUDAD\04 Planimetría\13_GRAN_STGO\Modelo_SIG\Cartografías\Mapas 01.06.17\Conchalí\Versión 3\CONCHALI2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7245" y="2384301"/>
            <a:ext cx="432839" cy="48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43 Rectángulo"/>
          <p:cNvSpPr/>
          <p:nvPr/>
        </p:nvSpPr>
        <p:spPr>
          <a:xfrm>
            <a:off x="7217246" y="2388700"/>
            <a:ext cx="432839" cy="47743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45" name="44 Triángulo isósceles"/>
          <p:cNvSpPr/>
          <p:nvPr/>
        </p:nvSpPr>
        <p:spPr>
          <a:xfrm rot="5400000">
            <a:off x="4441539" y="1131497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8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mhinojosa\Desktop\09 Distribución Destacable y Crítica_Comuna Puente Alt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39500"/>
            <a:ext cx="3894908" cy="42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PUENTE ALTO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9" name="38 Triángulo isósceles"/>
          <p:cNvSpPr/>
          <p:nvPr/>
        </p:nvSpPr>
        <p:spPr>
          <a:xfrm rot="5400000">
            <a:off x="4441539" y="2598953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9" name="Picture 5" descr="C:\Users\mhinojosa\Desktop\09 Distribución Destacable y Crítica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7286" y="3746467"/>
            <a:ext cx="373076" cy="15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sp>
        <p:nvSpPr>
          <p:cNvPr id="24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92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5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2302" y="2976422"/>
            <a:ext cx="303157" cy="3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Crítico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2,7%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0,7%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pic>
        <p:nvPicPr>
          <p:cNvPr id="16387" name="Picture 3" descr="C:\Users\mhinojosa\Google Drive\2017 CONFERENCIA DE CIUDAD\04 Planimetría\13_GRAN_STGO\Modelo_SIG\Cartografías\Mapas 01.06.17\Puente Alto\Versión 3\Puente Alto 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5" y="339500"/>
            <a:ext cx="3894909" cy="42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PUENTE ALTO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" name="2 Triángulo isósceles"/>
          <p:cNvSpPr/>
          <p:nvPr/>
        </p:nvSpPr>
        <p:spPr>
          <a:xfrm rot="5400000">
            <a:off x="4441539" y="616521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19" name="18 Rectángulo"/>
          <p:cNvSpPr/>
          <p:nvPr/>
        </p:nvSpPr>
        <p:spPr>
          <a:xfrm>
            <a:off x="5702303" y="2976422"/>
            <a:ext cx="303156" cy="33438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25" name="24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sp>
        <p:nvSpPr>
          <p:cNvPr id="40" name="39 CuadroTexto"/>
          <p:cNvSpPr txBox="1"/>
          <p:nvPr/>
        </p:nvSpPr>
        <p:spPr>
          <a:xfrm rot="21034830">
            <a:off x="1882081" y="3339883"/>
            <a:ext cx="1552247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Mauvidanche</a:t>
            </a:r>
          </a:p>
        </p:txBody>
      </p:sp>
      <p:sp>
        <p:nvSpPr>
          <p:cNvPr id="41" name="40 CuadroTexto"/>
          <p:cNvSpPr txBox="1"/>
          <p:nvPr/>
        </p:nvSpPr>
        <p:spPr>
          <a:xfrm rot="15614765">
            <a:off x="1708465" y="3646283"/>
            <a:ext cx="646062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Dalcano</a:t>
            </a:r>
          </a:p>
        </p:txBody>
      </p:sp>
      <p:sp>
        <p:nvSpPr>
          <p:cNvPr id="42" name="41 CuadroTexto"/>
          <p:cNvSpPr txBox="1"/>
          <p:nvPr/>
        </p:nvSpPr>
        <p:spPr>
          <a:xfrm rot="15687015">
            <a:off x="453199" y="3482957"/>
            <a:ext cx="1270039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La Serena</a:t>
            </a:r>
          </a:p>
        </p:txBody>
      </p:sp>
      <p:sp>
        <p:nvSpPr>
          <p:cNvPr id="43" name="42 CuadroTexto"/>
          <p:cNvSpPr txBox="1"/>
          <p:nvPr/>
        </p:nvSpPr>
        <p:spPr>
          <a:xfrm rot="15056462">
            <a:off x="19252" y="2064491"/>
            <a:ext cx="1228655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Valle del Elqui</a:t>
            </a:r>
          </a:p>
        </p:txBody>
      </p:sp>
      <p:sp>
        <p:nvSpPr>
          <p:cNvPr id="44" name="43 CuadroTexto"/>
          <p:cNvSpPr txBox="1"/>
          <p:nvPr/>
        </p:nvSpPr>
        <p:spPr>
          <a:xfrm rot="20955561">
            <a:off x="463840" y="933443"/>
            <a:ext cx="3440682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Sagasca</a:t>
            </a:r>
          </a:p>
        </p:txBody>
      </p:sp>
      <p:sp>
        <p:nvSpPr>
          <p:cNvPr id="45" name="44 CuadroTexto"/>
          <p:cNvSpPr txBox="1"/>
          <p:nvPr/>
        </p:nvSpPr>
        <p:spPr>
          <a:xfrm rot="15679300">
            <a:off x="2780208" y="2418324"/>
            <a:ext cx="1309870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Creta</a:t>
            </a:r>
          </a:p>
        </p:txBody>
      </p:sp>
      <p:sp>
        <p:nvSpPr>
          <p:cNvPr id="48" name="47 CuadroTexto"/>
          <p:cNvSpPr txBox="1"/>
          <p:nvPr/>
        </p:nvSpPr>
        <p:spPr>
          <a:xfrm rot="15568720">
            <a:off x="3627133" y="1163262"/>
            <a:ext cx="924161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El Alba</a:t>
            </a:r>
          </a:p>
        </p:txBody>
      </p:sp>
      <p:sp>
        <p:nvSpPr>
          <p:cNvPr id="49" name="48 CuadroTexto"/>
          <p:cNvSpPr txBox="1"/>
          <p:nvPr/>
        </p:nvSpPr>
        <p:spPr>
          <a:xfrm rot="20988628">
            <a:off x="3233125" y="1830363"/>
            <a:ext cx="868048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Luis Matte</a:t>
            </a:r>
          </a:p>
        </p:txBody>
      </p:sp>
      <p:sp>
        <p:nvSpPr>
          <p:cNvPr id="50" name="49 CuadroTexto"/>
          <p:cNvSpPr txBox="1"/>
          <p:nvPr/>
        </p:nvSpPr>
        <p:spPr>
          <a:xfrm rot="21096732">
            <a:off x="1455968" y="4245039"/>
            <a:ext cx="701482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Primavera</a:t>
            </a:r>
          </a:p>
        </p:txBody>
      </p:sp>
      <p:sp>
        <p:nvSpPr>
          <p:cNvPr id="37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83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PUENTE ALTO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6" name="25 Triángulo isósceles"/>
          <p:cNvSpPr/>
          <p:nvPr/>
        </p:nvSpPr>
        <p:spPr>
          <a:xfrm rot="5400000">
            <a:off x="4441539" y="616521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pic>
        <p:nvPicPr>
          <p:cNvPr id="37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37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9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2302" y="2976422"/>
            <a:ext cx="303157" cy="3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Crítico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2,7%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0,7%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42" name="41 Rectángulo"/>
          <p:cNvSpPr/>
          <p:nvPr/>
        </p:nvSpPr>
        <p:spPr>
          <a:xfrm>
            <a:off x="5702303" y="2976422"/>
            <a:ext cx="303156" cy="33438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28" name="27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pic>
        <p:nvPicPr>
          <p:cNvPr id="4100" name="Picture 4" descr="C:\Users\mhinojosa\Google Drive\2017 CONFERENCIA DE CIUDAD\03 Imágenes\Gráficos Barrios\20170614 GRÁFICOS FINALES\010-PTEALTO-L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28" y="784036"/>
            <a:ext cx="3448343" cy="340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50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Puente Alto\Puente Alto\Villa el Molino II\20170619_12094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39501"/>
            <a:ext cx="3894908" cy="42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PUENTE ALTO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6" name="25 Triángulo isósceles"/>
          <p:cNvSpPr/>
          <p:nvPr/>
        </p:nvSpPr>
        <p:spPr>
          <a:xfrm rot="5400000">
            <a:off x="4441539" y="616521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pic>
        <p:nvPicPr>
          <p:cNvPr id="35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7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2302" y="2976422"/>
            <a:ext cx="303157" cy="3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37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Crítico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2,7%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0,7%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40" name="39 Rectángulo"/>
          <p:cNvSpPr/>
          <p:nvPr/>
        </p:nvSpPr>
        <p:spPr>
          <a:xfrm>
            <a:off x="5702303" y="2976422"/>
            <a:ext cx="303156" cy="33438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42" name="41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sp>
        <p:nvSpPr>
          <p:cNvPr id="25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59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Puente Alto\Puente Alto\Villa el Molino II\20170619_1208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39501"/>
            <a:ext cx="3894908" cy="429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PUENTE ALTO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6" name="25 Triángulo isósceles"/>
          <p:cNvSpPr/>
          <p:nvPr/>
        </p:nvSpPr>
        <p:spPr>
          <a:xfrm rot="5400000">
            <a:off x="4441539" y="616521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pic>
        <p:nvPicPr>
          <p:cNvPr id="35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7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2302" y="2976422"/>
            <a:ext cx="303157" cy="3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37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Crítico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2,7%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0,7%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40" name="39 Rectángulo"/>
          <p:cNvSpPr/>
          <p:nvPr/>
        </p:nvSpPr>
        <p:spPr>
          <a:xfrm>
            <a:off x="5702303" y="2976422"/>
            <a:ext cx="303156" cy="33438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42" name="41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sp>
        <p:nvSpPr>
          <p:cNvPr id="24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72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7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5782" y="2346202"/>
            <a:ext cx="360952" cy="3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21" name="20 Rectángulo"/>
          <p:cNvSpPr/>
          <p:nvPr/>
        </p:nvSpPr>
        <p:spPr>
          <a:xfrm>
            <a:off x="6885782" y="2346201"/>
            <a:ext cx="360952" cy="39814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22" name="21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Destacable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1,2%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0,9%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pic>
        <p:nvPicPr>
          <p:cNvPr id="20482" name="Picture 2" descr="C:\Users\mhinojosa\Google Drive\2017 CONFERENCIA DE CIUDAD\04 Planimetría\13_GRAN_STGO\Modelo_SIG\Cartografías\Mapas 01.06.17\Puente Alto\Versión 3\Puente Alto 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39500"/>
            <a:ext cx="3894908" cy="42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PUENTE ALTO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9" name="28 Triángulo isósceles"/>
          <p:cNvSpPr/>
          <p:nvPr/>
        </p:nvSpPr>
        <p:spPr>
          <a:xfrm rot="5400000">
            <a:off x="4441539" y="3743545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sp>
        <p:nvSpPr>
          <p:cNvPr id="36" name="35 CuadroTexto"/>
          <p:cNvSpPr txBox="1"/>
          <p:nvPr/>
        </p:nvSpPr>
        <p:spPr>
          <a:xfrm rot="808152">
            <a:off x="2845739" y="394896"/>
            <a:ext cx="861526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Diego Portales</a:t>
            </a:r>
          </a:p>
        </p:txBody>
      </p:sp>
      <p:sp>
        <p:nvSpPr>
          <p:cNvPr id="37" name="36 CuadroTexto"/>
          <p:cNvSpPr txBox="1"/>
          <p:nvPr/>
        </p:nvSpPr>
        <p:spPr>
          <a:xfrm rot="15935027">
            <a:off x="-258280" y="2204022"/>
            <a:ext cx="2873625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Sánchez Fontecilla</a:t>
            </a:r>
          </a:p>
        </p:txBody>
      </p:sp>
      <p:sp>
        <p:nvSpPr>
          <p:cNvPr id="38" name="37 CuadroTexto"/>
          <p:cNvSpPr txBox="1"/>
          <p:nvPr/>
        </p:nvSpPr>
        <p:spPr>
          <a:xfrm rot="21229293">
            <a:off x="2207306" y="2150861"/>
            <a:ext cx="1178273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Parque del Este</a:t>
            </a:r>
          </a:p>
        </p:txBody>
      </p:sp>
      <p:sp>
        <p:nvSpPr>
          <p:cNvPr id="39" name="38 CuadroTexto"/>
          <p:cNvSpPr txBox="1"/>
          <p:nvPr/>
        </p:nvSpPr>
        <p:spPr>
          <a:xfrm rot="15689264">
            <a:off x="2016736" y="2465945"/>
            <a:ext cx="717430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El Bauble</a:t>
            </a:r>
          </a:p>
        </p:txBody>
      </p:sp>
      <p:sp>
        <p:nvSpPr>
          <p:cNvPr id="40" name="39 CuadroTexto"/>
          <p:cNvSpPr txBox="1"/>
          <p:nvPr/>
        </p:nvSpPr>
        <p:spPr>
          <a:xfrm rot="21177831">
            <a:off x="2462354" y="2668124"/>
            <a:ext cx="732871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Cerro Granito</a:t>
            </a:r>
          </a:p>
        </p:txBody>
      </p:sp>
      <p:sp>
        <p:nvSpPr>
          <p:cNvPr id="41" name="40 CuadroTexto"/>
          <p:cNvSpPr txBox="1"/>
          <p:nvPr/>
        </p:nvSpPr>
        <p:spPr>
          <a:xfrm rot="16200000">
            <a:off x="2205558" y="3604918"/>
            <a:ext cx="1644907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Loma Alta</a:t>
            </a:r>
          </a:p>
        </p:txBody>
      </p:sp>
      <p:sp>
        <p:nvSpPr>
          <p:cNvPr id="42" name="41 CuadroTexto"/>
          <p:cNvSpPr txBox="1"/>
          <p:nvPr/>
        </p:nvSpPr>
        <p:spPr>
          <a:xfrm rot="1699094">
            <a:off x="1218253" y="4142896"/>
            <a:ext cx="1764627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El Peral</a:t>
            </a:r>
          </a:p>
        </p:txBody>
      </p:sp>
      <p:sp>
        <p:nvSpPr>
          <p:cNvPr id="43" name="42 CuadroTexto"/>
          <p:cNvSpPr txBox="1"/>
          <p:nvPr/>
        </p:nvSpPr>
        <p:spPr>
          <a:xfrm rot="874744">
            <a:off x="1755699" y="699039"/>
            <a:ext cx="1008182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Parque Central</a:t>
            </a:r>
          </a:p>
        </p:txBody>
      </p:sp>
      <p:sp>
        <p:nvSpPr>
          <p:cNvPr id="44" name="43 CuadroTexto"/>
          <p:cNvSpPr txBox="1"/>
          <p:nvPr/>
        </p:nvSpPr>
        <p:spPr>
          <a:xfrm rot="16784104">
            <a:off x="2882306" y="1309684"/>
            <a:ext cx="1436896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Camino del Acueducto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35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945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PUENTE ALTO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4" name="23 Triángulo isósceles"/>
          <p:cNvSpPr/>
          <p:nvPr/>
        </p:nvSpPr>
        <p:spPr>
          <a:xfrm rot="5400000">
            <a:off x="4441539" y="3743545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pic>
        <p:nvPicPr>
          <p:cNvPr id="29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5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5782" y="2346202"/>
            <a:ext cx="360952" cy="3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7" name="36 Rectángulo"/>
          <p:cNvSpPr/>
          <p:nvPr/>
        </p:nvSpPr>
        <p:spPr>
          <a:xfrm>
            <a:off x="6885782" y="2346201"/>
            <a:ext cx="360952" cy="39814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8" name="37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Destacable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1,2%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0,9%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pic>
        <p:nvPicPr>
          <p:cNvPr id="39" name="Picture 6" descr="C:\Users\mhinojosa\Google Drive\2017 CONFERENCIA DE CIUDAD\03 Imágenes\Gráficos Barrios\20170614 GRÁFICOS FINALES\011-PTEALTO-HH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95" y="772903"/>
            <a:ext cx="3459609" cy="34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66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Puente Alto\Puente Alto\Barrio Ciudad del Este\20170619_1145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40404"/>
            <a:ext cx="3894908" cy="429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PUENTE ALTO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4" name="23 Triángulo isósceles"/>
          <p:cNvSpPr/>
          <p:nvPr/>
        </p:nvSpPr>
        <p:spPr>
          <a:xfrm rot="5400000">
            <a:off x="4441539" y="3743545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pic>
        <p:nvPicPr>
          <p:cNvPr id="27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9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5782" y="2346202"/>
            <a:ext cx="360952" cy="3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5" name="34 Rectángulo"/>
          <p:cNvSpPr/>
          <p:nvPr/>
        </p:nvSpPr>
        <p:spPr>
          <a:xfrm>
            <a:off x="6885782" y="2346201"/>
            <a:ext cx="360952" cy="39814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6" name="35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Destacable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1,2%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0,9%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37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732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 rot="5400000">
            <a:off x="2000728" y="-1999772"/>
            <a:ext cx="5142544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chemeClr val="bg1"/>
                </a:solidFill>
                <a:latin typeface="Arial Narrow" pitchFamily="34" charset="0"/>
              </a:rPr>
              <a:t>Outline</a:t>
            </a:r>
          </a:p>
        </p:txBody>
      </p:sp>
      <p:sp>
        <p:nvSpPr>
          <p:cNvPr id="90" name="89 CuadroTexto"/>
          <p:cNvSpPr txBox="1"/>
          <p:nvPr/>
        </p:nvSpPr>
        <p:spPr>
          <a:xfrm>
            <a:off x="4910682" y="1400681"/>
            <a:ext cx="3892439" cy="30776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/>
              <a:t>Caracterización del Entorno Urbano</a:t>
            </a:r>
          </a:p>
        </p:txBody>
      </p:sp>
      <p:cxnSp>
        <p:nvCxnSpPr>
          <p:cNvPr id="37" name="36 Conector recto"/>
          <p:cNvCxnSpPr/>
          <p:nvPr/>
        </p:nvCxnSpPr>
        <p:spPr>
          <a:xfrm>
            <a:off x="4886494" y="2169292"/>
            <a:ext cx="3925705" cy="0"/>
          </a:xfrm>
          <a:prstGeom prst="line">
            <a:avLst/>
          </a:prstGeom>
          <a:ln w="9525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4886494" y="3406256"/>
            <a:ext cx="3925705" cy="0"/>
          </a:xfrm>
          <a:prstGeom prst="line">
            <a:avLst/>
          </a:prstGeom>
          <a:ln w="9525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4919760" y="3851694"/>
            <a:ext cx="3892439" cy="30776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/>
              <a:t>Oportunidades para el Entorno Urbano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151754" y="1263177"/>
            <a:ext cx="7680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300" b="1" spc="-150" dirty="0">
                <a:solidFill>
                  <a:schemeClr val="bg1"/>
                </a:solidFill>
                <a:latin typeface="Arial Narrow" pitchFamily="34" charset="0"/>
              </a:rPr>
              <a:t>01.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151754" y="2506127"/>
            <a:ext cx="7680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300" b="1" spc="-150" dirty="0">
                <a:solidFill>
                  <a:schemeClr val="bg1"/>
                </a:solidFill>
                <a:latin typeface="Arial Narrow" pitchFamily="34" charset="0"/>
              </a:rPr>
              <a:t>02.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151754" y="3720587"/>
            <a:ext cx="7680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300" b="1" spc="-150" dirty="0">
                <a:solidFill>
                  <a:schemeClr val="bg1"/>
                </a:solidFill>
                <a:latin typeface="Arial Narrow" pitchFamily="34" charset="0"/>
              </a:rPr>
              <a:t>03.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913015" y="2508168"/>
            <a:ext cx="3892439" cy="587332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/>
              <a:t>Metodología:</a:t>
            </a:r>
          </a:p>
          <a:p>
            <a:pPr>
              <a:spcAft>
                <a:spcPts val="499"/>
              </a:spcAft>
            </a:pPr>
            <a:r>
              <a:rPr lang="es-CL" sz="1400" spc="199" dirty="0"/>
              <a:t>Entorno Urbano Habitacional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298482" y="2355726"/>
            <a:ext cx="4584327" cy="1965025"/>
          </a:xfrm>
          <a:prstGeom prst="rect">
            <a:avLst/>
          </a:prstGeom>
          <a:solidFill>
            <a:srgbClr val="4170A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chemeClr val="bg1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chemeClr val="bg1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chemeClr val="bg1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75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Puente Alto\Puente Alto\Barrio Ciudad del Este\20170619_11420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338546" y="339501"/>
            <a:ext cx="3894908" cy="429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PUENTE ALTO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4" name="23 Triángulo isósceles"/>
          <p:cNvSpPr/>
          <p:nvPr/>
        </p:nvSpPr>
        <p:spPr>
          <a:xfrm rot="5400000">
            <a:off x="4441539" y="3743545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pic>
        <p:nvPicPr>
          <p:cNvPr id="27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9" name="Picture 2" descr="C:\Users\mhinojosa\Google Drive\2017 CONFERENCIA DE CIUDAD\04 Planimetría\13_GRAN_STGO\Modelo_SIG\Cartografías\Mapas 01.06.17\Puente Alto\versión 2\Puente Alto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5782" y="2346202"/>
            <a:ext cx="360952" cy="3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5" name="34 Rectángulo"/>
          <p:cNvSpPr/>
          <p:nvPr/>
        </p:nvSpPr>
        <p:spPr>
          <a:xfrm>
            <a:off x="6885782" y="2346201"/>
            <a:ext cx="360952" cy="39814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6" name="35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Destacable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1,2%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0,9%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37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41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mhinojosa\Desktop\09 Distribución Destacable y Crítica_Comuna Ñuño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5" y="339500"/>
            <a:ext cx="3894909" cy="42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ÑUÑOA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9" name="38 Triángulo isósceles"/>
          <p:cNvSpPr/>
          <p:nvPr/>
        </p:nvSpPr>
        <p:spPr>
          <a:xfrm rot="5400000">
            <a:off x="4441539" y="3480465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9" name="Picture 5" descr="C:\Users\mhinojosa\Desktop\09 Distribución Destacable y Crítica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0320" y="2186918"/>
            <a:ext cx="226771" cy="11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sp>
        <p:nvSpPr>
          <p:cNvPr id="25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5732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Crítico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1,6%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1,1%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pic>
        <p:nvPicPr>
          <p:cNvPr id="21506" name="Picture 2" descr="C:\Users\mhinojosa\Google Drive\2017 CONFERENCIA DE CIUDAD\04 Planimetría\13_GRAN_STGO\Modelo_SIG\Cartografías\Mapas 01.06.17\Ñuñoa\Versión 3\Ñuñoa 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39501"/>
            <a:ext cx="3894908" cy="42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ÑUÑOA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" name="2 Triángulo isósceles"/>
          <p:cNvSpPr/>
          <p:nvPr/>
        </p:nvSpPr>
        <p:spPr>
          <a:xfrm rot="5400000">
            <a:off x="4441539" y="1167869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24" name="23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sp>
        <p:nvSpPr>
          <p:cNvPr id="36" name="35 CuadroTexto"/>
          <p:cNvSpPr txBox="1"/>
          <p:nvPr/>
        </p:nvSpPr>
        <p:spPr>
          <a:xfrm rot="21069021">
            <a:off x="2699295" y="1602522"/>
            <a:ext cx="653435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Nueva Dos</a:t>
            </a:r>
          </a:p>
        </p:txBody>
      </p:sp>
      <p:sp>
        <p:nvSpPr>
          <p:cNvPr id="37" name="36 CuadroTexto"/>
          <p:cNvSpPr txBox="1"/>
          <p:nvPr/>
        </p:nvSpPr>
        <p:spPr>
          <a:xfrm rot="21300751">
            <a:off x="871374" y="1894057"/>
            <a:ext cx="1661178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Vía Nueve</a:t>
            </a:r>
          </a:p>
        </p:txBody>
      </p:sp>
      <p:sp>
        <p:nvSpPr>
          <p:cNvPr id="38" name="37 CuadroTexto"/>
          <p:cNvSpPr txBox="1"/>
          <p:nvPr/>
        </p:nvSpPr>
        <p:spPr>
          <a:xfrm rot="21322174">
            <a:off x="966376" y="3198968"/>
            <a:ext cx="2744724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Guillermo </a:t>
            </a:r>
            <a:r>
              <a:rPr lang="es-CL" sz="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Man</a:t>
            </a:r>
            <a:endParaRPr lang="es-CL" sz="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 rot="16006439">
            <a:off x="3505220" y="2279904"/>
            <a:ext cx="927897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Marathon</a:t>
            </a:r>
            <a:endParaRPr lang="es-CL" sz="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 rot="15767399">
            <a:off x="231534" y="2330465"/>
            <a:ext cx="674833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Lo Encalada</a:t>
            </a:r>
          </a:p>
        </p:txBody>
      </p:sp>
      <p:pic>
        <p:nvPicPr>
          <p:cNvPr id="30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3505" y="3869299"/>
            <a:ext cx="479677" cy="5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5783506" y="3881532"/>
            <a:ext cx="479677" cy="52909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41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01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ÑUÑOA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5" name="24 Triángulo isósceles"/>
          <p:cNvSpPr/>
          <p:nvPr/>
        </p:nvSpPr>
        <p:spPr>
          <a:xfrm rot="5400000">
            <a:off x="4441539" y="1167869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pic>
        <p:nvPicPr>
          <p:cNvPr id="24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36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Crítico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1,6%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1,1%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pic>
        <p:nvPicPr>
          <p:cNvPr id="40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3505" y="3869299"/>
            <a:ext cx="479677" cy="5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Rectángulo"/>
          <p:cNvSpPr/>
          <p:nvPr/>
        </p:nvSpPr>
        <p:spPr>
          <a:xfrm>
            <a:off x="5783506" y="3881532"/>
            <a:ext cx="479677" cy="52909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pic>
        <p:nvPicPr>
          <p:cNvPr id="27" name="Picture 2" descr="C:\Users\mhinojosa\Google Drive\2017 CONFERENCIA DE CIUDAD\03 Imágenes\Gráficos Barrios\20170614 GRÁFICOS FINALES\008-ÑUÑOA-L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95" y="772903"/>
            <a:ext cx="3459610" cy="34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90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70793" y="0"/>
            <a:ext cx="4501207" cy="4974227"/>
            <a:chOff x="70793" y="0"/>
            <a:chExt cx="4501207" cy="4974227"/>
          </a:xfrm>
        </p:grpSpPr>
        <p:pic>
          <p:nvPicPr>
            <p:cNvPr id="3074" name="Picture 2" descr="C:\Users\mhinojosa\Google Drive\2017 CONFERENCIA DE CIUDAD\03 Imágenes\Fotos Estudio CChC\Fotos Estudio CChC\Villa Rebeca Matte - Exequiel González\IMG_4665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7675">
              <a:off x="243429" y="188358"/>
              <a:ext cx="4164485" cy="4558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122832" y="0"/>
              <a:ext cx="4398274" cy="339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70793" y="4634727"/>
              <a:ext cx="4398274" cy="339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70793" y="243825"/>
              <a:ext cx="267753" cy="4474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4237114" y="339500"/>
              <a:ext cx="334886" cy="4474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ÑUÑOA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5" name="24 Triángulo isósceles"/>
          <p:cNvSpPr/>
          <p:nvPr/>
        </p:nvSpPr>
        <p:spPr>
          <a:xfrm rot="5400000">
            <a:off x="4441539" y="1167869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pic>
        <p:nvPicPr>
          <p:cNvPr id="35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8" name="37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Crítico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1,6%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1,1%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pic>
        <p:nvPicPr>
          <p:cNvPr id="40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3505" y="3869299"/>
            <a:ext cx="479677" cy="5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Rectángulo"/>
          <p:cNvSpPr/>
          <p:nvPr/>
        </p:nvSpPr>
        <p:spPr>
          <a:xfrm>
            <a:off x="5783506" y="3881532"/>
            <a:ext cx="479677" cy="52909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24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55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hinojosa\Google Drive\2017 CONFERENCIA DE CIUDAD\03 Imágenes\Fotos Estudio CChC\Fotos Estudio CChC\Villa Rebeca Matte - Exequiel González\IMG_465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5" y="339501"/>
            <a:ext cx="3894909" cy="429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ÑUÑOA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5" name="24 Triángulo isósceles"/>
          <p:cNvSpPr/>
          <p:nvPr/>
        </p:nvSpPr>
        <p:spPr>
          <a:xfrm rot="5400000">
            <a:off x="4441539" y="1167869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pic>
        <p:nvPicPr>
          <p:cNvPr id="30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36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Crítico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1,6%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1,1%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pic>
        <p:nvPicPr>
          <p:cNvPr id="39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3505" y="3869299"/>
            <a:ext cx="479677" cy="5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5783506" y="3881532"/>
            <a:ext cx="479677" cy="52909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24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1203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hinojosa\Google Drive\2017 CONFERENCIA DE CIUDAD\04 Planimetría\13_GRAN_STGO\Modelo_SIG\Cartografías\Mapas 01.06.17\Ñuñoa\Versión 3\Ñuñoa2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39501"/>
            <a:ext cx="3894908" cy="429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ÑUÑOA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" name="2 Triángulo isósceles"/>
          <p:cNvSpPr/>
          <p:nvPr/>
        </p:nvSpPr>
        <p:spPr>
          <a:xfrm rot="5400000">
            <a:off x="4441539" y="4198317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sp>
        <p:nvSpPr>
          <p:cNvPr id="29" name="28 CuadroTexto"/>
          <p:cNvSpPr txBox="1"/>
          <p:nvPr/>
        </p:nvSpPr>
        <p:spPr>
          <a:xfrm rot="21069698">
            <a:off x="1273324" y="572530"/>
            <a:ext cx="1605163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Dr. Pedro Lautaro Ferrer</a:t>
            </a:r>
          </a:p>
        </p:txBody>
      </p:sp>
      <p:sp>
        <p:nvSpPr>
          <p:cNvPr id="30" name="29 CuadroTexto"/>
          <p:cNvSpPr txBox="1"/>
          <p:nvPr/>
        </p:nvSpPr>
        <p:spPr>
          <a:xfrm rot="327896">
            <a:off x="1750558" y="4312564"/>
            <a:ext cx="1538126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Irarrázaval</a:t>
            </a:r>
          </a:p>
        </p:txBody>
      </p:sp>
      <p:sp>
        <p:nvSpPr>
          <p:cNvPr id="36" name="35 CuadroTexto"/>
          <p:cNvSpPr txBox="1"/>
          <p:nvPr/>
        </p:nvSpPr>
        <p:spPr>
          <a:xfrm rot="15653212">
            <a:off x="-206128" y="2477675"/>
            <a:ext cx="3342990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Pedro de Valdivia</a:t>
            </a:r>
          </a:p>
        </p:txBody>
      </p:sp>
      <p:sp>
        <p:nvSpPr>
          <p:cNvPr id="37" name="36 CuadroTexto"/>
          <p:cNvSpPr txBox="1"/>
          <p:nvPr/>
        </p:nvSpPr>
        <p:spPr>
          <a:xfrm rot="15757592">
            <a:off x="1376805" y="2414196"/>
            <a:ext cx="3744505" cy="21544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s-C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Suecia</a:t>
            </a:r>
          </a:p>
        </p:txBody>
      </p:sp>
      <p:pic>
        <p:nvPicPr>
          <p:cNvPr id="38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0" name="39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Destacable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4,8%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2,8%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pic>
        <p:nvPicPr>
          <p:cNvPr id="42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5465" y="2609854"/>
            <a:ext cx="619519" cy="68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43 Rectángulo"/>
          <p:cNvSpPr/>
          <p:nvPr/>
        </p:nvSpPr>
        <p:spPr>
          <a:xfrm>
            <a:off x="6445465" y="2609854"/>
            <a:ext cx="619519" cy="68334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28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6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ÑUÑOA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4" name="23 Triángulo isósceles"/>
          <p:cNvSpPr/>
          <p:nvPr/>
        </p:nvSpPr>
        <p:spPr>
          <a:xfrm rot="5400000">
            <a:off x="4441539" y="4198317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pic>
        <p:nvPicPr>
          <p:cNvPr id="38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1" name="40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Destacable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4,8%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2,8%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pic>
        <p:nvPicPr>
          <p:cNvPr id="44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5465" y="2609854"/>
            <a:ext cx="619519" cy="68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44 Rectángulo"/>
          <p:cNvSpPr/>
          <p:nvPr/>
        </p:nvSpPr>
        <p:spPr>
          <a:xfrm>
            <a:off x="6445465" y="2609854"/>
            <a:ext cx="619519" cy="68334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pic>
        <p:nvPicPr>
          <p:cNvPr id="26" name="Picture 2" descr="C:\Users\mhinojosa\Google Drive\2017 CONFERENCIA DE CIUDAD\03 Imágenes\Gráficos Barrios\20170614 GRÁFICOS FINALES\009-ÑUÑOA-HH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78" y="779787"/>
            <a:ext cx="3452643" cy="34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8472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hinojosa\Google Drive\2017 CONFERENCIA DE CIUDAD\03 Imágenes\Fotos Estudio CChC\Fotos Estudio CChC\Barrio Villaseca - Ñuñoa\IMG_46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6" y="339500"/>
            <a:ext cx="3894908" cy="42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ÑUÑOA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4" name="23 Triángulo isósceles"/>
          <p:cNvSpPr/>
          <p:nvPr/>
        </p:nvSpPr>
        <p:spPr>
          <a:xfrm rot="5400000">
            <a:off x="4441539" y="4198317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pic>
        <p:nvPicPr>
          <p:cNvPr id="30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36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Destacable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4,8%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2,8%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pic>
        <p:nvPicPr>
          <p:cNvPr id="39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5465" y="2609854"/>
            <a:ext cx="619519" cy="68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6445465" y="2609854"/>
            <a:ext cx="619519" cy="68334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25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30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hinojosa\Google Drive\2017 CONFERENCIA DE CIUDAD\03 Imágenes\Fotos Estudio CChC\Fotos Estudio CChC\Barrio Villaseca - Ñuñoa\IMG_463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5" y="339501"/>
            <a:ext cx="3894909" cy="42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137" y="339500"/>
            <a:ext cx="66675" cy="4296181"/>
          </a:xfrm>
          <a:prstGeom prst="rect">
            <a:avLst/>
          </a:prstGeom>
          <a:gradFill>
            <a:gsLst>
              <a:gs pos="0">
                <a:srgbClr val="DA2D10"/>
              </a:gs>
              <a:gs pos="50000">
                <a:srgbClr val="FFFFBF"/>
              </a:gs>
              <a:gs pos="100000">
                <a:srgbClr val="4170A9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GRAN SANTIAGO / ÑUÑOA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38546" y="339500"/>
            <a:ext cx="3894908" cy="429618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4469067" y="243825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469066" y="4410629"/>
            <a:ext cx="528873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4" name="23 Triángulo isósceles"/>
          <p:cNvSpPr/>
          <p:nvPr/>
        </p:nvSpPr>
        <p:spPr>
          <a:xfrm rot="5400000">
            <a:off x="4441539" y="4198317"/>
            <a:ext cx="87196" cy="17372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4465292" y="1368416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0,25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466155" y="3505199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0,75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462599" y="2384301"/>
            <a:ext cx="528873" cy="20005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0,5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>
                <a:solidFill>
                  <a:srgbClr val="4170A9"/>
                </a:solidFill>
              </a:rPr>
              <a:t>Reconocimiento de Barrios en EUH</a:t>
            </a:r>
          </a:p>
        </p:txBody>
      </p:sp>
      <p:pic>
        <p:nvPicPr>
          <p:cNvPr id="35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84" y="1789188"/>
            <a:ext cx="3892437" cy="28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"/>
          <p:cNvSpPr/>
          <p:nvPr/>
        </p:nvSpPr>
        <p:spPr>
          <a:xfrm>
            <a:off x="4908212" y="1789188"/>
            <a:ext cx="3894909" cy="2846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8" name="37 CuadroTexto"/>
          <p:cNvSpPr txBox="1"/>
          <p:nvPr/>
        </p:nvSpPr>
        <p:spPr>
          <a:xfrm>
            <a:off x="5047163" y="3869299"/>
            <a:ext cx="3755958" cy="777136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s-CL" sz="1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Barrio Destacable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4,8%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población comunal</a:t>
            </a:r>
          </a:p>
          <a:p>
            <a:pPr algn="r">
              <a:spcAft>
                <a:spcPts val="100"/>
              </a:spcAft>
            </a:pP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2,8% 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superficie comunal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4908213" y="1789188"/>
            <a:ext cx="3894908" cy="284649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pic>
        <p:nvPicPr>
          <p:cNvPr id="40" name="Picture 2" descr="C:\Users\mhinojosa\Google Drive\2017 CONFERENCIA DE CIUDAD\04 Planimetría\13_GRAN_STGO\Modelo_SIG\Cartografías\Mapas 01.06.17\Ñuñoa\Versión 3\ÑUÑOA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5465" y="2609854"/>
            <a:ext cx="619519" cy="68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Rectángulo"/>
          <p:cNvSpPr/>
          <p:nvPr/>
        </p:nvSpPr>
        <p:spPr>
          <a:xfrm>
            <a:off x="6445465" y="2609854"/>
            <a:ext cx="619519" cy="68334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25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28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5" descr="C:\Users\mhinojosa\Desktop\5santiago-a1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73 Rectángulo"/>
          <p:cNvSpPr/>
          <p:nvPr/>
        </p:nvSpPr>
        <p:spPr>
          <a:xfrm>
            <a:off x="1" y="1"/>
            <a:ext cx="9144000" cy="51434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24 CuadroTexto"/>
          <p:cNvSpPr txBox="1"/>
          <p:nvPr/>
        </p:nvSpPr>
        <p:spPr>
          <a:xfrm>
            <a:off x="338546" y="931562"/>
            <a:ext cx="84669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00" b="1" spc="300" dirty="0">
                <a:solidFill>
                  <a:srgbClr val="DA2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ENTORNO URBANO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rgbClr val="4170A9"/>
                </a:solidFill>
                <a:latin typeface="Arial Narrow" pitchFamily="34" charset="0"/>
              </a:rPr>
              <a:t>Entorno Urbano</a:t>
            </a:r>
            <a:r>
              <a:rPr lang="es-CL" sz="1600" b="1" dirty="0">
                <a:solidFill>
                  <a:srgbClr val="4170A9"/>
                </a:solidFill>
              </a:rPr>
              <a:t> · </a:t>
            </a:r>
            <a:r>
              <a:rPr lang="es-CL" sz="1600" b="1" i="1" spc="-151" dirty="0">
                <a:solidFill>
                  <a:srgbClr val="4170A9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Caracterización del Entorno Urbano</a:t>
            </a:r>
          </a:p>
        </p:txBody>
      </p:sp>
      <p:sp>
        <p:nvSpPr>
          <p:cNvPr id="167" name="166 CuadroTexto"/>
          <p:cNvSpPr txBox="1"/>
          <p:nvPr/>
        </p:nvSpPr>
        <p:spPr>
          <a:xfrm>
            <a:off x="338546" y="1422264"/>
            <a:ext cx="8464576" cy="30777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250"/>
              </a:spcAft>
            </a:pPr>
            <a:r>
              <a:rPr lang="es-CL" sz="1400" b="1" i="1" dirty="0">
                <a:solidFill>
                  <a:srgbClr val="DA2D10"/>
                </a:solidFill>
                <a:latin typeface="Arial Narrow" pitchFamily="34" charset="0"/>
              </a:rPr>
              <a:t>reconocido como la extensión del hogar en la ciudad</a:t>
            </a:r>
          </a:p>
        </p:txBody>
      </p:sp>
      <p:sp>
        <p:nvSpPr>
          <p:cNvPr id="13" name="Cheurón 46"/>
          <p:cNvSpPr/>
          <p:nvPr/>
        </p:nvSpPr>
        <p:spPr>
          <a:xfrm rot="5400000">
            <a:off x="4428491" y="1911163"/>
            <a:ext cx="295373" cy="470749"/>
          </a:xfrm>
          <a:prstGeom prst="chevron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4" name="28 CuadroTexto"/>
          <p:cNvSpPr txBox="1"/>
          <p:nvPr/>
        </p:nvSpPr>
        <p:spPr>
          <a:xfrm>
            <a:off x="1156803" y="2936463"/>
            <a:ext cx="2626596" cy="307777"/>
          </a:xfrm>
          <a:prstGeom prst="rect">
            <a:avLst/>
          </a:prstGeom>
          <a:solidFill>
            <a:srgbClr val="DA2D10">
              <a:alpha val="70000"/>
            </a:srgbClr>
          </a:solidFill>
          <a:ln w="9525">
            <a:solidFill>
              <a:srgbClr val="DA2D10"/>
            </a:solidFill>
            <a:prstDash val="sysDash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14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CL" b="0" dirty="0"/>
              <a:t>INFRAESTRUCTURA BÁSICA</a:t>
            </a:r>
          </a:p>
        </p:txBody>
      </p:sp>
      <p:sp>
        <p:nvSpPr>
          <p:cNvPr id="19" name="28 CuadroTexto"/>
          <p:cNvSpPr txBox="1"/>
          <p:nvPr/>
        </p:nvSpPr>
        <p:spPr>
          <a:xfrm>
            <a:off x="5373870" y="2936463"/>
            <a:ext cx="2626596" cy="307777"/>
          </a:xfrm>
          <a:prstGeom prst="rect">
            <a:avLst/>
          </a:prstGeom>
          <a:solidFill>
            <a:srgbClr val="DA2D10">
              <a:alpha val="70000"/>
            </a:srgbClr>
          </a:solidFill>
          <a:ln w="9525">
            <a:solidFill>
              <a:srgbClr val="DA2D10"/>
            </a:solidFill>
            <a:prstDash val="sysDash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14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CL" b="0" dirty="0"/>
              <a:t>EQUIPAMIENTO URBANO</a:t>
            </a:r>
          </a:p>
        </p:txBody>
      </p:sp>
      <p:sp>
        <p:nvSpPr>
          <p:cNvPr id="20" name="28 CuadroTexto"/>
          <p:cNvSpPr txBox="1"/>
          <p:nvPr/>
        </p:nvSpPr>
        <p:spPr>
          <a:xfrm>
            <a:off x="1156803" y="3899068"/>
            <a:ext cx="2626596" cy="307777"/>
          </a:xfrm>
          <a:prstGeom prst="rect">
            <a:avLst/>
          </a:prstGeom>
          <a:solidFill>
            <a:srgbClr val="DA2D10">
              <a:alpha val="70000"/>
            </a:srgbClr>
          </a:solidFill>
          <a:ln w="9525">
            <a:solidFill>
              <a:srgbClr val="DA2D10"/>
            </a:solidFill>
            <a:prstDash val="sysDash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14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CL" b="0" dirty="0"/>
              <a:t>CONTAMINACIÓN EN EL ENTORNO</a:t>
            </a:r>
          </a:p>
        </p:txBody>
      </p:sp>
      <p:sp>
        <p:nvSpPr>
          <p:cNvPr id="21" name="28 CuadroTexto"/>
          <p:cNvSpPr txBox="1"/>
          <p:nvPr/>
        </p:nvSpPr>
        <p:spPr>
          <a:xfrm>
            <a:off x="5374263" y="3899068"/>
            <a:ext cx="2626203" cy="307777"/>
          </a:xfrm>
          <a:prstGeom prst="rect">
            <a:avLst/>
          </a:prstGeom>
          <a:solidFill>
            <a:srgbClr val="DA2D10">
              <a:alpha val="70000"/>
            </a:srgbClr>
          </a:solidFill>
          <a:ln w="9525">
            <a:solidFill>
              <a:srgbClr val="DA2D10"/>
            </a:solidFill>
            <a:prstDash val="sysDash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14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CL" b="0" dirty="0"/>
              <a:t>SEGURIDAD URBANA</a:t>
            </a:r>
          </a:p>
        </p:txBody>
      </p:sp>
      <p:cxnSp>
        <p:nvCxnSpPr>
          <p:cNvPr id="3" name="2 Conector recto"/>
          <p:cNvCxnSpPr>
            <a:stCxn id="14" idx="3"/>
            <a:endCxn id="19" idx="1"/>
          </p:cNvCxnSpPr>
          <p:nvPr/>
        </p:nvCxnSpPr>
        <p:spPr>
          <a:xfrm>
            <a:off x="3783399" y="3090352"/>
            <a:ext cx="1590471" cy="0"/>
          </a:xfrm>
          <a:prstGeom prst="line">
            <a:avLst/>
          </a:prstGeom>
          <a:ln w="15875">
            <a:solidFill>
              <a:srgbClr val="DA2D10"/>
            </a:solidFill>
            <a:prstDash val="solid"/>
            <a:tailEnd type="none" w="lg" len="lg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>
            <a:stCxn id="19" idx="2"/>
            <a:endCxn id="21" idx="0"/>
          </p:cNvCxnSpPr>
          <p:nvPr/>
        </p:nvCxnSpPr>
        <p:spPr>
          <a:xfrm>
            <a:off x="6687168" y="3244240"/>
            <a:ext cx="197" cy="654828"/>
          </a:xfrm>
          <a:prstGeom prst="line">
            <a:avLst/>
          </a:prstGeom>
          <a:ln w="15875">
            <a:solidFill>
              <a:srgbClr val="DA2D10"/>
            </a:solidFill>
            <a:prstDash val="solid"/>
            <a:tailEnd type="none" w="lg" len="lg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>
            <a:stCxn id="14" idx="2"/>
            <a:endCxn id="20" idx="0"/>
          </p:cNvCxnSpPr>
          <p:nvPr/>
        </p:nvCxnSpPr>
        <p:spPr>
          <a:xfrm>
            <a:off x="2470101" y="3244240"/>
            <a:ext cx="0" cy="654828"/>
          </a:xfrm>
          <a:prstGeom prst="line">
            <a:avLst/>
          </a:prstGeom>
          <a:ln w="15875">
            <a:solidFill>
              <a:srgbClr val="DA2D10"/>
            </a:solidFill>
            <a:prstDash val="solid"/>
            <a:tailEnd type="none" w="lg" len="lg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stCxn id="20" idx="3"/>
            <a:endCxn id="21" idx="1"/>
          </p:cNvCxnSpPr>
          <p:nvPr/>
        </p:nvCxnSpPr>
        <p:spPr>
          <a:xfrm>
            <a:off x="3783399" y="4052957"/>
            <a:ext cx="1590864" cy="0"/>
          </a:xfrm>
          <a:prstGeom prst="line">
            <a:avLst/>
          </a:prstGeom>
          <a:ln w="15875">
            <a:solidFill>
              <a:srgbClr val="DA2D10"/>
            </a:solidFill>
            <a:prstDash val="solid"/>
            <a:tailEnd type="none" w="lg" len="lg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638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42 Conector recto"/>
          <p:cNvCxnSpPr>
            <a:stCxn id="18" idx="1"/>
            <a:endCxn id="31" idx="3"/>
          </p:cNvCxnSpPr>
          <p:nvPr/>
        </p:nvCxnSpPr>
        <p:spPr>
          <a:xfrm>
            <a:off x="475026" y="2554335"/>
            <a:ext cx="820235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METODOLOGÍA REPLICABLE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38547" y="4007013"/>
            <a:ext cx="8464575" cy="523218"/>
          </a:xfrm>
          <a:prstGeom prst="rect">
            <a:avLst/>
          </a:prstGeom>
          <a:solidFill>
            <a:srgbClr val="4170A9">
              <a:alpha val="80000"/>
            </a:srgbClr>
          </a:solidFill>
          <a:ln w="9525">
            <a:solidFill>
              <a:srgbClr val="4170A9"/>
            </a:solidFill>
            <a:prstDash val="sysDash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CuadroTexto"/>
          <p:cNvSpPr txBox="1"/>
          <p:nvPr/>
        </p:nvSpPr>
        <p:spPr>
          <a:xfrm>
            <a:off x="338546" y="4008157"/>
            <a:ext cx="807604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0"/>
              </a:spcAft>
            </a:pPr>
            <a:r>
              <a:rPr lang="es-CL" sz="1400" b="1" spc="300" dirty="0">
                <a:solidFill>
                  <a:schemeClr val="bg1"/>
                </a:solidFill>
                <a:latin typeface="Arial Narrow" panose="020B0606020202030204" pitchFamily="34" charset="0"/>
              </a:rPr>
              <a:t>22 CIUDADES DE CHILE</a:t>
            </a:r>
          </a:p>
          <a:p>
            <a:pPr algn="ctr"/>
            <a:r>
              <a:rPr lang="es-CL" sz="12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[ en desarrollo ]</a:t>
            </a:r>
          </a:p>
        </p:txBody>
      </p:sp>
      <p:pic>
        <p:nvPicPr>
          <p:cNvPr id="17" name="Picture 3" descr="C:\Users\mhinojosa\Google Drive\2017 CONFERENCIA DE CIUDAD\03 Imágenes\Gran Santiago\04 Evaluación Multicriterio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026" y="1402206"/>
            <a:ext cx="2089034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475026" y="1402206"/>
            <a:ext cx="2089034" cy="230425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pic>
        <p:nvPicPr>
          <p:cNvPr id="28" name="Picture 3" descr="C:\Users\mhinojosa\Desktop\05 Distribución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0283" y="1402206"/>
            <a:ext cx="2089035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3520284" y="1402206"/>
            <a:ext cx="2089034" cy="230425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pic>
        <p:nvPicPr>
          <p:cNvPr id="30" name="Picture 3" descr="C:\Users\mhinojosa\Desktop\09 Distribución Destacable y Crítica_Comunas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345" y="1402207"/>
            <a:ext cx="208903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ctángulo"/>
          <p:cNvSpPr/>
          <p:nvPr/>
        </p:nvSpPr>
        <p:spPr>
          <a:xfrm>
            <a:off x="6588345" y="1402207"/>
            <a:ext cx="2089034" cy="230425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19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840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 rot="5400000">
            <a:off x="2000728" y="-1999772"/>
            <a:ext cx="5142544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chemeClr val="bg1"/>
                </a:solidFill>
                <a:latin typeface="Arial Narrow" pitchFamily="34" charset="0"/>
              </a:rPr>
              <a:t>Outline</a:t>
            </a:r>
          </a:p>
        </p:txBody>
      </p:sp>
      <p:sp>
        <p:nvSpPr>
          <p:cNvPr id="90" name="89 CuadroTexto"/>
          <p:cNvSpPr txBox="1"/>
          <p:nvPr/>
        </p:nvSpPr>
        <p:spPr>
          <a:xfrm>
            <a:off x="4910682" y="1400681"/>
            <a:ext cx="3892439" cy="30776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/>
              <a:t>Caracterización del Entorno Urbano</a:t>
            </a:r>
          </a:p>
        </p:txBody>
      </p:sp>
      <p:cxnSp>
        <p:nvCxnSpPr>
          <p:cNvPr id="37" name="36 Conector recto"/>
          <p:cNvCxnSpPr/>
          <p:nvPr/>
        </p:nvCxnSpPr>
        <p:spPr>
          <a:xfrm>
            <a:off x="4886494" y="2169292"/>
            <a:ext cx="3925705" cy="0"/>
          </a:xfrm>
          <a:prstGeom prst="line">
            <a:avLst/>
          </a:prstGeom>
          <a:ln w="9525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4886494" y="3406256"/>
            <a:ext cx="3925705" cy="0"/>
          </a:xfrm>
          <a:prstGeom prst="line">
            <a:avLst/>
          </a:prstGeom>
          <a:ln w="9525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4919760" y="3851694"/>
            <a:ext cx="3892439" cy="30776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/>
              <a:t>Oportunidades para el Entorno Urbano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151754" y="1263177"/>
            <a:ext cx="7680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300" b="1" spc="-150" dirty="0">
                <a:solidFill>
                  <a:schemeClr val="bg1"/>
                </a:solidFill>
                <a:latin typeface="Arial Narrow" pitchFamily="34" charset="0"/>
              </a:rPr>
              <a:t>01.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151754" y="2506127"/>
            <a:ext cx="7680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300" b="1" spc="-150" dirty="0">
                <a:solidFill>
                  <a:schemeClr val="bg1"/>
                </a:solidFill>
                <a:latin typeface="Arial Narrow" pitchFamily="34" charset="0"/>
              </a:rPr>
              <a:t>02.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151754" y="3720587"/>
            <a:ext cx="7680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300" b="1" spc="-150" dirty="0">
                <a:solidFill>
                  <a:schemeClr val="bg1"/>
                </a:solidFill>
                <a:latin typeface="Arial Narrow" pitchFamily="34" charset="0"/>
              </a:rPr>
              <a:t>03.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913015" y="2508168"/>
            <a:ext cx="3892439" cy="587332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/>
              <a:t>Metodología:</a:t>
            </a:r>
          </a:p>
          <a:p>
            <a:pPr>
              <a:spcAft>
                <a:spcPts val="499"/>
              </a:spcAft>
            </a:pPr>
            <a:r>
              <a:rPr lang="es-CL" sz="1400" spc="199" dirty="0"/>
              <a:t>Entorno Urbano Habitacional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298482" y="1263178"/>
            <a:ext cx="4584327" cy="1956644"/>
          </a:xfrm>
          <a:prstGeom prst="rect">
            <a:avLst/>
          </a:prstGeom>
          <a:solidFill>
            <a:srgbClr val="4170A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chemeClr val="bg1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chemeClr val="bg1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chemeClr val="bg1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76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3468799" y="2178656"/>
            <a:ext cx="2204068" cy="24311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pic>
        <p:nvPicPr>
          <p:cNvPr id="22" name="Picture 4" descr="C:\Users\mhinojosa\Google Drive\2017 CONFERENCIA DE CIUDAD\03 Imágenes\Gráficos Barrios\20170614 GRÁFICOS FINALES\010-PTEALTO-L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318" y="2430212"/>
            <a:ext cx="1951363" cy="192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Oportunidades para el Entorno Urbano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0" y="96072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spc="300" dirty="0">
                <a:solidFill>
                  <a:srgbClr val="4170A9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LA METODOLOGÍA PRESENTADA ORIENTA RESPUESTAS…</a:t>
            </a:r>
          </a:p>
        </p:txBody>
      </p:sp>
      <p:sp>
        <p:nvSpPr>
          <p:cNvPr id="33" name="51 CuadroTexto"/>
          <p:cNvSpPr txBox="1"/>
          <p:nvPr/>
        </p:nvSpPr>
        <p:spPr>
          <a:xfrm>
            <a:off x="6597232" y="1435616"/>
            <a:ext cx="2208224" cy="523220"/>
          </a:xfrm>
          <a:prstGeom prst="rect">
            <a:avLst/>
          </a:prstGeom>
          <a:solidFill>
            <a:srgbClr val="4170A9">
              <a:alpha val="80000"/>
            </a:srgbClr>
          </a:solidFill>
          <a:ln w="9525">
            <a:solidFill>
              <a:srgbClr val="4170A9"/>
            </a:solidFill>
            <a:prstDash val="sysDash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14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CL" b="0" dirty="0"/>
              <a:t>¿</a:t>
            </a:r>
            <a:r>
              <a:rPr lang="es-CL" dirty="0"/>
              <a:t>Cómo</a:t>
            </a:r>
            <a:r>
              <a:rPr lang="es-CL" b="0" dirty="0"/>
              <a:t> intervenir</a:t>
            </a:r>
            <a:endParaRPr lang="es-CL" dirty="0"/>
          </a:p>
          <a:p>
            <a:r>
              <a:rPr lang="es-CL" b="0" dirty="0"/>
              <a:t> el entorno urbano?</a:t>
            </a:r>
          </a:p>
        </p:txBody>
      </p:sp>
      <p:sp>
        <p:nvSpPr>
          <p:cNvPr id="35" name="28 CuadroTexto"/>
          <p:cNvSpPr txBox="1"/>
          <p:nvPr/>
        </p:nvSpPr>
        <p:spPr>
          <a:xfrm>
            <a:off x="338547" y="1435614"/>
            <a:ext cx="2204069" cy="523220"/>
          </a:xfrm>
          <a:prstGeom prst="rect">
            <a:avLst/>
          </a:prstGeom>
          <a:solidFill>
            <a:srgbClr val="4170A9">
              <a:alpha val="80000"/>
            </a:srgbClr>
          </a:solidFill>
          <a:ln w="9525">
            <a:solidFill>
              <a:srgbClr val="4170A9"/>
            </a:solidFill>
            <a:prstDash val="sysDash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14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CL" b="0" dirty="0"/>
              <a:t>¿</a:t>
            </a:r>
            <a:r>
              <a:rPr lang="es-CL" dirty="0"/>
              <a:t>Dónde</a:t>
            </a:r>
            <a:r>
              <a:rPr lang="es-CL" b="0" dirty="0"/>
              <a:t> intervenir </a:t>
            </a:r>
          </a:p>
          <a:p>
            <a:r>
              <a:rPr lang="es-CL" b="0" dirty="0"/>
              <a:t>el entorno urbano?</a:t>
            </a:r>
          </a:p>
        </p:txBody>
      </p:sp>
      <p:sp>
        <p:nvSpPr>
          <p:cNvPr id="36" name="28 CuadroTexto"/>
          <p:cNvSpPr txBox="1"/>
          <p:nvPr/>
        </p:nvSpPr>
        <p:spPr>
          <a:xfrm>
            <a:off x="3468799" y="1435616"/>
            <a:ext cx="2204069" cy="523220"/>
          </a:xfrm>
          <a:prstGeom prst="rect">
            <a:avLst/>
          </a:prstGeom>
          <a:solidFill>
            <a:srgbClr val="4170A9">
              <a:alpha val="80000"/>
            </a:srgbClr>
          </a:solidFill>
          <a:ln w="9525">
            <a:solidFill>
              <a:srgbClr val="4170A9"/>
            </a:solidFill>
            <a:prstDash val="sysDash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1400" i="1" dirty="0">
                <a:solidFill>
                  <a:schemeClr val="bg1"/>
                </a:solidFill>
                <a:latin typeface="Arial Narrow" pitchFamily="34" charset="0"/>
              </a:rPr>
              <a:t>¿</a:t>
            </a:r>
            <a:r>
              <a:rPr lang="es-CL" sz="1400" b="1" i="1" dirty="0">
                <a:solidFill>
                  <a:schemeClr val="bg1"/>
                </a:solidFill>
                <a:latin typeface="Arial Narrow" pitchFamily="34" charset="0"/>
              </a:rPr>
              <a:t>Qué</a:t>
            </a:r>
            <a:r>
              <a:rPr lang="es-CL" sz="1400" i="1" dirty="0">
                <a:solidFill>
                  <a:schemeClr val="bg1"/>
                </a:solidFill>
                <a:latin typeface="Arial Narrow" pitchFamily="34" charset="0"/>
              </a:rPr>
              <a:t> intervenir</a:t>
            </a:r>
          </a:p>
          <a:p>
            <a:pPr algn="ctr"/>
            <a:r>
              <a:rPr lang="es-CL" sz="1400" i="1" dirty="0">
                <a:solidFill>
                  <a:schemeClr val="bg1"/>
                </a:solidFill>
                <a:latin typeface="Arial Narrow" pitchFamily="34" charset="0"/>
              </a:rPr>
              <a:t>en el entorno urbano?</a:t>
            </a:r>
          </a:p>
        </p:txBody>
      </p:sp>
      <p:cxnSp>
        <p:nvCxnSpPr>
          <p:cNvPr id="37" name="36 Conector recto de flecha"/>
          <p:cNvCxnSpPr/>
          <p:nvPr/>
        </p:nvCxnSpPr>
        <p:spPr>
          <a:xfrm>
            <a:off x="2631552" y="1694954"/>
            <a:ext cx="751086" cy="0"/>
          </a:xfrm>
          <a:prstGeom prst="straightConnector1">
            <a:avLst/>
          </a:prstGeom>
          <a:ln w="15875">
            <a:solidFill>
              <a:srgbClr val="4170A9"/>
            </a:solidFill>
            <a:prstDash val="solid"/>
            <a:tailEnd type="arrow" w="lg" len="lg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5772864" y="1697226"/>
            <a:ext cx="751086" cy="0"/>
          </a:xfrm>
          <a:prstGeom prst="straightConnector1">
            <a:avLst/>
          </a:prstGeom>
          <a:ln w="15875">
            <a:solidFill>
              <a:srgbClr val="4170A9"/>
            </a:solidFill>
            <a:prstDash val="solid"/>
            <a:tailEnd type="arrow" w="lg" len="lg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" descr="C:\Users\mhinojosa\Google Drive\2017 CONFERENCIA DE CIUDAD\04 Planimetría\13_GRAN_STGO\Modelo_SIG\Cartografías\Mapas 01.06.17\Puente Alto\Versión 3\Puente Alto 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547" y="2178654"/>
            <a:ext cx="2204069" cy="24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338548" y="2178655"/>
            <a:ext cx="2204068" cy="24311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pic>
        <p:nvPicPr>
          <p:cNvPr id="43" name="Picture 2" descr="C:\Users\rarriagada\Downloads\PA_LL_2_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7231" y="2177604"/>
            <a:ext cx="2205891" cy="24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43 Rectángulo"/>
          <p:cNvSpPr/>
          <p:nvPr/>
        </p:nvSpPr>
        <p:spPr>
          <a:xfrm>
            <a:off x="6597232" y="2177604"/>
            <a:ext cx="2205890" cy="243315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45" name="44 Rectángulo"/>
          <p:cNvSpPr/>
          <p:nvPr/>
        </p:nvSpPr>
        <p:spPr>
          <a:xfrm>
            <a:off x="203040" y="2123012"/>
            <a:ext cx="8692824" cy="253996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8" name="47 CuadroTexto"/>
          <p:cNvSpPr txBox="1"/>
          <p:nvPr/>
        </p:nvSpPr>
        <p:spPr>
          <a:xfrm>
            <a:off x="0" y="28424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spc="300" dirty="0">
                <a:solidFill>
                  <a:srgbClr val="DA2D1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…PARA MEJORAR EL ESTADO DEL ENTORNO URBANO HABITACIONAL</a:t>
            </a:r>
          </a:p>
        </p:txBody>
      </p:sp>
      <p:sp>
        <p:nvSpPr>
          <p:cNvPr id="23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4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Oportunidades para el Entorno Urbano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0" y="96072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spc="300" dirty="0">
                <a:solidFill>
                  <a:srgbClr val="4170A9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…GENERANDO OPORTUNIDADES…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0" y="28424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spc="300" dirty="0">
                <a:solidFill>
                  <a:srgbClr val="DA2D1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…PARA MEJORAR EL ESTADO DEL ENTORNO URBANO HABITACIONAL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867662" y="1896265"/>
            <a:ext cx="5937792" cy="307777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4170A9"/>
                </a:solidFill>
                <a:latin typeface="Arial Narrow" panose="020B0606020202030204" pitchFamily="34" charset="0"/>
              </a:rPr>
              <a:t>Permite </a:t>
            </a:r>
            <a:r>
              <a:rPr lang="es-CL" sz="1400" b="1" dirty="0">
                <a:solidFill>
                  <a:srgbClr val="4170A9"/>
                </a:solidFill>
                <a:latin typeface="Arial Narrow" panose="020B0606020202030204" pitchFamily="34" charset="0"/>
              </a:rPr>
              <a:t>reconocer la multidimensionalidad </a:t>
            </a:r>
            <a:r>
              <a:rPr lang="es-CL" sz="1400" dirty="0">
                <a:solidFill>
                  <a:srgbClr val="4170A9"/>
                </a:solidFill>
                <a:latin typeface="Arial Narrow" panose="020B0606020202030204" pitchFamily="34" charset="0"/>
              </a:rPr>
              <a:t>del entorno urbano. 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38546" y="3672965"/>
            <a:ext cx="5937792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4170A9"/>
                </a:solidFill>
                <a:latin typeface="Arial Narrow" panose="020B0606020202030204" pitchFamily="34" charset="0"/>
              </a:rPr>
              <a:t>Permite</a:t>
            </a:r>
            <a:r>
              <a:rPr lang="es-CL" sz="1400" b="1" dirty="0">
                <a:solidFill>
                  <a:srgbClr val="4170A9"/>
                </a:solidFill>
                <a:latin typeface="Arial Narrow" panose="020B0606020202030204" pitchFamily="34" charset="0"/>
              </a:rPr>
              <a:t> generar diagnósticos </a:t>
            </a:r>
            <a:r>
              <a:rPr lang="es-CL" sz="1400" dirty="0">
                <a:solidFill>
                  <a:srgbClr val="4170A9"/>
                </a:solidFill>
                <a:latin typeface="Arial Narrow" panose="020B0606020202030204" pitchFamily="34" charset="0"/>
              </a:rPr>
              <a:t>del entorno en todas las escalas urbanas</a:t>
            </a:r>
          </a:p>
          <a:p>
            <a:pPr algn="ctr"/>
            <a:r>
              <a:rPr lang="es-CL" sz="1400" dirty="0">
                <a:solidFill>
                  <a:srgbClr val="4170A9"/>
                </a:solidFill>
                <a:latin typeface="Arial Narrow" panose="020B0606020202030204" pitchFamily="34" charset="0"/>
              </a:rPr>
              <a:t>(ciudad, comuna y barrio).</a:t>
            </a:r>
          </a:p>
        </p:txBody>
      </p:sp>
      <p:pic>
        <p:nvPicPr>
          <p:cNvPr id="1026" name="Picture 2" descr="C:\Users\mhinojosa\Desktop\icon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472" y="1462623"/>
            <a:ext cx="1219521" cy="117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hinojosa\Desktop\a10f3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9744" y="3538847"/>
            <a:ext cx="2361245" cy="7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84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Oportunidades para el Entorno Urbano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0" y="96072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spc="300" dirty="0">
                <a:solidFill>
                  <a:srgbClr val="4170A9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…GENERANDO OPORTUNIDADES…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0" y="28424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spc="300" dirty="0">
                <a:solidFill>
                  <a:srgbClr val="DA2D1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…PARA MEJORAR EL ESTADO DEL ENTORNO URBANO HABITACIONAL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867662" y="1896265"/>
            <a:ext cx="5937792" cy="307777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4170A9"/>
                </a:solidFill>
                <a:latin typeface="Arial Narrow" panose="020B0606020202030204" pitchFamily="34" charset="0"/>
              </a:rPr>
              <a:t>Permite </a:t>
            </a:r>
            <a:r>
              <a:rPr lang="es-CL" sz="1400" b="1" dirty="0">
                <a:solidFill>
                  <a:srgbClr val="4170A9"/>
                </a:solidFill>
                <a:latin typeface="Arial Narrow" panose="020B0606020202030204" pitchFamily="34" charset="0"/>
              </a:rPr>
              <a:t>definir los déficit y condiciones </a:t>
            </a:r>
            <a:r>
              <a:rPr lang="es-CL" sz="1400" dirty="0">
                <a:solidFill>
                  <a:srgbClr val="4170A9"/>
                </a:solidFill>
                <a:latin typeface="Arial Narrow" panose="020B0606020202030204" pitchFamily="34" charset="0"/>
              </a:rPr>
              <a:t>del entorno como el deterioro urbano. 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38546" y="3767351"/>
            <a:ext cx="5937792" cy="307777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4170A9"/>
                </a:solidFill>
                <a:latin typeface="Arial Narrow" panose="020B0606020202030204" pitchFamily="34" charset="0"/>
              </a:rPr>
              <a:t>Permite </a:t>
            </a:r>
            <a:r>
              <a:rPr lang="es-CL" sz="1400" b="1" dirty="0">
                <a:solidFill>
                  <a:srgbClr val="4170A9"/>
                </a:solidFill>
                <a:latin typeface="Arial Narrow" panose="020B0606020202030204" pitchFamily="34" charset="0"/>
              </a:rPr>
              <a:t>orientar  propuestas en la formulación de planes urbanos.</a:t>
            </a:r>
            <a:endParaRPr lang="es-CL" sz="1400" dirty="0">
              <a:solidFill>
                <a:srgbClr val="4170A9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C:\Users\mhinojosa\Desktop\22650-162909-1-PB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984" y="1342246"/>
            <a:ext cx="2157642" cy="142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mhinojosa\Desktop\open-uri20160530-9185-qfad7f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3663" y="3276908"/>
            <a:ext cx="1976255" cy="128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05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Oportunidades para el Entorno Urbano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0" y="96072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spc="300" dirty="0">
                <a:solidFill>
                  <a:srgbClr val="4170A9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…GENERANDO OPORTUNIDADES…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0" y="28424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spc="300" dirty="0">
                <a:solidFill>
                  <a:srgbClr val="DA2D1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…PARA MEJORAR EL ESTADO DEL ENTORNO URBANO HABITACIONAL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867662" y="1896265"/>
            <a:ext cx="5937792" cy="307777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4170A9"/>
                </a:solidFill>
                <a:latin typeface="Arial Narrow" panose="020B0606020202030204" pitchFamily="34" charset="0"/>
              </a:rPr>
              <a:t>Permite </a:t>
            </a:r>
            <a:r>
              <a:rPr lang="es-CL" sz="1400" b="1" dirty="0">
                <a:solidFill>
                  <a:srgbClr val="4170A9"/>
                </a:solidFill>
                <a:latin typeface="Arial Narrow" panose="020B0606020202030204" pitchFamily="34" charset="0"/>
              </a:rPr>
              <a:t>perfilar estrategias de intervención urbana </a:t>
            </a:r>
            <a:r>
              <a:rPr lang="es-CL" sz="1400" dirty="0">
                <a:solidFill>
                  <a:srgbClr val="4170A9"/>
                </a:solidFill>
                <a:latin typeface="Arial Narrow" panose="020B0606020202030204" pitchFamily="34" charset="0"/>
              </a:rPr>
              <a:t>a las autoridades locales.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38546" y="3767351"/>
            <a:ext cx="5937792" cy="307777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rgbClr val="4170A9"/>
                </a:solidFill>
                <a:latin typeface="Arial Narrow" panose="020B0606020202030204" pitchFamily="34" charset="0"/>
              </a:rPr>
              <a:t>Permite </a:t>
            </a:r>
            <a:r>
              <a:rPr lang="es-CL" sz="1400" b="1" dirty="0" smtClean="0">
                <a:solidFill>
                  <a:srgbClr val="4170A9"/>
                </a:solidFill>
                <a:latin typeface="Arial Narrow" panose="020B0606020202030204" pitchFamily="34" charset="0"/>
              </a:rPr>
              <a:t>capturar </a:t>
            </a:r>
            <a:r>
              <a:rPr lang="es-CL" sz="1400" b="1" dirty="0">
                <a:solidFill>
                  <a:srgbClr val="4170A9"/>
                </a:solidFill>
                <a:latin typeface="Arial Narrow" panose="020B0606020202030204" pitchFamily="34" charset="0"/>
              </a:rPr>
              <a:t>efectos de intervenciones </a:t>
            </a:r>
            <a:r>
              <a:rPr lang="es-CL" sz="1400" dirty="0">
                <a:solidFill>
                  <a:srgbClr val="4170A9"/>
                </a:solidFill>
                <a:latin typeface="Arial Narrow" panose="020B0606020202030204" pitchFamily="34" charset="0"/>
              </a:rPr>
              <a:t>en el entorno urbano.</a:t>
            </a:r>
          </a:p>
        </p:txBody>
      </p:sp>
      <p:pic>
        <p:nvPicPr>
          <p:cNvPr id="17" name="Picture 2" descr="C:\Users\mhinojosa\Desktop\Fig05FFManz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321" y="1349048"/>
            <a:ext cx="1907927" cy="140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hinojosa\Desktop\2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816" y="3307348"/>
            <a:ext cx="1964452" cy="122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59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pic>
        <p:nvPicPr>
          <p:cNvPr id="15" name="Imagen 33" descr="logo cchs fondo azul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053" y="4869154"/>
            <a:ext cx="777070" cy="210145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232923" y="3827074"/>
            <a:ext cx="8570200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700" b="1" spc="400" dirty="0">
                <a:solidFill>
                  <a:schemeClr val="bg1"/>
                </a:solidFill>
                <a:latin typeface="Arial Narrow" pitchFamily="34" charset="0"/>
              </a:rPr>
              <a:t>RECONOCIMIENTO DEL ENTORNO URBANO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32923" y="4534403"/>
            <a:ext cx="8572531" cy="26160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100" i="1" dirty="0">
                <a:solidFill>
                  <a:schemeClr val="bg1"/>
                </a:solidFill>
                <a:latin typeface="Arial Narrow" pitchFamily="34" charset="0"/>
              </a:rPr>
              <a:t>Gerencia de Estudios Cámara Chilena de la Construcción / Centro de Inteligencia Territorial de la Universidad Adolfo Ibáñez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241958" y="4185070"/>
            <a:ext cx="856349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200" spc="300" dirty="0">
                <a:solidFill>
                  <a:schemeClr val="bg1"/>
                </a:solidFill>
                <a:latin typeface="Arial Narrow" pitchFamily="34" charset="0"/>
              </a:rPr>
              <a:t>UNA OPORTUNIDAD PARA LA REINVENCIÓN URBANA</a:t>
            </a:r>
            <a:endParaRPr lang="es-CL" sz="1200" i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306112" y="3756273"/>
            <a:ext cx="8837888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hinojosa\Desktop\LOGO CI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70" y="4853665"/>
            <a:ext cx="1073609" cy="2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C:\Users\mhinojosa\Desktop\Victor-Salazar2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956"/>
            <a:ext cx="9143999" cy="51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48 Rectángulo"/>
          <p:cNvSpPr/>
          <p:nvPr/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rgbClr val="4170A9"/>
                </a:solidFill>
                <a:latin typeface="Arial Narrow" pitchFamily="34" charset="0"/>
              </a:rPr>
              <a:t>Entorno Urbano</a:t>
            </a:r>
            <a:r>
              <a:rPr lang="es-CL" sz="1600" b="1" dirty="0">
                <a:solidFill>
                  <a:srgbClr val="4170A9"/>
                </a:solidFill>
              </a:rPr>
              <a:t> · </a:t>
            </a:r>
            <a:r>
              <a:rPr lang="es-CL" sz="1600" b="1" i="1" spc="-151" dirty="0">
                <a:solidFill>
                  <a:srgbClr val="4170A9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Caracterización del Entorno Urbano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338546" y="960728"/>
            <a:ext cx="846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spc="300" dirty="0">
                <a:solidFill>
                  <a:srgbClr val="4170A9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 Narrow" panose="020B0606020202030204" pitchFamily="34" charset="0"/>
              </a:rPr>
              <a:t>¿CUÁL ES LA SITUACIÓN DEL ENTORNO URBANO EN NUESTRAS CIUDADES? 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1610820" y="1993304"/>
            <a:ext cx="7533180" cy="46423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es-CL" sz="2100" spc="-150" dirty="0">
                <a:solidFill>
                  <a:srgbClr val="DA2D10"/>
                </a:solidFill>
                <a:latin typeface="Arial Narrow" pitchFamily="34" charset="0"/>
              </a:rPr>
              <a:t>de las manzanas en nuestras ciudades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815280" y="1922081"/>
            <a:ext cx="1172507" cy="81560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4700" b="1" spc="-150" dirty="0">
                <a:solidFill>
                  <a:srgbClr val="DA2D10"/>
                </a:solidFill>
                <a:latin typeface="Helvetica Narrow" pitchFamily="34" charset="0"/>
              </a:rPr>
              <a:t>96</a:t>
            </a:r>
            <a:r>
              <a:rPr lang="es-CL" sz="2100" b="1" spc="-150" dirty="0">
                <a:solidFill>
                  <a:srgbClr val="DA2D10"/>
                </a:solidFill>
                <a:latin typeface="Helvetica Narrow" pitchFamily="34" charset="0"/>
              </a:rPr>
              <a:t>%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1598648" y="2442815"/>
            <a:ext cx="5208015" cy="41242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es-CL" sz="1440" spc="-150" dirty="0">
                <a:solidFill>
                  <a:srgbClr val="DA2D10"/>
                </a:solidFill>
                <a:latin typeface="Arial Narrow" pitchFamily="34" charset="0"/>
              </a:rPr>
              <a:t>[ calles y veredas en buen estado, luminarias, señalética vial, áreas verdes y basureros ]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1600108" y="2241805"/>
            <a:ext cx="5648128" cy="430759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es-CL" sz="2100" b="1" spc="-150" dirty="0">
                <a:solidFill>
                  <a:srgbClr val="DA2D10"/>
                </a:solidFill>
                <a:latin typeface="Arial Narrow" pitchFamily="34" charset="0"/>
              </a:rPr>
              <a:t>no posee toda la infraestructura básica deseable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1522176" y="1324915"/>
            <a:ext cx="5709424" cy="38427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ts val="2520"/>
              </a:lnSpc>
            </a:pPr>
            <a:r>
              <a:rPr lang="es-CL" spc="-150" dirty="0">
                <a:solidFill>
                  <a:srgbClr val="DA2D10"/>
                </a:solidFill>
                <a:latin typeface="Arial Narrow" pitchFamily="34" charset="0"/>
              </a:rPr>
              <a:t>de las manzanas en nuestras ciudades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796277" y="1235555"/>
            <a:ext cx="985270" cy="76944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4300" b="1" spc="-150" dirty="0">
                <a:solidFill>
                  <a:srgbClr val="DA2D10"/>
                </a:solidFill>
                <a:latin typeface="Helvetica Narrow" pitchFamily="34" charset="0"/>
              </a:rPr>
              <a:t>64</a:t>
            </a:r>
            <a:r>
              <a:rPr lang="es-CL" b="1" spc="-150" dirty="0">
                <a:solidFill>
                  <a:srgbClr val="DA2D10"/>
                </a:solidFill>
                <a:latin typeface="Helvetica Narrow" pitchFamily="34" charset="0"/>
              </a:rPr>
              <a:t>%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1514922" y="1536968"/>
            <a:ext cx="5709424" cy="38382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ts val="2520"/>
              </a:lnSpc>
            </a:pPr>
            <a:r>
              <a:rPr lang="es-CL" b="1" spc="-150" dirty="0">
                <a:solidFill>
                  <a:srgbClr val="DA2D10"/>
                </a:solidFill>
                <a:latin typeface="Arial Narrow" pitchFamily="34" charset="0"/>
              </a:rPr>
              <a:t>no cuentan con veredas y pavimentos en buen estado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4877255" y="2839630"/>
            <a:ext cx="3870953" cy="33086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550" spc="-150" dirty="0">
                <a:solidFill>
                  <a:srgbClr val="DA2D10"/>
                </a:solidFill>
                <a:latin typeface="Arial Narrow" pitchFamily="34" charset="0"/>
              </a:rPr>
              <a:t>de las población del país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4248418" y="2759795"/>
            <a:ext cx="985270" cy="67710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3800" b="1" spc="-150" dirty="0">
                <a:solidFill>
                  <a:srgbClr val="DA2D10"/>
                </a:solidFill>
                <a:latin typeface="Helvetica Narrow" pitchFamily="34" charset="0"/>
              </a:rPr>
              <a:t>15</a:t>
            </a:r>
            <a:r>
              <a:rPr lang="es-CL" sz="1550" b="1" spc="-150" dirty="0">
                <a:solidFill>
                  <a:srgbClr val="DA2D10"/>
                </a:solidFill>
                <a:latin typeface="Helvetica Narrow" pitchFamily="34" charset="0"/>
              </a:rPr>
              <a:t>%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4874056" y="3040666"/>
            <a:ext cx="4054680" cy="33086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550" b="1" spc="-150" dirty="0">
                <a:solidFill>
                  <a:srgbClr val="DA2D10"/>
                </a:solidFill>
                <a:latin typeface="Arial Narrow" pitchFamily="34" charset="0"/>
              </a:rPr>
              <a:t>reporta no tener centros de salud a menos de 2,5 km de su hogar</a:t>
            </a:r>
          </a:p>
        </p:txBody>
      </p:sp>
      <p:sp>
        <p:nvSpPr>
          <p:cNvPr id="72" name="71 CuadroTexto"/>
          <p:cNvSpPr txBox="1"/>
          <p:nvPr/>
        </p:nvSpPr>
        <p:spPr>
          <a:xfrm>
            <a:off x="2759757" y="3255834"/>
            <a:ext cx="5544617" cy="31547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450" spc="-150" dirty="0">
                <a:solidFill>
                  <a:srgbClr val="DA2D10"/>
                </a:solidFill>
                <a:latin typeface="Arial Narrow" pitchFamily="34" charset="0"/>
              </a:rPr>
              <a:t>de la población del país</a:t>
            </a:r>
          </a:p>
        </p:txBody>
      </p:sp>
      <p:sp>
        <p:nvSpPr>
          <p:cNvPr id="73" name="72 CuadroTexto"/>
          <p:cNvSpPr txBox="1"/>
          <p:nvPr/>
        </p:nvSpPr>
        <p:spPr>
          <a:xfrm>
            <a:off x="2363599" y="3184604"/>
            <a:ext cx="985270" cy="64633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3600" b="1" spc="-150" dirty="0">
                <a:solidFill>
                  <a:srgbClr val="DA2D10"/>
                </a:solidFill>
                <a:latin typeface="Helvetica Narrow" pitchFamily="34" charset="0"/>
              </a:rPr>
              <a:t>6</a:t>
            </a:r>
            <a:r>
              <a:rPr lang="es-CL" sz="1450" b="1" spc="-150" dirty="0">
                <a:solidFill>
                  <a:srgbClr val="DA2D10"/>
                </a:solidFill>
                <a:latin typeface="Helvetica Narrow" pitchFamily="34" charset="0"/>
              </a:rPr>
              <a:t>%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2759755" y="3445426"/>
            <a:ext cx="5544617" cy="31547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450" b="1" spc="-150" dirty="0">
                <a:solidFill>
                  <a:srgbClr val="DA2D10"/>
                </a:solidFill>
                <a:latin typeface="Arial Narrow" pitchFamily="34" charset="0"/>
              </a:rPr>
              <a:t>no cuenta con establecimientos educacionales a menos de 2,5 km de su hogar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4895017" y="3801141"/>
            <a:ext cx="3866840" cy="33086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550" spc="-150" dirty="0">
                <a:solidFill>
                  <a:srgbClr val="DA2D10"/>
                </a:solidFill>
                <a:latin typeface="Arial Narrow" pitchFamily="34" charset="0"/>
              </a:rPr>
              <a:t>de las población del país</a:t>
            </a:r>
          </a:p>
        </p:txBody>
      </p:sp>
      <p:sp>
        <p:nvSpPr>
          <p:cNvPr id="77" name="76 CuadroTexto"/>
          <p:cNvSpPr txBox="1"/>
          <p:nvPr/>
        </p:nvSpPr>
        <p:spPr>
          <a:xfrm>
            <a:off x="4266180" y="3716770"/>
            <a:ext cx="985270" cy="67710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3800" b="1" spc="-150" dirty="0">
                <a:solidFill>
                  <a:srgbClr val="DA2D10"/>
                </a:solidFill>
                <a:latin typeface="Helvetica Narrow" pitchFamily="34" charset="0"/>
              </a:rPr>
              <a:t>10</a:t>
            </a:r>
            <a:r>
              <a:rPr lang="es-CL" sz="1550" b="1" spc="-150" dirty="0">
                <a:solidFill>
                  <a:srgbClr val="DA2D10"/>
                </a:solidFill>
                <a:latin typeface="Helvetica Narrow" pitchFamily="34" charset="0"/>
              </a:rPr>
              <a:t>%</a:t>
            </a:r>
          </a:p>
        </p:txBody>
      </p:sp>
      <p:sp>
        <p:nvSpPr>
          <p:cNvPr id="78" name="77 CuadroTexto"/>
          <p:cNvSpPr txBox="1"/>
          <p:nvPr/>
        </p:nvSpPr>
        <p:spPr>
          <a:xfrm>
            <a:off x="4891571" y="3998686"/>
            <a:ext cx="3870285" cy="33086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550" b="1" spc="-150" dirty="0">
                <a:solidFill>
                  <a:srgbClr val="DA2D10"/>
                </a:solidFill>
                <a:latin typeface="Arial Narrow" pitchFamily="34" charset="0"/>
              </a:rPr>
              <a:t>declara no tener áreas verdes a menos de 2,5 km de su hogar</a:t>
            </a:r>
          </a:p>
        </p:txBody>
      </p:sp>
      <p:sp>
        <p:nvSpPr>
          <p:cNvPr id="80" name="79 CuadroTexto"/>
          <p:cNvSpPr txBox="1"/>
          <p:nvPr/>
        </p:nvSpPr>
        <p:spPr>
          <a:xfrm>
            <a:off x="2142505" y="4197828"/>
            <a:ext cx="6878664" cy="346249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650" spc="-150" dirty="0">
                <a:solidFill>
                  <a:srgbClr val="DA2D10"/>
                </a:solidFill>
                <a:latin typeface="Arial Narrow" pitchFamily="34" charset="0"/>
              </a:rPr>
              <a:t>de las población del país</a:t>
            </a:r>
          </a:p>
        </p:txBody>
      </p:sp>
      <p:sp>
        <p:nvSpPr>
          <p:cNvPr id="81" name="80 CuadroTexto"/>
          <p:cNvSpPr txBox="1"/>
          <p:nvPr/>
        </p:nvSpPr>
        <p:spPr>
          <a:xfrm>
            <a:off x="1489176" y="4094407"/>
            <a:ext cx="985270" cy="70788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4000" b="1" spc="-150" dirty="0">
                <a:solidFill>
                  <a:srgbClr val="DA2D10"/>
                </a:solidFill>
                <a:latin typeface="Helvetica Narrow" pitchFamily="34" charset="0"/>
              </a:rPr>
              <a:t>20</a:t>
            </a:r>
            <a:r>
              <a:rPr lang="es-CL" sz="1650" b="1" spc="-150" dirty="0">
                <a:solidFill>
                  <a:srgbClr val="DA2D10"/>
                </a:solidFill>
                <a:latin typeface="Helvetica Narrow" pitchFamily="34" charset="0"/>
              </a:rPr>
              <a:t>%</a:t>
            </a:r>
          </a:p>
        </p:txBody>
      </p:sp>
      <p:sp>
        <p:nvSpPr>
          <p:cNvPr id="82" name="81 CuadroTexto"/>
          <p:cNvSpPr txBox="1"/>
          <p:nvPr/>
        </p:nvSpPr>
        <p:spPr>
          <a:xfrm>
            <a:off x="2142505" y="4378803"/>
            <a:ext cx="6878663" cy="346249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650" b="1" spc="-150" dirty="0">
                <a:solidFill>
                  <a:srgbClr val="DA2D10"/>
                </a:solidFill>
                <a:latin typeface="Arial Narrow" pitchFamily="34" charset="0"/>
              </a:rPr>
              <a:t>ha reportado algún problema de contaminación ambiental en su comuna durante 2015</a:t>
            </a:r>
          </a:p>
        </p:txBody>
      </p:sp>
      <p:sp>
        <p:nvSpPr>
          <p:cNvPr id="83" name="82 CuadroTexto"/>
          <p:cNvSpPr txBox="1"/>
          <p:nvPr/>
        </p:nvSpPr>
        <p:spPr>
          <a:xfrm rot="16200000">
            <a:off x="-194892" y="1971215"/>
            <a:ext cx="1328486" cy="261610"/>
          </a:xfrm>
          <a:prstGeom prst="rect">
            <a:avLst/>
          </a:prstGeom>
          <a:noFill/>
          <a:ln>
            <a:solidFill>
              <a:srgbClr val="DA2D1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DA2D10"/>
                </a:solidFill>
                <a:latin typeface="Arial Narrow" panose="020B0606020202030204" pitchFamily="34" charset="0"/>
              </a:rPr>
              <a:t> PRE - CENSO 2011</a:t>
            </a:r>
          </a:p>
        </p:txBody>
      </p:sp>
      <p:sp>
        <p:nvSpPr>
          <p:cNvPr id="84" name="83 CuadroTexto"/>
          <p:cNvSpPr txBox="1"/>
          <p:nvPr/>
        </p:nvSpPr>
        <p:spPr>
          <a:xfrm rot="16200000">
            <a:off x="-382337" y="3653189"/>
            <a:ext cx="1703377" cy="261610"/>
          </a:xfrm>
          <a:prstGeom prst="rect">
            <a:avLst/>
          </a:prstGeom>
          <a:noFill/>
          <a:ln>
            <a:solidFill>
              <a:srgbClr val="DA2D1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DA2D10"/>
                </a:solidFill>
                <a:latin typeface="Arial Narrow" panose="020B0606020202030204" pitchFamily="34" charset="0"/>
              </a:rPr>
              <a:t>CASEN 2015</a:t>
            </a:r>
          </a:p>
        </p:txBody>
      </p:sp>
      <p:sp>
        <p:nvSpPr>
          <p:cNvPr id="106" name="105 CuadroTexto"/>
          <p:cNvSpPr txBox="1"/>
          <p:nvPr/>
        </p:nvSpPr>
        <p:spPr>
          <a:xfrm>
            <a:off x="6443141" y="1718135"/>
            <a:ext cx="2646267" cy="31547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450" spc="-150" dirty="0">
                <a:solidFill>
                  <a:srgbClr val="DA2D10"/>
                </a:solidFill>
                <a:latin typeface="Arial Narrow" pitchFamily="34" charset="0"/>
              </a:rPr>
              <a:t>de las manzanas en nuestras ciudades</a:t>
            </a:r>
          </a:p>
        </p:txBody>
      </p:sp>
      <p:sp>
        <p:nvSpPr>
          <p:cNvPr id="107" name="106 CuadroTexto"/>
          <p:cNvSpPr txBox="1"/>
          <p:nvPr/>
        </p:nvSpPr>
        <p:spPr>
          <a:xfrm>
            <a:off x="6055600" y="1634336"/>
            <a:ext cx="985270" cy="64633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3600" b="1" spc="-150" dirty="0">
                <a:solidFill>
                  <a:srgbClr val="DA2D10"/>
                </a:solidFill>
                <a:latin typeface="Helvetica Narrow" pitchFamily="34" charset="0"/>
              </a:rPr>
              <a:t>5</a:t>
            </a:r>
            <a:r>
              <a:rPr lang="es-CL" sz="1450" b="1" spc="-150" dirty="0">
                <a:solidFill>
                  <a:srgbClr val="DA2D10"/>
                </a:solidFill>
                <a:latin typeface="Helvetica Narrow" pitchFamily="34" charset="0"/>
              </a:rPr>
              <a:t>%</a:t>
            </a:r>
          </a:p>
        </p:txBody>
      </p:sp>
      <p:sp>
        <p:nvSpPr>
          <p:cNvPr id="108" name="107 CuadroTexto"/>
          <p:cNvSpPr txBox="1"/>
          <p:nvPr/>
        </p:nvSpPr>
        <p:spPr>
          <a:xfrm>
            <a:off x="6441715" y="1902242"/>
            <a:ext cx="2647694" cy="31547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450" b="1" spc="-150" dirty="0">
                <a:solidFill>
                  <a:srgbClr val="DA2D10"/>
                </a:solidFill>
                <a:latin typeface="Arial Narrow" pitchFamily="34" charset="0"/>
              </a:rPr>
              <a:t>no posee calles ni veredas pavimentadas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910685" y="4869154"/>
            <a:ext cx="3894770" cy="215444"/>
          </a:xfrm>
          <a:prstGeom prst="rect">
            <a:avLst/>
          </a:prstGeom>
          <a:noFill/>
          <a:ln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800" dirty="0">
                <a:solidFill>
                  <a:srgbClr val="4170A9"/>
                </a:solidFill>
                <a:latin typeface="Arial Narrow" panose="020B0606020202030204" pitchFamily="34" charset="0"/>
              </a:rPr>
              <a:t>CChC en base a Pre-Censo 2011 y Casen 2015</a:t>
            </a:r>
          </a:p>
        </p:txBody>
      </p:sp>
      <p:sp>
        <p:nvSpPr>
          <p:cNvPr id="35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08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5" grpId="0"/>
      <p:bldP spid="47" grpId="0"/>
      <p:bldP spid="48" grpId="0"/>
      <p:bldP spid="64" grpId="0"/>
      <p:bldP spid="65" grpId="0"/>
      <p:bldP spid="67" grpId="0"/>
      <p:bldP spid="72" grpId="0"/>
      <p:bldP spid="73" grpId="0"/>
      <p:bldP spid="74" grpId="0"/>
      <p:bldP spid="76" grpId="0"/>
      <p:bldP spid="77" grpId="0"/>
      <p:bldP spid="78" grpId="0"/>
      <p:bldP spid="80" grpId="0"/>
      <p:bldP spid="81" grpId="0"/>
      <p:bldP spid="82" grpId="0"/>
      <p:bldP spid="83" grpId="0" animBg="1"/>
      <p:bldP spid="84" grpId="0" animBg="1"/>
      <p:bldP spid="106" grpId="0"/>
      <p:bldP spid="107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mhinojosa\Desktop\A_UNO_509838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56"/>
            <a:ext cx="9144000" cy="51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Rectángulo"/>
          <p:cNvSpPr/>
          <p:nvPr/>
        </p:nvSpPr>
        <p:spPr>
          <a:xfrm>
            <a:off x="338547" y="4007013"/>
            <a:ext cx="8464575" cy="523218"/>
          </a:xfrm>
          <a:prstGeom prst="rect">
            <a:avLst/>
          </a:prstGeom>
          <a:solidFill>
            <a:srgbClr val="DA2D10">
              <a:alpha val="80000"/>
            </a:srgbClr>
          </a:solidFill>
          <a:ln w="9525">
            <a:solidFill>
              <a:srgbClr val="DA2D10"/>
            </a:solidFill>
            <a:prstDash val="sysDash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rgbClr val="4170A9"/>
                </a:solidFill>
                <a:latin typeface="Arial Narrow" pitchFamily="34" charset="0"/>
              </a:rPr>
              <a:t>Entorno Urbano</a:t>
            </a:r>
            <a:r>
              <a:rPr lang="es-CL" sz="1600" b="1" dirty="0">
                <a:solidFill>
                  <a:srgbClr val="4170A9"/>
                </a:solidFill>
              </a:rPr>
              <a:t> · </a:t>
            </a:r>
            <a:r>
              <a:rPr lang="es-CL" sz="1600" b="1" i="1" spc="-151" dirty="0">
                <a:solidFill>
                  <a:srgbClr val="4170A9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Caracterización del Entorno Urbano</a:t>
            </a:r>
          </a:p>
        </p:txBody>
      </p:sp>
      <p:sp>
        <p:nvSpPr>
          <p:cNvPr id="15" name="24 CuadroTexto"/>
          <p:cNvSpPr txBox="1"/>
          <p:nvPr/>
        </p:nvSpPr>
        <p:spPr>
          <a:xfrm>
            <a:off x="338547" y="1948094"/>
            <a:ext cx="846690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950" b="1" spc="300" dirty="0">
                <a:solidFill>
                  <a:srgbClr val="DA2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ESPACIO MULTIDIMENSIONAL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38546" y="2919046"/>
            <a:ext cx="846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spc="300" dirty="0">
                <a:solidFill>
                  <a:srgbClr val="DA2D1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 Narrow" panose="020B0606020202030204" pitchFamily="34" charset="0"/>
              </a:rPr>
              <a:t>¿CÓMO RECONOCER EL ESTADO DEL ENTORNO URBANO HABITACIONAL?</a:t>
            </a:r>
          </a:p>
        </p:txBody>
      </p:sp>
      <p:sp>
        <p:nvSpPr>
          <p:cNvPr id="26" name="Cheurón 46"/>
          <p:cNvSpPr/>
          <p:nvPr/>
        </p:nvSpPr>
        <p:spPr>
          <a:xfrm rot="5400000">
            <a:off x="4428491" y="1452013"/>
            <a:ext cx="295373" cy="470749"/>
          </a:xfrm>
          <a:prstGeom prst="chevron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27" name="Cheurón 46"/>
          <p:cNvSpPr/>
          <p:nvPr/>
        </p:nvSpPr>
        <p:spPr>
          <a:xfrm rot="5400000">
            <a:off x="4428490" y="2392188"/>
            <a:ext cx="295373" cy="470749"/>
          </a:xfrm>
          <a:prstGeom prst="chevron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9" name="24 CuadroTexto"/>
          <p:cNvSpPr txBox="1"/>
          <p:nvPr/>
        </p:nvSpPr>
        <p:spPr>
          <a:xfrm>
            <a:off x="338546" y="931562"/>
            <a:ext cx="84669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00" b="1" spc="300" dirty="0">
                <a:solidFill>
                  <a:srgbClr val="DA2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ENTORNO URBANO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338546" y="4008157"/>
            <a:ext cx="846457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0"/>
              </a:spcAft>
            </a:pPr>
            <a:r>
              <a:rPr lang="es-CL" sz="1400" b="1" spc="300" dirty="0">
                <a:solidFill>
                  <a:schemeClr val="bg1"/>
                </a:solidFill>
                <a:latin typeface="Arial Narrow" panose="020B0606020202030204" pitchFamily="34" charset="0"/>
              </a:rPr>
              <a:t>METODOLOGÍA CChC - CIT UAI</a:t>
            </a:r>
          </a:p>
          <a:p>
            <a:pPr algn="ctr"/>
            <a:r>
              <a:rPr lang="es-CL" sz="12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[ en desarrollo ]</a:t>
            </a:r>
          </a:p>
        </p:txBody>
      </p:sp>
      <p:sp>
        <p:nvSpPr>
          <p:cNvPr id="30" name="Cheurón 46"/>
          <p:cNvSpPr/>
          <p:nvPr/>
        </p:nvSpPr>
        <p:spPr>
          <a:xfrm rot="5400000">
            <a:off x="4428490" y="3303875"/>
            <a:ext cx="295373" cy="470749"/>
          </a:xfrm>
          <a:prstGeom prst="chevron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6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579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mhinojosa\Desktop\A_UNO_509838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56"/>
            <a:ext cx="9144000" cy="51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rgbClr val="4170A9"/>
                </a:solidFill>
                <a:latin typeface="Arial Narrow" pitchFamily="34" charset="0"/>
              </a:rPr>
              <a:t>Entorno Urbano</a:t>
            </a:r>
            <a:r>
              <a:rPr lang="es-CL" sz="1600" b="1" dirty="0">
                <a:solidFill>
                  <a:srgbClr val="4170A9"/>
                </a:solidFill>
              </a:rPr>
              <a:t> · </a:t>
            </a:r>
            <a:r>
              <a:rPr lang="es-CL" sz="1600" b="1" i="1" spc="-151" dirty="0">
                <a:solidFill>
                  <a:srgbClr val="4170A9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Caracterización del Entorno Urbano</a:t>
            </a:r>
          </a:p>
        </p:txBody>
      </p:sp>
      <p:sp>
        <p:nvSpPr>
          <p:cNvPr id="15" name="24 CuadroTexto"/>
          <p:cNvSpPr txBox="1"/>
          <p:nvPr/>
        </p:nvSpPr>
        <p:spPr>
          <a:xfrm>
            <a:off x="338547" y="1948094"/>
            <a:ext cx="846690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950" b="1" spc="300" dirty="0">
                <a:solidFill>
                  <a:srgbClr val="DA2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ESPACIO MULTIDIMENSIONAL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38546" y="2919046"/>
            <a:ext cx="846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spc="300" dirty="0">
                <a:solidFill>
                  <a:srgbClr val="DA2D1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 Narrow" panose="020B0606020202030204" pitchFamily="34" charset="0"/>
              </a:rPr>
              <a:t>¿CÓMO RECONOCER EL ESTADO DEL ENTORNO URBANO HABITACIONAL?</a:t>
            </a:r>
          </a:p>
        </p:txBody>
      </p:sp>
      <p:sp>
        <p:nvSpPr>
          <p:cNvPr id="26" name="Cheurón 46"/>
          <p:cNvSpPr/>
          <p:nvPr/>
        </p:nvSpPr>
        <p:spPr>
          <a:xfrm rot="5400000">
            <a:off x="4428491" y="1452013"/>
            <a:ext cx="295373" cy="470749"/>
          </a:xfrm>
          <a:prstGeom prst="chevron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27" name="Cheurón 46"/>
          <p:cNvSpPr/>
          <p:nvPr/>
        </p:nvSpPr>
        <p:spPr>
          <a:xfrm rot="5400000">
            <a:off x="4428490" y="2392188"/>
            <a:ext cx="295373" cy="470749"/>
          </a:xfrm>
          <a:prstGeom prst="chevron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4" name="51 CuadroTexto"/>
          <p:cNvSpPr txBox="1"/>
          <p:nvPr/>
        </p:nvSpPr>
        <p:spPr>
          <a:xfrm>
            <a:off x="6597232" y="4007013"/>
            <a:ext cx="2208224" cy="523220"/>
          </a:xfrm>
          <a:prstGeom prst="rect">
            <a:avLst/>
          </a:prstGeom>
          <a:solidFill>
            <a:srgbClr val="DA2D10">
              <a:alpha val="80000"/>
            </a:srgbClr>
          </a:solidFill>
          <a:ln w="9525">
            <a:solidFill>
              <a:srgbClr val="DA2D10"/>
            </a:solidFill>
            <a:prstDash val="sysDash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14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CL" b="0" dirty="0"/>
              <a:t>¿</a:t>
            </a:r>
            <a:r>
              <a:rPr lang="es-CL" dirty="0"/>
              <a:t>Cómo</a:t>
            </a:r>
            <a:r>
              <a:rPr lang="es-CL" b="0" dirty="0"/>
              <a:t> intervenir</a:t>
            </a:r>
          </a:p>
          <a:p>
            <a:r>
              <a:rPr lang="es-CL" b="0" dirty="0"/>
              <a:t>el entorno urbano?</a:t>
            </a:r>
          </a:p>
        </p:txBody>
      </p:sp>
      <p:sp>
        <p:nvSpPr>
          <p:cNvPr id="16" name="28 CuadroTexto"/>
          <p:cNvSpPr txBox="1"/>
          <p:nvPr/>
        </p:nvSpPr>
        <p:spPr>
          <a:xfrm>
            <a:off x="338547" y="4007011"/>
            <a:ext cx="2204069" cy="523220"/>
          </a:xfrm>
          <a:prstGeom prst="rect">
            <a:avLst/>
          </a:prstGeom>
          <a:solidFill>
            <a:srgbClr val="DA2D10">
              <a:alpha val="80000"/>
            </a:srgbClr>
          </a:solidFill>
          <a:ln w="9525">
            <a:solidFill>
              <a:srgbClr val="DA2D10"/>
            </a:solidFill>
            <a:prstDash val="sysDash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1400" b="1" i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CL" b="0" dirty="0"/>
              <a:t>¿</a:t>
            </a:r>
            <a:r>
              <a:rPr lang="es-CL" dirty="0"/>
              <a:t>Dónde</a:t>
            </a:r>
            <a:r>
              <a:rPr lang="es-CL" b="0" dirty="0"/>
              <a:t> intervenir </a:t>
            </a:r>
          </a:p>
          <a:p>
            <a:r>
              <a:rPr lang="es-CL" b="0" dirty="0"/>
              <a:t>el entorno urbano?</a:t>
            </a:r>
          </a:p>
        </p:txBody>
      </p:sp>
      <p:sp>
        <p:nvSpPr>
          <p:cNvPr id="18" name="28 CuadroTexto"/>
          <p:cNvSpPr txBox="1"/>
          <p:nvPr/>
        </p:nvSpPr>
        <p:spPr>
          <a:xfrm>
            <a:off x="3468799" y="4007013"/>
            <a:ext cx="2204069" cy="523220"/>
          </a:xfrm>
          <a:prstGeom prst="rect">
            <a:avLst/>
          </a:prstGeom>
          <a:solidFill>
            <a:srgbClr val="DA2D10">
              <a:alpha val="80000"/>
            </a:srgbClr>
          </a:solidFill>
          <a:ln w="9525">
            <a:solidFill>
              <a:srgbClr val="DA2D10"/>
            </a:solidFill>
            <a:prstDash val="sysDash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1400" i="1" dirty="0">
                <a:solidFill>
                  <a:schemeClr val="bg1"/>
                </a:solidFill>
                <a:latin typeface="Arial Narrow" pitchFamily="34" charset="0"/>
              </a:rPr>
              <a:t>¿</a:t>
            </a:r>
            <a:r>
              <a:rPr lang="es-CL" sz="1400" b="1" i="1" dirty="0">
                <a:solidFill>
                  <a:schemeClr val="bg1"/>
                </a:solidFill>
                <a:latin typeface="Arial Narrow" pitchFamily="34" charset="0"/>
              </a:rPr>
              <a:t>Qué</a:t>
            </a:r>
            <a:r>
              <a:rPr lang="es-CL" sz="1400" i="1" dirty="0">
                <a:solidFill>
                  <a:schemeClr val="bg1"/>
                </a:solidFill>
                <a:latin typeface="Arial Narrow" pitchFamily="34" charset="0"/>
              </a:rPr>
              <a:t> intervenir</a:t>
            </a:r>
          </a:p>
          <a:p>
            <a:pPr algn="ctr"/>
            <a:r>
              <a:rPr lang="es-CL" sz="1400" i="1" dirty="0">
                <a:solidFill>
                  <a:schemeClr val="bg1"/>
                </a:solidFill>
                <a:latin typeface="Arial Narrow" pitchFamily="34" charset="0"/>
              </a:rPr>
              <a:t>en el entorno urbano?</a:t>
            </a:r>
          </a:p>
        </p:txBody>
      </p:sp>
      <p:sp>
        <p:nvSpPr>
          <p:cNvPr id="19" name="24 CuadroTexto"/>
          <p:cNvSpPr txBox="1"/>
          <p:nvPr/>
        </p:nvSpPr>
        <p:spPr>
          <a:xfrm>
            <a:off x="338546" y="931562"/>
            <a:ext cx="84669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00" b="1" spc="300" dirty="0">
                <a:solidFill>
                  <a:srgbClr val="DA2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ENTORNO URBANO</a:t>
            </a:r>
          </a:p>
        </p:txBody>
      </p:sp>
      <p:sp>
        <p:nvSpPr>
          <p:cNvPr id="30" name="Cheurón 46"/>
          <p:cNvSpPr/>
          <p:nvPr/>
        </p:nvSpPr>
        <p:spPr>
          <a:xfrm rot="5400000">
            <a:off x="4428490" y="3303875"/>
            <a:ext cx="295373" cy="470749"/>
          </a:xfrm>
          <a:prstGeom prst="chevron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2631552" y="4266349"/>
            <a:ext cx="751086" cy="0"/>
          </a:xfrm>
          <a:prstGeom prst="straightConnector1">
            <a:avLst/>
          </a:prstGeom>
          <a:ln w="15875">
            <a:solidFill>
              <a:srgbClr val="DA2D10"/>
            </a:solidFill>
            <a:prstDash val="solid"/>
            <a:tailEnd type="arrow" w="lg" len="lg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5772864" y="4268621"/>
            <a:ext cx="751086" cy="0"/>
          </a:xfrm>
          <a:prstGeom prst="straightConnector1">
            <a:avLst/>
          </a:prstGeom>
          <a:ln w="15875">
            <a:solidFill>
              <a:srgbClr val="DA2D10"/>
            </a:solidFill>
            <a:prstDash val="solid"/>
            <a:tailEnd type="arrow" w="lg" len="lg"/>
          </a:ln>
          <a:effectLst>
            <a:outerShdw blurRad="38100" dist="38100" dir="2700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72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 rot="5400000">
            <a:off x="2000728" y="-1999772"/>
            <a:ext cx="5142544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chemeClr val="bg1"/>
                </a:solidFill>
                <a:latin typeface="Arial Narrow" pitchFamily="34" charset="0"/>
              </a:rPr>
              <a:t>Outline</a:t>
            </a:r>
          </a:p>
        </p:txBody>
      </p:sp>
      <p:sp>
        <p:nvSpPr>
          <p:cNvPr id="90" name="89 CuadroTexto"/>
          <p:cNvSpPr txBox="1"/>
          <p:nvPr/>
        </p:nvSpPr>
        <p:spPr>
          <a:xfrm>
            <a:off x="4910682" y="1400681"/>
            <a:ext cx="3892439" cy="30776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/>
              <a:t>Caracterización del Entorno Urbano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4913015" y="2508168"/>
            <a:ext cx="3892439" cy="587332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/>
              <a:t>Metodología:</a:t>
            </a:r>
          </a:p>
          <a:p>
            <a:pPr>
              <a:spcAft>
                <a:spcPts val="499"/>
              </a:spcAft>
            </a:pPr>
            <a:r>
              <a:rPr lang="es-CL" sz="1400" spc="199" dirty="0"/>
              <a:t>Entorno Urbano Habitacional</a:t>
            </a:r>
          </a:p>
        </p:txBody>
      </p:sp>
      <p:cxnSp>
        <p:nvCxnSpPr>
          <p:cNvPr id="37" name="36 Conector recto"/>
          <p:cNvCxnSpPr/>
          <p:nvPr/>
        </p:nvCxnSpPr>
        <p:spPr>
          <a:xfrm>
            <a:off x="4886494" y="2169292"/>
            <a:ext cx="3925705" cy="0"/>
          </a:xfrm>
          <a:prstGeom prst="line">
            <a:avLst/>
          </a:prstGeom>
          <a:ln w="9525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4886494" y="3406256"/>
            <a:ext cx="3925705" cy="0"/>
          </a:xfrm>
          <a:prstGeom prst="line">
            <a:avLst/>
          </a:prstGeom>
          <a:ln w="9525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4919760" y="3851694"/>
            <a:ext cx="3892439" cy="30776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spc="199" dirty="0"/>
              <a:t>Oportunidades para el Entorno Urbano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151754" y="1263177"/>
            <a:ext cx="7680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300" b="1" spc="-150" dirty="0">
                <a:solidFill>
                  <a:schemeClr val="bg1"/>
                </a:solidFill>
                <a:latin typeface="Arial Narrow" pitchFamily="34" charset="0"/>
              </a:rPr>
              <a:t>01.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151754" y="2506127"/>
            <a:ext cx="7680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300" b="1" spc="-150" dirty="0">
                <a:solidFill>
                  <a:schemeClr val="bg1"/>
                </a:solidFill>
                <a:latin typeface="Arial Narrow" pitchFamily="34" charset="0"/>
              </a:rPr>
              <a:t>02.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151754" y="3720587"/>
            <a:ext cx="7680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300" b="1" spc="-150" dirty="0">
                <a:solidFill>
                  <a:schemeClr val="bg1"/>
                </a:solidFill>
                <a:latin typeface="Arial Narrow" pitchFamily="34" charset="0"/>
              </a:rPr>
              <a:t>03.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298482" y="1263178"/>
            <a:ext cx="4584327" cy="761673"/>
          </a:xfrm>
          <a:prstGeom prst="rect">
            <a:avLst/>
          </a:prstGeom>
          <a:solidFill>
            <a:srgbClr val="4170A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17 Rectángulo"/>
          <p:cNvSpPr/>
          <p:nvPr/>
        </p:nvSpPr>
        <p:spPr>
          <a:xfrm>
            <a:off x="4298481" y="3720588"/>
            <a:ext cx="4584327" cy="672734"/>
          </a:xfrm>
          <a:prstGeom prst="rect">
            <a:avLst/>
          </a:prstGeom>
          <a:solidFill>
            <a:srgbClr val="4170A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chemeClr val="bg1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chemeClr val="bg1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chemeClr val="bg1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76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 rot="5400000">
            <a:off x="4402727" y="402227"/>
            <a:ext cx="338546" cy="9144000"/>
          </a:xfrm>
          <a:prstGeom prst="rect">
            <a:avLst/>
          </a:prstGeom>
          <a:solidFill>
            <a:srgbClr val="417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>
            <a:off x="245018" y="4804954"/>
            <a:ext cx="4248849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Entorno Urbano</a:t>
            </a:r>
            <a:r>
              <a:rPr lang="es-CL" sz="1600" b="1" dirty="0"/>
              <a:t> </a:t>
            </a:r>
            <a:r>
              <a:rPr lang="es-CL" sz="1600" b="1" dirty="0">
                <a:solidFill>
                  <a:schemeClr val="bg1">
                    <a:lumMod val="95000"/>
                  </a:schemeClr>
                </a:solidFill>
              </a:rPr>
              <a:t>· </a:t>
            </a:r>
            <a:r>
              <a:rPr lang="es-CL" sz="1600" b="1" i="1" spc="-151" dirty="0">
                <a:solidFill>
                  <a:schemeClr val="bg1"/>
                </a:solidFill>
                <a:latin typeface="Arial Narrow" pitchFamily="34" charset="0"/>
              </a:rPr>
              <a:t>Reinvención Urbana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910683" y="356770"/>
            <a:ext cx="3894771" cy="0"/>
          </a:xfrm>
          <a:prstGeom prst="line">
            <a:avLst/>
          </a:prstGeom>
          <a:ln w="44450" cmpd="sng">
            <a:solidFill>
              <a:srgbClr val="4170A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4910684" y="522699"/>
            <a:ext cx="397392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/>
            <a:r>
              <a:rPr lang="es-CL" sz="1700" b="1" spc="-151" dirty="0">
                <a:solidFill>
                  <a:srgbClr val="4170A9"/>
                </a:solidFill>
                <a:latin typeface="Arial Narrow" pitchFamily="34" charset="0"/>
              </a:rPr>
              <a:t>Metodología: Entorno Urbano Habitacional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4910682" y="1313597"/>
            <a:ext cx="3892439" cy="307768"/>
          </a:xfrm>
          <a:prstGeom prst="rect">
            <a:avLst/>
          </a:prstGeom>
          <a:solidFill>
            <a:srgbClr val="4170A9">
              <a:alpha val="70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b="0" dirty="0"/>
              <a:t>Dimensiones del Entorno Urbano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4910681" y="1789584"/>
            <a:ext cx="3892439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Condición de Infraestructura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916990" y="1803275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CI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916990" y="2554792"/>
            <a:ext cx="3886130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Accesibilidad a Equipamientos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4910552" y="2568483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AE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4916990" y="3343211"/>
            <a:ext cx="3886130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Medioambiental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4916992" y="3356902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MA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4916990" y="4110831"/>
            <a:ext cx="3886129" cy="523220"/>
          </a:xfrm>
          <a:prstGeom prst="rect">
            <a:avLst/>
          </a:prstGeom>
          <a:solidFill>
            <a:srgbClr val="4170A9">
              <a:alpha val="25000"/>
            </a:srgbClr>
          </a:solidFill>
          <a:ln w="9525">
            <a:solidFill>
              <a:srgbClr val="4170A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rgbClr val="4170A9"/>
                </a:solidFill>
                <a:latin typeface="Arial Narrow" pitchFamily="34" charset="0"/>
              </a:rPr>
              <a:t>dimensión</a:t>
            </a:r>
          </a:p>
          <a:p>
            <a:pPr algn="r"/>
            <a:r>
              <a:rPr lang="es-CL" sz="1400" b="1" spc="200" dirty="0">
                <a:solidFill>
                  <a:srgbClr val="4170A9"/>
                </a:solidFill>
                <a:latin typeface="Arial Narrow" pitchFamily="34" charset="0"/>
              </a:rPr>
              <a:t>Socioeconómica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4910552" y="4124522"/>
            <a:ext cx="768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spc="100" dirty="0">
                <a:solidFill>
                  <a:srgbClr val="4170A9"/>
                </a:solidFill>
                <a:latin typeface="Arial Narrow" pitchFamily="34" charset="0"/>
              </a:rPr>
              <a:t>SE</a:t>
            </a:r>
          </a:p>
        </p:txBody>
      </p:sp>
      <p:sp>
        <p:nvSpPr>
          <p:cNvPr id="61" name="38 CuadroTexto"/>
          <p:cNvSpPr txBox="1"/>
          <p:nvPr/>
        </p:nvSpPr>
        <p:spPr>
          <a:xfrm>
            <a:off x="352383" y="1833890"/>
            <a:ext cx="3881071" cy="43088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100" b="1" i="1" dirty="0">
                <a:solidFill>
                  <a:srgbClr val="4170A9"/>
                </a:solidFill>
                <a:latin typeface="Arial Narrow" pitchFamily="34" charset="0"/>
              </a:rPr>
              <a:t>Materialidad de la Vivienda [IMV]</a:t>
            </a:r>
            <a:r>
              <a:rPr lang="es-CL" sz="1100" i="1" dirty="0">
                <a:solidFill>
                  <a:srgbClr val="4170A9"/>
                </a:solidFill>
                <a:latin typeface="Arial Narrow" pitchFamily="34" charset="0"/>
              </a:rPr>
              <a:t> e </a:t>
            </a:r>
            <a:r>
              <a:rPr lang="es-CL" sz="1100" b="1" i="1" dirty="0">
                <a:solidFill>
                  <a:srgbClr val="4170A9"/>
                </a:solidFill>
                <a:latin typeface="Arial Narrow" pitchFamily="34" charset="0"/>
              </a:rPr>
              <a:t>Infraestructura Básica [IIB]</a:t>
            </a:r>
            <a:r>
              <a:rPr lang="es-CL" sz="1100" i="1" dirty="0">
                <a:solidFill>
                  <a:srgbClr val="4170A9"/>
                </a:solidFill>
                <a:latin typeface="Arial Narrow" pitchFamily="34" charset="0"/>
              </a:rPr>
              <a:t> (calles, veredas, señalética, iluminación, paraderos, basureros)</a:t>
            </a:r>
          </a:p>
        </p:txBody>
      </p:sp>
      <p:sp>
        <p:nvSpPr>
          <p:cNvPr id="64" name="63 Rectángulo"/>
          <p:cNvSpPr/>
          <p:nvPr/>
        </p:nvSpPr>
        <p:spPr>
          <a:xfrm>
            <a:off x="337869" y="1789187"/>
            <a:ext cx="3893116" cy="521919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38 CuadroTexto"/>
          <p:cNvSpPr txBox="1"/>
          <p:nvPr/>
        </p:nvSpPr>
        <p:spPr>
          <a:xfrm>
            <a:off x="353249" y="2600145"/>
            <a:ext cx="3881071" cy="43088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100" b="1" i="1" dirty="0">
                <a:solidFill>
                  <a:srgbClr val="4170A9"/>
                </a:solidFill>
                <a:latin typeface="Arial Narrow" pitchFamily="34" charset="0"/>
              </a:rPr>
              <a:t>Áreas verdes</a:t>
            </a:r>
            <a:r>
              <a:rPr lang="es-CL" sz="1100" i="1" dirty="0">
                <a:solidFill>
                  <a:srgbClr val="4170A9"/>
                </a:solidFill>
                <a:latin typeface="Arial Narrow" pitchFamily="34" charset="0"/>
              </a:rPr>
              <a:t>, </a:t>
            </a:r>
            <a:r>
              <a:rPr lang="es-CL" sz="1100" b="1" i="1" dirty="0">
                <a:solidFill>
                  <a:srgbClr val="4170A9"/>
                </a:solidFill>
                <a:latin typeface="Arial Narrow" pitchFamily="34" charset="0"/>
              </a:rPr>
              <a:t>Equipamientos Deportivos </a:t>
            </a:r>
            <a:r>
              <a:rPr lang="es-CL" sz="1100" i="1" dirty="0">
                <a:solidFill>
                  <a:srgbClr val="4170A9"/>
                </a:solidFill>
                <a:latin typeface="Arial Narrow" pitchFamily="34" charset="0"/>
              </a:rPr>
              <a:t>y</a:t>
            </a:r>
            <a:r>
              <a:rPr lang="es-CL" sz="1100" b="1" i="1" dirty="0">
                <a:solidFill>
                  <a:srgbClr val="4170A9"/>
                </a:solidFill>
                <a:latin typeface="Arial Narrow" pitchFamily="34" charset="0"/>
              </a:rPr>
              <a:t> Culturales</a:t>
            </a:r>
            <a:r>
              <a:rPr lang="es-CL" sz="1100" i="1" dirty="0">
                <a:solidFill>
                  <a:srgbClr val="4170A9"/>
                </a:solidFill>
                <a:latin typeface="Arial Narrow" pitchFamily="34" charset="0"/>
              </a:rPr>
              <a:t>,</a:t>
            </a:r>
          </a:p>
          <a:p>
            <a:pPr algn="ctr"/>
            <a:r>
              <a:rPr lang="es-CL" sz="1100" b="1" i="1" dirty="0">
                <a:solidFill>
                  <a:srgbClr val="4170A9"/>
                </a:solidFill>
                <a:latin typeface="Arial Narrow" pitchFamily="34" charset="0"/>
              </a:rPr>
              <a:t>Establecimientos Educacionales </a:t>
            </a:r>
            <a:r>
              <a:rPr lang="es-CL" sz="1100" i="1" dirty="0">
                <a:solidFill>
                  <a:srgbClr val="4170A9"/>
                </a:solidFill>
                <a:latin typeface="Arial Narrow" pitchFamily="34" charset="0"/>
              </a:rPr>
              <a:t>y</a:t>
            </a:r>
            <a:r>
              <a:rPr lang="es-CL" sz="1100" b="1" i="1" dirty="0">
                <a:solidFill>
                  <a:srgbClr val="4170A9"/>
                </a:solidFill>
                <a:latin typeface="Arial Narrow" pitchFamily="34" charset="0"/>
              </a:rPr>
              <a:t> de Salud</a:t>
            </a:r>
            <a:r>
              <a:rPr lang="es-CL" sz="1100" i="1" dirty="0">
                <a:solidFill>
                  <a:srgbClr val="4170A9"/>
                </a:solidFill>
                <a:latin typeface="Arial Narrow" pitchFamily="34" charset="0"/>
              </a:rPr>
              <a:t>, y </a:t>
            </a:r>
            <a:r>
              <a:rPr lang="es-CL" sz="1100" b="1" i="1" dirty="0">
                <a:solidFill>
                  <a:srgbClr val="4170A9"/>
                </a:solidFill>
                <a:latin typeface="Arial Narrow" pitchFamily="34" charset="0"/>
              </a:rPr>
              <a:t>Servicios Públicos</a:t>
            </a:r>
          </a:p>
        </p:txBody>
      </p:sp>
      <p:sp>
        <p:nvSpPr>
          <p:cNvPr id="67" name="66 Rectángulo"/>
          <p:cNvSpPr/>
          <p:nvPr/>
        </p:nvSpPr>
        <p:spPr>
          <a:xfrm>
            <a:off x="338735" y="2555442"/>
            <a:ext cx="3893116" cy="521919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1" name="38 CuadroTexto"/>
          <p:cNvSpPr txBox="1"/>
          <p:nvPr/>
        </p:nvSpPr>
        <p:spPr>
          <a:xfrm>
            <a:off x="352383" y="3401605"/>
            <a:ext cx="3881071" cy="43088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100" b="1" i="1" dirty="0">
                <a:solidFill>
                  <a:srgbClr val="4170A9"/>
                </a:solidFill>
                <a:latin typeface="Arial Narrow" pitchFamily="34" charset="0"/>
              </a:rPr>
              <a:t>Amplitud térmica </a:t>
            </a:r>
            <a:r>
              <a:rPr lang="es-CL" sz="1100" i="1" dirty="0">
                <a:solidFill>
                  <a:srgbClr val="4170A9"/>
                </a:solidFill>
                <a:latin typeface="Arial Narrow" pitchFamily="34" charset="0"/>
              </a:rPr>
              <a:t>y</a:t>
            </a:r>
          </a:p>
          <a:p>
            <a:pPr algn="ctr"/>
            <a:r>
              <a:rPr lang="es-CL" sz="1100" b="1" i="1" dirty="0">
                <a:solidFill>
                  <a:srgbClr val="4170A9"/>
                </a:solidFill>
                <a:latin typeface="Arial Narrow" pitchFamily="34" charset="0"/>
              </a:rPr>
              <a:t>Cantidad de cobertura vegetal</a:t>
            </a:r>
          </a:p>
        </p:txBody>
      </p:sp>
      <p:sp>
        <p:nvSpPr>
          <p:cNvPr id="72" name="71 Rectángulo"/>
          <p:cNvSpPr/>
          <p:nvPr/>
        </p:nvSpPr>
        <p:spPr>
          <a:xfrm>
            <a:off x="337869" y="3356902"/>
            <a:ext cx="3893116" cy="521919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3" name="38 CuadroTexto"/>
          <p:cNvSpPr txBox="1"/>
          <p:nvPr/>
        </p:nvSpPr>
        <p:spPr>
          <a:xfrm>
            <a:off x="354852" y="4169225"/>
            <a:ext cx="3881071" cy="43088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100" b="1" i="1" dirty="0">
                <a:solidFill>
                  <a:srgbClr val="4170A9"/>
                </a:solidFill>
                <a:latin typeface="Arial Narrow" pitchFamily="34" charset="0"/>
              </a:rPr>
              <a:t>Grupo Socioeconómico [GSE] predominante</a:t>
            </a:r>
          </a:p>
          <a:p>
            <a:pPr algn="ctr"/>
            <a:r>
              <a:rPr lang="es-CL" sz="1100" i="1" dirty="0">
                <a:solidFill>
                  <a:srgbClr val="4170A9"/>
                </a:solidFill>
                <a:latin typeface="Arial Narrow" pitchFamily="34" charset="0"/>
              </a:rPr>
              <a:t>(nivel educacional e ingresos de las familias)</a:t>
            </a:r>
          </a:p>
        </p:txBody>
      </p:sp>
      <p:sp>
        <p:nvSpPr>
          <p:cNvPr id="74" name="73 Rectángulo"/>
          <p:cNvSpPr/>
          <p:nvPr/>
        </p:nvSpPr>
        <p:spPr>
          <a:xfrm>
            <a:off x="340338" y="4110008"/>
            <a:ext cx="3893116" cy="521919"/>
          </a:xfrm>
          <a:prstGeom prst="rect">
            <a:avLst/>
          </a:prstGeom>
          <a:noFill/>
          <a:ln w="9525">
            <a:solidFill>
              <a:srgbClr val="4170A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" name="Cheurón 46"/>
          <p:cNvSpPr/>
          <p:nvPr/>
        </p:nvSpPr>
        <p:spPr>
          <a:xfrm rot="10800000">
            <a:off x="4428491" y="2590011"/>
            <a:ext cx="295373" cy="470749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79" name="Cheurón 46"/>
          <p:cNvSpPr/>
          <p:nvPr/>
        </p:nvSpPr>
        <p:spPr>
          <a:xfrm rot="10800000">
            <a:off x="4423147" y="1825792"/>
            <a:ext cx="295373" cy="470749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05" name="Cheurón 46"/>
          <p:cNvSpPr/>
          <p:nvPr/>
        </p:nvSpPr>
        <p:spPr>
          <a:xfrm rot="10800000">
            <a:off x="4423146" y="3378464"/>
            <a:ext cx="295373" cy="470749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06" name="Cheurón 46"/>
          <p:cNvSpPr/>
          <p:nvPr/>
        </p:nvSpPr>
        <p:spPr>
          <a:xfrm rot="10800000">
            <a:off x="4423016" y="4143551"/>
            <a:ext cx="295373" cy="470749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ctr" rotWithShape="0">
              <a:schemeClr val="tx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15" name="114 CuadroTexto"/>
          <p:cNvSpPr txBox="1"/>
          <p:nvPr/>
        </p:nvSpPr>
        <p:spPr>
          <a:xfrm>
            <a:off x="4910682" y="950348"/>
            <a:ext cx="3892439" cy="276991"/>
          </a:xfrm>
          <a:prstGeom prst="rect">
            <a:avLst/>
          </a:prstGeom>
          <a:solidFill>
            <a:srgbClr val="4170A9"/>
          </a:solidFill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r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es-CL" sz="1200" b="1" spc="300" dirty="0"/>
              <a:t>METODOLOGÍA MODULAR</a:t>
            </a:r>
          </a:p>
        </p:txBody>
      </p:sp>
      <p:sp>
        <p:nvSpPr>
          <p:cNvPr id="116" name="115 CuadroTexto"/>
          <p:cNvSpPr txBox="1"/>
          <p:nvPr/>
        </p:nvSpPr>
        <p:spPr>
          <a:xfrm>
            <a:off x="337869" y="1313597"/>
            <a:ext cx="3892439" cy="30776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CL"/>
            </a:defPPr>
            <a:lvl1pPr algn="ctr"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spcAft>
                <a:spcPts val="499"/>
              </a:spcAft>
            </a:pPr>
            <a:r>
              <a:rPr lang="es-CL" sz="1400" b="0" dirty="0">
                <a:solidFill>
                  <a:srgbClr val="4170A9"/>
                </a:solidFill>
              </a:rPr>
              <a:t>Indicadores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4916993" y="4869154"/>
            <a:ext cx="3888462" cy="215444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800" dirty="0">
                <a:solidFill>
                  <a:schemeClr val="bg1"/>
                </a:solidFill>
                <a:latin typeface="Arial Narrow" panose="020B0606020202030204" pitchFamily="34" charset="0"/>
              </a:rPr>
              <a:t>En desarrollo Dimensión de Transporte Público y Dimensión de Seguridad</a:t>
            </a:r>
          </a:p>
        </p:txBody>
      </p:sp>
      <p:sp>
        <p:nvSpPr>
          <p:cNvPr id="34" name="CuadroTexto 98"/>
          <p:cNvSpPr txBox="1"/>
          <p:nvPr/>
        </p:nvSpPr>
        <p:spPr>
          <a:xfrm>
            <a:off x="4910684" y="389280"/>
            <a:ext cx="3985180" cy="192352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16" rIns="91433" bIns="45716" rtlCol="0">
            <a:spAutoFit/>
          </a:bodyPr>
          <a:lstStyle>
            <a:defPPr>
              <a:defRPr lang="es-ES"/>
            </a:defPPr>
            <a:lvl1pPr marL="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0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3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7" algn="l" defTabSz="4571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50" b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Reconocimiento del Entorno Urbano | </a:t>
            </a:r>
            <a:r>
              <a:rPr lang="es-ES_tradnl" sz="650" i="1" dirty="0">
                <a:solidFill>
                  <a:srgbClr val="4170A9"/>
                </a:solidFill>
                <a:latin typeface="Arial Narrow" pitchFamily="34" charset="0"/>
                <a:cs typeface="Helvetica Neue"/>
              </a:rPr>
              <a:t>Una oportunidad para la reinvención urbana</a:t>
            </a:r>
            <a:endParaRPr lang="es-ES_tradnl" sz="650" i="1" baseline="30000" dirty="0">
              <a:solidFill>
                <a:srgbClr val="4170A9"/>
              </a:solidFill>
              <a:latin typeface="Arial Narrow" pitchFamily="34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0505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4688</TotalTime>
  <Words>2608</Words>
  <Application>Microsoft Macintosh PowerPoint</Application>
  <PresentationFormat>Presentación en pantalla (16:9)</PresentationFormat>
  <Paragraphs>709</Paragraphs>
  <Slides>46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3" baseType="lpstr">
      <vt:lpstr>Arial Narrow</vt:lpstr>
      <vt:lpstr>Calibri</vt:lpstr>
      <vt:lpstr>Helvetica Narrow</vt:lpstr>
      <vt:lpstr>Helvetica Neue</vt:lpstr>
      <vt:lpstr>Helvetica Neue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Hinojosa</dc:creator>
  <cp:lastModifiedBy>Usuario de Microsoft Office</cp:lastModifiedBy>
  <cp:revision>290</cp:revision>
  <cp:lastPrinted>2017-06-19T15:14:34Z</cp:lastPrinted>
  <dcterms:created xsi:type="dcterms:W3CDTF">2017-05-25T19:18:33Z</dcterms:created>
  <dcterms:modified xsi:type="dcterms:W3CDTF">2017-06-20T15:46:54Z</dcterms:modified>
</cp:coreProperties>
</file>