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9" r:id="rId3"/>
    <p:sldId id="262" r:id="rId4"/>
    <p:sldId id="263" r:id="rId5"/>
    <p:sldId id="258" r:id="rId6"/>
    <p:sldId id="295" r:id="rId7"/>
    <p:sldId id="327" r:id="rId8"/>
    <p:sldId id="364" r:id="rId9"/>
    <p:sldId id="336" r:id="rId10"/>
    <p:sldId id="338" r:id="rId11"/>
    <p:sldId id="339" r:id="rId12"/>
    <p:sldId id="340" r:id="rId13"/>
    <p:sldId id="357" r:id="rId14"/>
    <p:sldId id="366" r:id="rId15"/>
    <p:sldId id="349" r:id="rId16"/>
    <p:sldId id="350" r:id="rId17"/>
    <p:sldId id="359" r:id="rId18"/>
    <p:sldId id="363" r:id="rId19"/>
    <p:sldId id="361" r:id="rId20"/>
    <p:sldId id="288" r:id="rId21"/>
  </p:sldIdLst>
  <p:sldSz cx="10048875" cy="7781925"/>
  <p:notesSz cx="6797675" cy="9926638"/>
  <p:defaultTextStyle>
    <a:defPPr>
      <a:defRPr lang="es-E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1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Barrios Espinoza" initials="NBE" lastIdx="3" clrIdx="0">
    <p:extLst>
      <p:ext uri="{19B8F6BF-5375-455C-9EA6-DF929625EA0E}">
        <p15:presenceInfo xmlns:p15="http://schemas.microsoft.com/office/powerpoint/2012/main" userId="S-1-5-21-1960408961-1532298954-682003330-60866" providerId="AD"/>
      </p:ext>
    </p:extLst>
  </p:cmAuthor>
  <p:cmAuthor id="2" name="Josefina Aubert" initials="JA" lastIdx="1" clrIdx="1">
    <p:extLst>
      <p:ext uri="{19B8F6BF-5375-455C-9EA6-DF929625EA0E}">
        <p15:presenceInfo xmlns:p15="http://schemas.microsoft.com/office/powerpoint/2012/main" userId="Josefina Au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F81BD"/>
    <a:srgbClr val="365E8F"/>
    <a:srgbClr val="1E334F"/>
    <a:srgbClr val="FB0000"/>
    <a:srgbClr val="9BBB59"/>
    <a:srgbClr val="7D9C98"/>
    <a:srgbClr val="E1E1E1"/>
    <a:srgbClr val="C5C5C5"/>
    <a:srgbClr val="96A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1091" autoAdjust="0"/>
  </p:normalViewPr>
  <p:slideViewPr>
    <p:cSldViewPr snapToGrid="0" snapToObjects="1">
      <p:cViewPr varScale="1">
        <p:scale>
          <a:sx n="74" d="100"/>
          <a:sy n="74" d="100"/>
        </p:scale>
        <p:origin x="1782" y="72"/>
      </p:cViewPr>
      <p:guideLst>
        <p:guide orient="horz" pos="2451"/>
        <p:guide pos="3165"/>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icolas.barrios\Documents\2016\IPSUSS\BRUJULA\JULIO\Copia%20de%20Base%20general%20final.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muestra!$G$3</c:f>
              <c:strCache>
                <c:ptCount val="1"/>
                <c:pt idx="0">
                  <c:v>Cuenta de NOMBRE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muestra!$F$4:$F$8</c:f>
              <c:strCache>
                <c:ptCount val="5"/>
                <c:pt idx="0">
                  <c:v>FONASA</c:v>
                </c:pt>
                <c:pt idx="1">
                  <c:v>ISAPRE</c:v>
                </c:pt>
                <c:pt idx="2">
                  <c:v>SIN AFILIACIÓN</c:v>
                </c:pt>
                <c:pt idx="3">
                  <c:v>FFAA</c:v>
                </c:pt>
                <c:pt idx="4">
                  <c:v>OTRO</c:v>
                </c:pt>
              </c:strCache>
            </c:strRef>
          </c:cat>
          <c:val>
            <c:numRef>
              <c:f>muestra!$G$4:$G$8</c:f>
              <c:numCache>
                <c:formatCode>0%</c:formatCode>
                <c:ptCount val="5"/>
                <c:pt idx="0">
                  <c:v>0.640346653827636</c:v>
                </c:pt>
                <c:pt idx="1">
                  <c:v>0.26865671641791</c:v>
                </c:pt>
                <c:pt idx="2">
                  <c:v>4.7664901299951899E-2</c:v>
                </c:pt>
                <c:pt idx="3">
                  <c:v>2.55175734232066E-2</c:v>
                </c:pt>
                <c:pt idx="4">
                  <c:v>1.39624458353394E-2</c:v>
                </c:pt>
              </c:numCache>
            </c:numRef>
          </c:val>
          <c:extLst xmlns:c16r2="http://schemas.microsoft.com/office/drawing/2015/06/chart">
            <c:ext xmlns:c16="http://schemas.microsoft.com/office/drawing/2014/chart" uri="{C3380CC4-5D6E-409C-BE32-E72D297353CC}">
              <c16:uniqueId val="{00000000-79E3-4EF2-8A6F-CB9BB37EC464}"/>
            </c:ext>
          </c:extLst>
        </c:ser>
        <c:dLbls>
          <c:dLblPos val="outEnd"/>
          <c:showLegendKey val="0"/>
          <c:showVal val="1"/>
          <c:showCatName val="0"/>
          <c:showSerName val="0"/>
          <c:showPercent val="0"/>
          <c:showBubbleSize val="0"/>
        </c:dLbls>
        <c:gapWidth val="219"/>
        <c:overlap val="-27"/>
        <c:axId val="528496896"/>
        <c:axId val="528497456"/>
      </c:barChart>
      <c:catAx>
        <c:axId val="5284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L"/>
          </a:p>
        </c:txPr>
        <c:crossAx val="528497456"/>
        <c:crosses val="autoZero"/>
        <c:auto val="1"/>
        <c:lblAlgn val="ctr"/>
        <c:lblOffset val="100"/>
        <c:noMultiLvlLbl val="0"/>
      </c:catAx>
      <c:valAx>
        <c:axId val="52849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L"/>
          </a:p>
        </c:txPr>
        <c:crossAx val="52849689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PREG!$L$181</c:f>
              <c:strCache>
                <c:ptCount val="1"/>
                <c:pt idx="0">
                  <c:v>Familia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PREG!$K$190:$K$191</c:f>
              <c:strCache>
                <c:ptCount val="2"/>
                <c:pt idx="0">
                  <c:v>FONASA</c:v>
                </c:pt>
                <c:pt idx="1">
                  <c:v>ISAPRE</c:v>
                </c:pt>
              </c:strCache>
            </c:strRef>
          </c:cat>
          <c:val>
            <c:numRef>
              <c:f>PREG!$L$190:$L$191</c:f>
              <c:numCache>
                <c:formatCode>0.0</c:formatCode>
                <c:ptCount val="2"/>
                <c:pt idx="0">
                  <c:v>4.71203007518797</c:v>
                </c:pt>
                <c:pt idx="1">
                  <c:v>4.7831541218637996</c:v>
                </c:pt>
              </c:numCache>
            </c:numRef>
          </c:val>
          <c:extLst xmlns:c16r2="http://schemas.microsoft.com/office/drawing/2015/06/chart">
            <c:ext xmlns:c16="http://schemas.microsoft.com/office/drawing/2014/chart" uri="{C3380CC4-5D6E-409C-BE32-E72D297353CC}">
              <c16:uniqueId val="{00000000-F929-4DAF-827F-070638064AEB}"/>
            </c:ext>
          </c:extLst>
        </c:ser>
        <c:ser>
          <c:idx val="1"/>
          <c:order val="1"/>
          <c:tx>
            <c:strRef>
              <c:f>PREG!$M$181</c:f>
              <c:strCache>
                <c:ptCount val="1"/>
                <c:pt idx="0">
                  <c:v>Amigos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PREG!$K$190:$K$191</c:f>
              <c:strCache>
                <c:ptCount val="2"/>
                <c:pt idx="0">
                  <c:v>FONASA</c:v>
                </c:pt>
                <c:pt idx="1">
                  <c:v>ISAPRE</c:v>
                </c:pt>
              </c:strCache>
            </c:strRef>
          </c:cat>
          <c:val>
            <c:numRef>
              <c:f>PREG!$M$190:$M$191</c:f>
              <c:numCache>
                <c:formatCode>0.0</c:formatCode>
                <c:ptCount val="2"/>
                <c:pt idx="0">
                  <c:v>3.9556390977443607</c:v>
                </c:pt>
                <c:pt idx="1">
                  <c:v>4.0197132616487457</c:v>
                </c:pt>
              </c:numCache>
            </c:numRef>
          </c:val>
          <c:extLst xmlns:c16r2="http://schemas.microsoft.com/office/drawing/2015/06/chart">
            <c:ext xmlns:c16="http://schemas.microsoft.com/office/drawing/2014/chart" uri="{C3380CC4-5D6E-409C-BE32-E72D297353CC}">
              <c16:uniqueId val="{00000001-F929-4DAF-827F-070638064AEB}"/>
            </c:ext>
          </c:extLst>
        </c:ser>
        <c:ser>
          <c:idx val="2"/>
          <c:order val="2"/>
          <c:tx>
            <c:strRef>
              <c:f>PREG!$N$181</c:f>
              <c:strCache>
                <c:ptCount val="1"/>
                <c:pt idx="0">
                  <c:v>Trabajo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PREG!$K$190:$K$191</c:f>
              <c:strCache>
                <c:ptCount val="2"/>
                <c:pt idx="0">
                  <c:v>FONASA</c:v>
                </c:pt>
                <c:pt idx="1">
                  <c:v>ISAPRE</c:v>
                </c:pt>
              </c:strCache>
            </c:strRef>
          </c:cat>
          <c:val>
            <c:numRef>
              <c:f>PREG!$N$190:$N$191</c:f>
              <c:numCache>
                <c:formatCode>0.0</c:formatCode>
                <c:ptCount val="2"/>
                <c:pt idx="0">
                  <c:v>3.8283132530120483</c:v>
                </c:pt>
                <c:pt idx="1">
                  <c:v>3.6899641577060933</c:v>
                </c:pt>
              </c:numCache>
            </c:numRef>
          </c:val>
          <c:extLst xmlns:c16r2="http://schemas.microsoft.com/office/drawing/2015/06/chart">
            <c:ext xmlns:c16="http://schemas.microsoft.com/office/drawing/2014/chart" uri="{C3380CC4-5D6E-409C-BE32-E72D297353CC}">
              <c16:uniqueId val="{00000002-F929-4DAF-827F-070638064AEB}"/>
            </c:ext>
          </c:extLst>
        </c:ser>
        <c:dLbls>
          <c:dLblPos val="outEnd"/>
          <c:showLegendKey val="0"/>
          <c:showVal val="1"/>
          <c:showCatName val="0"/>
          <c:showSerName val="0"/>
          <c:showPercent val="0"/>
          <c:showBubbleSize val="0"/>
        </c:dLbls>
        <c:gapWidth val="219"/>
        <c:overlap val="-27"/>
        <c:axId val="588566864"/>
        <c:axId val="588567424"/>
      </c:barChart>
      <c:catAx>
        <c:axId val="58856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88567424"/>
        <c:crosses val="autoZero"/>
        <c:auto val="1"/>
        <c:lblAlgn val="ctr"/>
        <c:lblOffset val="100"/>
        <c:noMultiLvlLbl val="0"/>
      </c:catAx>
      <c:valAx>
        <c:axId val="58856742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8856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PREG!$L$3</c:f>
              <c:strCache>
                <c:ptCount val="1"/>
                <c:pt idx="0">
                  <c:v>FONASA</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BE9-43CF-8C0D-A242AC39CFC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BE9-43CF-8C0D-A242AC39CFCA}"/>
              </c:ext>
            </c:extLst>
          </c:dPt>
          <c:dPt>
            <c:idx val="2"/>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BE9-43CF-8C0D-A242AC39CFCA}"/>
              </c:ext>
            </c:extLst>
          </c:dPt>
          <c:dLbls>
            <c:dLbl>
              <c:idx val="0"/>
              <c:layout>
                <c:manualLayout>
                  <c:x val="3.2337962962962853E-2"/>
                  <c:y val="-5.8796296296296298E-2"/>
                </c:manualLayout>
              </c:layout>
              <c:spPr>
                <a:noFill/>
                <a:ln>
                  <a:noFill/>
                </a:ln>
                <a:effectLst/>
              </c:spPr>
              <c:txPr>
                <a:bodyPr rot="0" spcFirstLastPara="1" vertOverflow="ellipsis" vert="horz" wrap="square" anchor="ctr" anchorCtr="1"/>
                <a:lstStyle/>
                <a:p>
                  <a:pPr>
                    <a:defRPr sz="1800" b="1" i="0" u="none" strike="noStrike" kern="1200" spc="0" baseline="0">
                      <a:solidFill>
                        <a:srgbClr val="FF0000"/>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BE9-43CF-8C0D-A242AC39CFCA}"/>
                </c:ext>
                <c:ext xmlns:c15="http://schemas.microsoft.com/office/drawing/2012/chart" uri="{CE6537A1-D6FC-4f65-9D91-7224C49458BB}"/>
              </c:extLst>
            </c:dLbl>
            <c:dLbl>
              <c:idx val="1"/>
              <c:layout>
                <c:manualLayout>
                  <c:x val="-3.8217592592592609E-2"/>
                  <c:y val="-7.1861309769712849E-17"/>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3"/>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BE9-43CF-8C0D-A242AC39CFCA}"/>
                </c:ext>
                <c:ext xmlns:c15="http://schemas.microsoft.com/office/drawing/2012/chart" uri="{CE6537A1-D6FC-4f65-9D91-7224C49458BB}">
                  <c15:layout>
                    <c:manualLayout>
                      <c:w val="0.3208611111111111"/>
                      <c:h val="0.39456234567901233"/>
                    </c:manualLayout>
                  </c15:layout>
                </c:ext>
              </c:extLst>
            </c:dLbl>
            <c:dLbl>
              <c:idx val="2"/>
              <c:layout>
                <c:manualLayout>
                  <c:x val="-1.1759259259259261E-2"/>
                  <c:y val="-0.11367283950617285"/>
                </c:manualLayout>
              </c:layout>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fld id="{5DE054DF-AAF4-4D0D-A456-E5B4C2C8FF3F}" type="CATEGORYNAME">
                      <a:rPr lang="en-US" sz="1800"/>
                      <a:pPr>
                        <a:defRPr sz="2000">
                          <a:solidFill>
                            <a:schemeClr val="accent1"/>
                          </a:solidFill>
                        </a:defRPr>
                      </a:pPr>
                      <a:t>[NOMBRE DE CATEGORÍA]</a:t>
                    </a:fld>
                    <a:r>
                      <a:rPr lang="en-US" sz="2000" baseline="0" dirty="0"/>
                      <a:t>
</a:t>
                    </a:r>
                    <a:fld id="{F3F10FD4-BF21-4C3A-B5E3-8A5A95FFC88D}" type="PERCENTAGE">
                      <a:rPr lang="en-US" sz="2000" baseline="0"/>
                      <a:pPr>
                        <a:defRPr sz="2000">
                          <a:solidFill>
                            <a:schemeClr val="accent1"/>
                          </a:solidFill>
                        </a:defRPr>
                      </a:pPr>
                      <a:t>[PORCENTAJE]</a:t>
                    </a:fld>
                    <a:endParaRPr lang="en-US" sz="2000" baseline="0" dirty="0"/>
                  </a:p>
                </c:rich>
              </c:tx>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BE9-43CF-8C0D-A242AC39CFC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PREG!$K$192:$K$194</c:f>
              <c:strCache>
                <c:ptCount val="3"/>
                <c:pt idx="0">
                  <c:v>SI</c:v>
                </c:pt>
                <c:pt idx="1">
                  <c:v>EN OCASIONES</c:v>
                </c:pt>
                <c:pt idx="2">
                  <c:v>NO</c:v>
                </c:pt>
              </c:strCache>
            </c:strRef>
          </c:cat>
          <c:val>
            <c:numRef>
              <c:f>PREG!$L$192:$L$194</c:f>
              <c:numCache>
                <c:formatCode>0.00%</c:formatCode>
                <c:ptCount val="3"/>
                <c:pt idx="0">
                  <c:v>0.22105263157894736</c:v>
                </c:pt>
                <c:pt idx="1">
                  <c:v>0.35939849624060149</c:v>
                </c:pt>
                <c:pt idx="2">
                  <c:v>0.418796992481203</c:v>
                </c:pt>
              </c:numCache>
            </c:numRef>
          </c:val>
          <c:extLst xmlns:c16r2="http://schemas.microsoft.com/office/drawing/2015/06/chart">
            <c:ext xmlns:c16="http://schemas.microsoft.com/office/drawing/2014/chart" uri="{C3380CC4-5D6E-409C-BE32-E72D297353CC}">
              <c16:uniqueId val="{00000006-1BE9-43CF-8C0D-A242AC39CFC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PREG!$M$3</c:f>
              <c:strCache>
                <c:ptCount val="1"/>
                <c:pt idx="0">
                  <c:v>ISAPRE</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431E-4624-85C5-E9E538A62D40}"/>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431E-4624-85C5-E9E538A62D40}"/>
              </c:ext>
            </c:extLst>
          </c:dPt>
          <c:dPt>
            <c:idx val="2"/>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431E-4624-85C5-E9E538A62D40}"/>
              </c:ext>
            </c:extLst>
          </c:dPt>
          <c:dLbls>
            <c:dLbl>
              <c:idx val="0"/>
              <c:spPr>
                <a:noFill/>
                <a:ln>
                  <a:noFill/>
                </a:ln>
                <a:effectLst/>
              </c:spPr>
              <c:txPr>
                <a:bodyPr rot="0" spcFirstLastPara="1" vertOverflow="ellipsis" vert="horz" wrap="square" anchor="ctr" anchorCtr="1"/>
                <a:lstStyle/>
                <a:p>
                  <a:pPr>
                    <a:defRPr sz="1800" b="1" i="0" u="none" strike="noStrike" kern="1200" spc="0" baseline="0">
                      <a:solidFill>
                        <a:srgbClr val="FF0000"/>
                      </a:solidFill>
                      <a:latin typeface="+mn-lt"/>
                      <a:ea typeface="+mn-ea"/>
                      <a:cs typeface="+mn-cs"/>
                    </a:defRPr>
                  </a:pPr>
                  <a:endParaRPr lang="es-CL"/>
                </a:p>
              </c:txPr>
              <c:dLblPos val="outEnd"/>
              <c:showLegendKey val="0"/>
              <c:showVal val="0"/>
              <c:showCatName val="1"/>
              <c:showSerName val="0"/>
              <c:showPercent val="1"/>
              <c:showBubbleSize val="0"/>
            </c:dLbl>
            <c:dLbl>
              <c:idx val="1"/>
              <c:layout>
                <c:manualLayout>
                  <c:x val="-4.9976851851851849E-2"/>
                  <c:y val="0.23126543209876529"/>
                </c:manualLayout>
              </c:layout>
              <c:spPr>
                <a:noFill/>
                <a:ln>
                  <a:noFill/>
                </a:ln>
                <a:effectLst/>
              </c:spPr>
              <c:txPr>
                <a:bodyPr rot="0" spcFirstLastPara="1" vertOverflow="ellipsis" vert="horz" wrap="square" anchor="ctr" anchorCtr="1"/>
                <a:lstStyle/>
                <a:p>
                  <a:pPr>
                    <a:defRPr sz="1800" b="1" i="0" u="none" strike="noStrike" kern="1200" spc="0" baseline="0">
                      <a:solidFill>
                        <a:schemeClr val="accent3"/>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31E-4624-85C5-E9E538A62D40}"/>
                </c:ext>
                <c:ext xmlns:c15="http://schemas.microsoft.com/office/drawing/2012/chart" uri="{CE6537A1-D6FC-4f65-9D91-7224C49458BB}">
                  <c15:layout>
                    <c:manualLayout>
                      <c:w val="0.27660717592592593"/>
                      <c:h val="0.35630555555555554"/>
                    </c:manualLayout>
                  </c15:layout>
                </c:ext>
              </c:extLst>
            </c:dLbl>
            <c:dLbl>
              <c:idx val="2"/>
              <c:spPr>
                <a:noFill/>
                <a:ln>
                  <a:noFill/>
                </a:ln>
                <a:effectLst/>
              </c:spPr>
              <c:txPr>
                <a:bodyPr rot="0" spcFirstLastPara="1" vertOverflow="ellipsis" vert="horz" wrap="square" anchor="ctr" anchorCtr="1"/>
                <a:lstStyle/>
                <a:p>
                  <a:pPr>
                    <a:defRPr sz="1800" b="1" i="0" u="none" strike="noStrike" kern="1200" spc="0" baseline="0">
                      <a:solidFill>
                        <a:schemeClr val="accent5"/>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PREG!$K$192:$K$194</c:f>
              <c:strCache>
                <c:ptCount val="3"/>
                <c:pt idx="0">
                  <c:v>SI</c:v>
                </c:pt>
                <c:pt idx="1">
                  <c:v>EN OCASIONES</c:v>
                </c:pt>
                <c:pt idx="2">
                  <c:v>NO</c:v>
                </c:pt>
              </c:strCache>
            </c:strRef>
          </c:cat>
          <c:val>
            <c:numRef>
              <c:f>PREG!$M$192:$M$194</c:f>
              <c:numCache>
                <c:formatCode>0.00%</c:formatCode>
                <c:ptCount val="3"/>
                <c:pt idx="0">
                  <c:v>0.15591397849462366</c:v>
                </c:pt>
                <c:pt idx="1">
                  <c:v>0.28136200716845877</c:v>
                </c:pt>
                <c:pt idx="2">
                  <c:v>0.56272401433691754</c:v>
                </c:pt>
              </c:numCache>
            </c:numRef>
          </c:val>
          <c:extLst xmlns:c16r2="http://schemas.microsoft.com/office/drawing/2015/06/chart">
            <c:ext xmlns:c16="http://schemas.microsoft.com/office/drawing/2014/chart" uri="{C3380CC4-5D6E-409C-BE32-E72D297353CC}">
              <c16:uniqueId val="{00000006-431E-4624-85C5-E9E538A62D4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PREG!$L$7</c:f>
              <c:strCache>
                <c:ptCount val="1"/>
                <c:pt idx="0">
                  <c:v>Cuenta de NOMBRE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PREG!$K$201:$K$203</c:f>
              <c:strCache>
                <c:ptCount val="3"/>
                <c:pt idx="0">
                  <c:v>Educación Básica</c:v>
                </c:pt>
                <c:pt idx="1">
                  <c:v>Educación Media</c:v>
                </c:pt>
                <c:pt idx="2">
                  <c:v>Educación Superior</c:v>
                </c:pt>
              </c:strCache>
            </c:strRef>
          </c:cat>
          <c:val>
            <c:numRef>
              <c:f>PREG!$L$201:$L$203</c:f>
              <c:numCache>
                <c:formatCode>0%</c:formatCode>
                <c:ptCount val="3"/>
                <c:pt idx="0">
                  <c:v>0.60197368421052633</c:v>
                </c:pt>
                <c:pt idx="1">
                  <c:v>0.60243902439024388</c:v>
                </c:pt>
                <c:pt idx="2">
                  <c:v>0.46356916578669483</c:v>
                </c:pt>
              </c:numCache>
            </c:numRef>
          </c:val>
          <c:extLst xmlns:c16r2="http://schemas.microsoft.com/office/drawing/2015/06/chart">
            <c:ext xmlns:c16="http://schemas.microsoft.com/office/drawing/2014/chart" uri="{C3380CC4-5D6E-409C-BE32-E72D297353CC}">
              <c16:uniqueId val="{00000000-E370-41E9-9EBE-35AFF5AA4913}"/>
            </c:ext>
          </c:extLst>
        </c:ser>
        <c:dLbls>
          <c:dLblPos val="outEnd"/>
          <c:showLegendKey val="0"/>
          <c:showVal val="1"/>
          <c:showCatName val="0"/>
          <c:showSerName val="0"/>
          <c:showPercent val="0"/>
          <c:showBubbleSize val="0"/>
        </c:dLbls>
        <c:gapWidth val="219"/>
        <c:overlap val="-27"/>
        <c:axId val="589308880"/>
        <c:axId val="589309440"/>
      </c:barChart>
      <c:catAx>
        <c:axId val="58930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89309440"/>
        <c:crosses val="autoZero"/>
        <c:auto val="1"/>
        <c:lblAlgn val="ctr"/>
        <c:lblOffset val="100"/>
        <c:noMultiLvlLbl val="0"/>
      </c:catAx>
      <c:valAx>
        <c:axId val="589309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8930888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PREG!$M$210</c:f>
              <c:strCache>
                <c:ptCount val="1"/>
                <c:pt idx="0">
                  <c:v>FONASA</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38E6-418A-9FBF-67B75923F5C1}"/>
              </c:ext>
            </c:extLst>
          </c:dPt>
          <c:dPt>
            <c:idx val="1"/>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38E6-418A-9FBF-67B75923F5C1}"/>
              </c:ext>
            </c:extLst>
          </c:dPt>
          <c:dLbls>
            <c:dLbl>
              <c:idx val="0"/>
              <c:layout>
                <c:manualLayout>
                  <c:x val="1.1759259259259259E-2"/>
                  <c:y val="-1.9598765432098784E-2"/>
                </c:manualLayout>
              </c:layout>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8E6-418A-9FBF-67B75923F5C1}"/>
                </c:ext>
                <c:ext xmlns:c15="http://schemas.microsoft.com/office/drawing/2012/chart" uri="{CE6537A1-D6FC-4f65-9D91-7224C49458BB}">
                  <c15:layout>
                    <c:manualLayout>
                      <c:w val="0.14654976851851853"/>
                      <c:h val="0.20316080246913581"/>
                    </c:manualLayout>
                  </c15:layout>
                </c:ext>
              </c:extLst>
            </c:dLbl>
            <c:dLbl>
              <c:idx val="1"/>
              <c:spPr>
                <a:noFill/>
                <a:ln>
                  <a:noFill/>
                </a:ln>
                <a:effectLst/>
              </c:spPr>
              <c:txPr>
                <a:bodyPr rot="0" spcFirstLastPara="1" vertOverflow="ellipsis" vert="horz" wrap="square" anchor="ctr" anchorCtr="1"/>
                <a:lstStyle/>
                <a:p>
                  <a:pPr>
                    <a:defRPr sz="2000" b="1" i="0" u="none" strike="noStrike" kern="1200" spc="0" baseline="0">
                      <a:solidFill>
                        <a:srgbClr val="4F81BD"/>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PREG!$K$211:$K$212</c:f>
              <c:strCache>
                <c:ptCount val="2"/>
                <c:pt idx="0">
                  <c:v>SI</c:v>
                </c:pt>
                <c:pt idx="1">
                  <c:v>NO</c:v>
                </c:pt>
              </c:strCache>
            </c:strRef>
          </c:cat>
          <c:val>
            <c:numRef>
              <c:f>PREG!$M$211:$M$212</c:f>
              <c:numCache>
                <c:formatCode>0%</c:formatCode>
                <c:ptCount val="2"/>
                <c:pt idx="0">
                  <c:v>0.23834196891191708</c:v>
                </c:pt>
                <c:pt idx="1">
                  <c:v>0.76165803108808294</c:v>
                </c:pt>
              </c:numCache>
            </c:numRef>
          </c:val>
          <c:extLst xmlns:c16r2="http://schemas.microsoft.com/office/drawing/2015/06/chart">
            <c:ext xmlns:c16="http://schemas.microsoft.com/office/drawing/2014/chart" uri="{C3380CC4-5D6E-409C-BE32-E72D297353CC}">
              <c16:uniqueId val="{00000004-38E6-418A-9FBF-67B75923F5C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PREG!$N$210</c:f>
              <c:strCache>
                <c:ptCount val="1"/>
                <c:pt idx="0">
                  <c:v>ISAPRE</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BB7-49C1-B513-6890BDF1CB3E}"/>
              </c:ext>
            </c:extLst>
          </c:dPt>
          <c:dPt>
            <c:idx val="1"/>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BB7-49C1-B513-6890BDF1CB3E}"/>
              </c:ext>
            </c:extLst>
          </c:dPt>
          <c:dLbls>
            <c:dLbl>
              <c:idx val="0"/>
              <c:layout>
                <c:manualLayout>
                  <c:x val="-4.409733796296296E-2"/>
                  <c:y val="-4.7037037037037044E-2"/>
                </c:manualLayout>
              </c:layout>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BB7-49C1-B513-6890BDF1CB3E}"/>
                </c:ext>
                <c:ext xmlns:c15="http://schemas.microsoft.com/office/drawing/2012/chart" uri="{CE6537A1-D6FC-4f65-9D91-7224C49458BB}">
                  <c15:layout>
                    <c:manualLayout>
                      <c:w val="0.15242939814814813"/>
                      <c:h val="0.20316080246913581"/>
                    </c:manualLayout>
                  </c15:layout>
                </c:ext>
              </c:extLst>
            </c:dLbl>
            <c:dLbl>
              <c:idx val="1"/>
              <c:spPr>
                <a:noFill/>
                <a:ln>
                  <a:noFill/>
                </a:ln>
                <a:effectLst/>
              </c:spPr>
              <c:txPr>
                <a:bodyPr rot="0" spcFirstLastPara="1" vertOverflow="ellipsis" vert="horz" wrap="square" anchor="ctr" anchorCtr="1"/>
                <a:lstStyle/>
                <a:p>
                  <a:pPr>
                    <a:defRPr sz="2000" b="1" i="0" u="none" strike="noStrike" kern="1200" spc="0" baseline="0">
                      <a:solidFill>
                        <a:srgbClr val="4F81BD"/>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PREG!$K$211:$K$212</c:f>
              <c:strCache>
                <c:ptCount val="2"/>
                <c:pt idx="0">
                  <c:v>SI</c:v>
                </c:pt>
                <c:pt idx="1">
                  <c:v>NO</c:v>
                </c:pt>
              </c:strCache>
            </c:strRef>
          </c:cat>
          <c:val>
            <c:numRef>
              <c:f>PREG!$N$211:$N$212</c:f>
              <c:numCache>
                <c:formatCode>0%</c:formatCode>
                <c:ptCount val="2"/>
                <c:pt idx="0">
                  <c:v>0.27049180327868855</c:v>
                </c:pt>
                <c:pt idx="1">
                  <c:v>0.72950819672131151</c:v>
                </c:pt>
              </c:numCache>
            </c:numRef>
          </c:val>
          <c:extLst xmlns:c16r2="http://schemas.microsoft.com/office/drawing/2015/06/chart">
            <c:ext xmlns:c16="http://schemas.microsoft.com/office/drawing/2014/chart" uri="{C3380CC4-5D6E-409C-BE32-E72D297353CC}">
              <c16:uniqueId val="{00000004-5BB7-49C1-B513-6890BDF1CB3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muestra!$G$3</c:f>
              <c:strCache>
                <c:ptCount val="1"/>
                <c:pt idx="0">
                  <c:v>Cuenta de NOMBRE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muestra!$F$19:$F$21</c:f>
              <c:strCache>
                <c:ptCount val="3"/>
                <c:pt idx="0">
                  <c:v>Educación Básica</c:v>
                </c:pt>
                <c:pt idx="1">
                  <c:v>Educación Media</c:v>
                </c:pt>
                <c:pt idx="2">
                  <c:v>Educación Superior</c:v>
                </c:pt>
              </c:strCache>
            </c:strRef>
          </c:cat>
          <c:val>
            <c:numRef>
              <c:f>muestra!$G$19:$G$21</c:f>
              <c:numCache>
                <c:formatCode>0%</c:formatCode>
                <c:ptCount val="3"/>
                <c:pt idx="0">
                  <c:v>0.14636494944631681</c:v>
                </c:pt>
                <c:pt idx="1">
                  <c:v>0.39480019258545979</c:v>
                </c:pt>
                <c:pt idx="2">
                  <c:v>0.45594607607125659</c:v>
                </c:pt>
              </c:numCache>
            </c:numRef>
          </c:val>
          <c:extLst xmlns:c16r2="http://schemas.microsoft.com/office/drawing/2015/06/chart">
            <c:ext xmlns:c16="http://schemas.microsoft.com/office/drawing/2014/chart" uri="{C3380CC4-5D6E-409C-BE32-E72D297353CC}">
              <c16:uniqueId val="{00000000-43DC-418B-9B3D-8A4487D1530B}"/>
            </c:ext>
          </c:extLst>
        </c:ser>
        <c:dLbls>
          <c:dLblPos val="outEnd"/>
          <c:showLegendKey val="0"/>
          <c:showVal val="1"/>
          <c:showCatName val="0"/>
          <c:showSerName val="0"/>
          <c:showPercent val="0"/>
          <c:showBubbleSize val="0"/>
        </c:dLbls>
        <c:gapWidth val="219"/>
        <c:overlap val="-27"/>
        <c:axId val="528499696"/>
        <c:axId val="528500256"/>
      </c:barChart>
      <c:catAx>
        <c:axId val="52849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28500256"/>
        <c:crosses val="autoZero"/>
        <c:auto val="1"/>
        <c:lblAlgn val="ctr"/>
        <c:lblOffset val="100"/>
        <c:noMultiLvlLbl val="0"/>
      </c:catAx>
      <c:valAx>
        <c:axId val="528500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2849969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PREG!$S$69</c:f>
              <c:strCache>
                <c:ptCount val="1"/>
                <c:pt idx="0">
                  <c:v>POSITIVO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PREG!$U$36:$V$36</c:f>
              <c:strCache>
                <c:ptCount val="2"/>
                <c:pt idx="0">
                  <c:v>FONASA</c:v>
                </c:pt>
                <c:pt idx="1">
                  <c:v>ISAPRE</c:v>
                </c:pt>
              </c:strCache>
            </c:strRef>
          </c:cat>
          <c:val>
            <c:numRef>
              <c:f>PREG!$U$69:$V$69</c:f>
              <c:numCache>
                <c:formatCode>0%</c:formatCode>
                <c:ptCount val="2"/>
                <c:pt idx="0">
                  <c:v>0.8571428571428571</c:v>
                </c:pt>
                <c:pt idx="1">
                  <c:v>0.91397849462365588</c:v>
                </c:pt>
              </c:numCache>
            </c:numRef>
          </c:val>
          <c:extLst xmlns:c16r2="http://schemas.microsoft.com/office/drawing/2015/06/chart">
            <c:ext xmlns:c16="http://schemas.microsoft.com/office/drawing/2014/chart" uri="{C3380CC4-5D6E-409C-BE32-E72D297353CC}">
              <c16:uniqueId val="{00000000-7E8D-42F1-92F0-10C57BDCECAB}"/>
            </c:ext>
          </c:extLst>
        </c:ser>
        <c:ser>
          <c:idx val="1"/>
          <c:order val="1"/>
          <c:tx>
            <c:strRef>
              <c:f>PREG!$S$70</c:f>
              <c:strCache>
                <c:ptCount val="1"/>
                <c:pt idx="0">
                  <c:v>NEUTRO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PREG!$U$36:$V$36</c:f>
              <c:strCache>
                <c:ptCount val="2"/>
                <c:pt idx="0">
                  <c:v>FONASA</c:v>
                </c:pt>
                <c:pt idx="1">
                  <c:v>ISAPRE</c:v>
                </c:pt>
              </c:strCache>
            </c:strRef>
          </c:cat>
          <c:val>
            <c:numRef>
              <c:f>PREG!$U$70:$V$70</c:f>
              <c:numCache>
                <c:formatCode>0%</c:formatCode>
                <c:ptCount val="2"/>
                <c:pt idx="0">
                  <c:v>0.10601503759398496</c:v>
                </c:pt>
                <c:pt idx="1">
                  <c:v>7.3476702508960573E-2</c:v>
                </c:pt>
              </c:numCache>
            </c:numRef>
          </c:val>
          <c:extLst xmlns:c16r2="http://schemas.microsoft.com/office/drawing/2015/06/chart">
            <c:ext xmlns:c16="http://schemas.microsoft.com/office/drawing/2014/chart" uri="{C3380CC4-5D6E-409C-BE32-E72D297353CC}">
              <c16:uniqueId val="{00000001-7E8D-42F1-92F0-10C57BDCECAB}"/>
            </c:ext>
          </c:extLst>
        </c:ser>
        <c:ser>
          <c:idx val="2"/>
          <c:order val="2"/>
          <c:tx>
            <c:strRef>
              <c:f>PREG!$S$71</c:f>
              <c:strCache>
                <c:ptCount val="1"/>
                <c:pt idx="0">
                  <c:v>NEGATIVO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PREG!$U$36:$V$36</c:f>
              <c:strCache>
                <c:ptCount val="2"/>
                <c:pt idx="0">
                  <c:v>FONASA</c:v>
                </c:pt>
                <c:pt idx="1">
                  <c:v>ISAPRE</c:v>
                </c:pt>
              </c:strCache>
            </c:strRef>
          </c:cat>
          <c:val>
            <c:numRef>
              <c:f>PREG!$U$71:$V$71</c:f>
              <c:numCache>
                <c:formatCode>0%</c:formatCode>
                <c:ptCount val="2"/>
                <c:pt idx="0">
                  <c:v>3.6842105263157891E-2</c:v>
                </c:pt>
                <c:pt idx="1">
                  <c:v>1.2544802867383513E-2</c:v>
                </c:pt>
              </c:numCache>
            </c:numRef>
          </c:val>
          <c:extLst xmlns:c16r2="http://schemas.microsoft.com/office/drawing/2015/06/chart">
            <c:ext xmlns:c16="http://schemas.microsoft.com/office/drawing/2014/chart" uri="{C3380CC4-5D6E-409C-BE32-E72D297353CC}">
              <c16:uniqueId val="{00000002-7E8D-42F1-92F0-10C57BDCECAB}"/>
            </c:ext>
          </c:extLst>
        </c:ser>
        <c:dLbls>
          <c:dLblPos val="outEnd"/>
          <c:showLegendKey val="0"/>
          <c:showVal val="1"/>
          <c:showCatName val="0"/>
          <c:showSerName val="0"/>
          <c:showPercent val="0"/>
          <c:showBubbleSize val="0"/>
        </c:dLbls>
        <c:gapWidth val="219"/>
        <c:overlap val="-27"/>
        <c:axId val="587892176"/>
        <c:axId val="587892736"/>
      </c:barChart>
      <c:catAx>
        <c:axId val="58789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87892736"/>
        <c:crosses val="autoZero"/>
        <c:auto val="1"/>
        <c:lblAlgn val="ctr"/>
        <c:lblOffset val="100"/>
        <c:noMultiLvlLbl val="0"/>
      </c:catAx>
      <c:valAx>
        <c:axId val="587892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8789217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PREG!$L$3</c:f>
              <c:strCache>
                <c:ptCount val="1"/>
                <c:pt idx="0">
                  <c:v>GENERAL</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2CEE-49F9-BDA3-21812EE7BA0E}"/>
              </c:ext>
            </c:extLst>
          </c:dPt>
          <c:dPt>
            <c:idx val="1"/>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2CEE-49F9-BDA3-21812EE7BA0E}"/>
              </c:ext>
            </c:extLst>
          </c:dPt>
          <c:dLbls>
            <c:dLbl>
              <c:idx val="0"/>
              <c:layout>
                <c:manualLayout>
                  <c:x val="2.3518518518518518E-2"/>
                  <c:y val="-7.8395061728395068E-2"/>
                </c:manualLayout>
              </c:layout>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fld id="{63C18B46-80A3-4894-8D04-656D757D4A29}" type="CATEGORYNAME">
                      <a:rPr lang="en-US" sz="2000" dirty="0">
                        <a:solidFill>
                          <a:srgbClr val="FB0000"/>
                        </a:solidFill>
                      </a:rPr>
                      <a:pPr>
                        <a:defRPr sz="2000"/>
                      </a:pPr>
                      <a:t>[NOMBRE DE CATEGORÍA]</a:t>
                    </a:fld>
                    <a:r>
                      <a:rPr lang="en-US" sz="2000" baseline="0" dirty="0">
                        <a:solidFill>
                          <a:srgbClr val="FB0000"/>
                        </a:solidFill>
                      </a:rPr>
                      <a:t>
</a:t>
                    </a:r>
                    <a:fld id="{0430E2DC-8BFF-4EC9-A1FF-F50E19F80703}" type="PERCENTAGE">
                      <a:rPr lang="en-US" sz="2000" baseline="0" dirty="0">
                        <a:solidFill>
                          <a:srgbClr val="FB0000"/>
                        </a:solidFill>
                      </a:rPr>
                      <a:pPr>
                        <a:defRPr sz="2000"/>
                      </a:pPr>
                      <a:t>[PORCENTAJE]</a:t>
                    </a:fld>
                    <a:endParaRPr lang="en-US" sz="2000" baseline="0" dirty="0">
                      <a:solidFill>
                        <a:srgbClr val="FB0000"/>
                      </a:solidFill>
                    </a:endParaRPr>
                  </a:p>
                </c:rich>
              </c:tx>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CEE-49F9-BDA3-21812EE7BA0E}"/>
                </c:ext>
                <c:ext xmlns:c15="http://schemas.microsoft.com/office/drawing/2012/chart" uri="{CE6537A1-D6FC-4f65-9D91-7224C49458BB}">
                  <c15:dlblFieldTable/>
                  <c15:showDataLabelsRange val="0"/>
                </c:ext>
              </c:extLst>
            </c:dLbl>
            <c:dLbl>
              <c:idx val="1"/>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fld id="{FD96852F-C9BB-4A2D-8B7C-966D52E5BA82}" type="CATEGORYNAME">
                      <a:rPr lang="en-US" sz="2000">
                        <a:solidFill>
                          <a:srgbClr val="1E334F"/>
                        </a:solidFill>
                      </a:rPr>
                      <a:pPr>
                        <a:defRPr sz="2000">
                          <a:solidFill>
                            <a:schemeClr val="accent1"/>
                          </a:solidFill>
                        </a:defRPr>
                      </a:pPr>
                      <a:t>[NOMBRE DE CATEGORÍA]</a:t>
                    </a:fld>
                    <a:r>
                      <a:rPr lang="en-US" sz="2000" baseline="0" dirty="0">
                        <a:solidFill>
                          <a:srgbClr val="1E334F"/>
                        </a:solidFill>
                      </a:rPr>
                      <a:t>
</a:t>
                    </a:r>
                    <a:fld id="{DC4EBFAA-B0EF-4987-A963-122882B9627A}" type="PERCENTAGE">
                      <a:rPr lang="en-US" sz="2000" baseline="0">
                        <a:solidFill>
                          <a:srgbClr val="1E334F"/>
                        </a:solidFill>
                      </a:rPr>
                      <a:pPr>
                        <a:defRPr sz="2000">
                          <a:solidFill>
                            <a:schemeClr val="accent1"/>
                          </a:solidFill>
                        </a:defRPr>
                      </a:pPr>
                      <a:t>[PORCENTAJE]</a:t>
                    </a:fld>
                    <a:endParaRPr lang="en-US" sz="2000" baseline="0" dirty="0">
                      <a:solidFill>
                        <a:srgbClr val="1E334F"/>
                      </a:solidFill>
                    </a:endParaRPr>
                  </a:p>
                </c:rich>
              </c:tx>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CEE-49F9-BDA3-21812EE7BA0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PREG!$K$84:$K$85</c:f>
              <c:strCache>
                <c:ptCount val="2"/>
                <c:pt idx="0">
                  <c:v>SI</c:v>
                </c:pt>
                <c:pt idx="1">
                  <c:v>NO</c:v>
                </c:pt>
              </c:strCache>
            </c:strRef>
          </c:cat>
          <c:val>
            <c:numRef>
              <c:f>PREG!$L$84:$L$85</c:f>
              <c:numCache>
                <c:formatCode>0%</c:formatCode>
                <c:ptCount val="2"/>
                <c:pt idx="0">
                  <c:v>0.31584015406836785</c:v>
                </c:pt>
                <c:pt idx="1">
                  <c:v>0.68415984593163215</c:v>
                </c:pt>
              </c:numCache>
            </c:numRef>
          </c:val>
          <c:extLst xmlns:c16r2="http://schemas.microsoft.com/office/drawing/2015/06/chart">
            <c:ext xmlns:c16="http://schemas.microsoft.com/office/drawing/2014/chart" uri="{C3380CC4-5D6E-409C-BE32-E72D297353CC}">
              <c16:uniqueId val="{00000004-2CEE-49F9-BDA3-21812EE7BA0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PREG!$M$3</c:f>
              <c:strCache>
                <c:ptCount val="1"/>
                <c:pt idx="0">
                  <c:v>FONASA</c:v>
                </c:pt>
              </c:strCache>
            </c:strRef>
          </c:tx>
          <c:dPt>
            <c:idx val="0"/>
            <c:bubble3D val="0"/>
            <c:spPr>
              <a:solidFill>
                <a:srgbClr val="FB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C43-4F0F-9FF5-AA036E342776}"/>
              </c:ext>
            </c:extLst>
          </c:dPt>
          <c:dPt>
            <c:idx val="1"/>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C43-4F0F-9FF5-AA036E342776}"/>
              </c:ext>
            </c:extLst>
          </c:dPt>
          <c:dLbls>
            <c:dLbl>
              <c:idx val="0"/>
              <c:layout>
                <c:manualLayout>
                  <c:x val="1.4699074074074074E-2"/>
                  <c:y val="-6.6635802469135808E-2"/>
                </c:manualLayout>
              </c:layout>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C43-4F0F-9FF5-AA036E342776}"/>
                </c:ext>
                <c:ext xmlns:c15="http://schemas.microsoft.com/office/drawing/2012/chart" uri="{CE6537A1-D6FC-4f65-9D91-7224C49458BB}"/>
              </c:extLst>
            </c:dLbl>
            <c:dLbl>
              <c:idx val="1"/>
              <c:spPr>
                <a:noFill/>
                <a:ln>
                  <a:noFill/>
                </a:ln>
                <a:effectLst/>
              </c:spPr>
              <c:txPr>
                <a:bodyPr rot="0" spcFirstLastPara="1" vertOverflow="ellipsis" vert="horz" wrap="square" anchor="ctr" anchorCtr="1"/>
                <a:lstStyle/>
                <a:p>
                  <a:pPr>
                    <a:defRPr sz="2000" b="1" i="0" u="none" strike="noStrike" kern="1200" spc="0" baseline="0">
                      <a:solidFill>
                        <a:srgbClr val="1E334F"/>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FF0000"/>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PREG!$K$84:$K$85</c:f>
              <c:strCache>
                <c:ptCount val="2"/>
                <c:pt idx="0">
                  <c:v>SI</c:v>
                </c:pt>
                <c:pt idx="1">
                  <c:v>NO</c:v>
                </c:pt>
              </c:strCache>
            </c:strRef>
          </c:cat>
          <c:val>
            <c:numRef>
              <c:f>PREG!$M$84:$M$85</c:f>
              <c:numCache>
                <c:formatCode>0%</c:formatCode>
                <c:ptCount val="2"/>
                <c:pt idx="0">
                  <c:v>0.30827067669172931</c:v>
                </c:pt>
                <c:pt idx="1">
                  <c:v>0.69172932330827064</c:v>
                </c:pt>
              </c:numCache>
            </c:numRef>
          </c:val>
          <c:extLst xmlns:c16r2="http://schemas.microsoft.com/office/drawing/2015/06/chart">
            <c:ext xmlns:c16="http://schemas.microsoft.com/office/drawing/2014/chart" uri="{C3380CC4-5D6E-409C-BE32-E72D297353CC}">
              <c16:uniqueId val="{00000004-BC43-4F0F-9FF5-AA036E34277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PREG!$L$3</c:f>
              <c:strCache>
                <c:ptCount val="1"/>
                <c:pt idx="0">
                  <c:v>GENERAL</c:v>
                </c:pt>
              </c:strCache>
            </c:strRef>
          </c:tx>
          <c:dPt>
            <c:idx val="0"/>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6A5-4181-9BA7-07D7956F9244}"/>
              </c:ext>
            </c:extLst>
          </c:dPt>
          <c:dPt>
            <c:idx val="1"/>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6A5-4181-9BA7-07D7956F9244}"/>
              </c:ext>
            </c:extLst>
          </c:dPt>
          <c:dLbls>
            <c:dLbl>
              <c:idx val="0"/>
              <c:spPr>
                <a:noFill/>
                <a:ln>
                  <a:noFill/>
                </a:ln>
                <a:effectLst/>
              </c:spPr>
              <c:txPr>
                <a:bodyPr rot="0" spcFirstLastPara="1" vertOverflow="ellipsis" vert="horz" wrap="square" anchor="ctr" anchorCtr="1"/>
                <a:lstStyle/>
                <a:p>
                  <a:pPr>
                    <a:defRPr sz="2000" b="1" i="0" u="none" strike="noStrike" kern="1200" spc="0" baseline="0">
                      <a:solidFill>
                        <a:srgbClr val="365E8F"/>
                      </a:solidFill>
                      <a:latin typeface="+mn-lt"/>
                      <a:ea typeface="+mn-ea"/>
                      <a:cs typeface="+mn-cs"/>
                    </a:defRPr>
                  </a:pPr>
                  <a:endParaRPr lang="es-CL"/>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65E8F"/>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PREG!$K$100:$K$101</c:f>
              <c:strCache>
                <c:ptCount val="2"/>
                <c:pt idx="0">
                  <c:v>SI</c:v>
                </c:pt>
                <c:pt idx="1">
                  <c:v>NO</c:v>
                </c:pt>
              </c:strCache>
            </c:strRef>
          </c:cat>
          <c:val>
            <c:numRef>
              <c:f>PREG!$L$100:$L$101</c:f>
              <c:numCache>
                <c:formatCode>0%</c:formatCode>
                <c:ptCount val="2"/>
                <c:pt idx="0">
                  <c:v>0.91006097560975607</c:v>
                </c:pt>
                <c:pt idx="1">
                  <c:v>8.9939024390243899E-2</c:v>
                </c:pt>
              </c:numCache>
            </c:numRef>
          </c:val>
          <c:extLst xmlns:c16r2="http://schemas.microsoft.com/office/drawing/2015/06/chart">
            <c:ext xmlns:c16="http://schemas.microsoft.com/office/drawing/2014/chart" uri="{C3380CC4-5D6E-409C-BE32-E72D297353CC}">
              <c16:uniqueId val="{00000004-56A5-4181-9BA7-07D7956F924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PREG!$M$3</c:f>
              <c:strCache>
                <c:ptCount val="1"/>
                <c:pt idx="0">
                  <c:v>FONASA</c:v>
                </c:pt>
              </c:strCache>
            </c:strRef>
          </c:tx>
          <c:spPr>
            <a:solidFill>
              <a:srgbClr val="4F81BD"/>
            </a:solidFill>
          </c:spPr>
          <c:dPt>
            <c:idx val="0"/>
            <c:bubble3D val="0"/>
            <c:spPr>
              <a:solidFill>
                <a:srgbClr val="4F81B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782-4F48-A68D-4D4698F12FBC}"/>
              </c:ext>
            </c:extLst>
          </c:dPt>
          <c:dPt>
            <c:idx val="1"/>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782-4F48-A68D-4D4698F12FBC}"/>
              </c:ext>
            </c:extLst>
          </c:dPt>
          <c:dLbls>
            <c:dLbl>
              <c:idx val="0"/>
              <c:spPr>
                <a:noFill/>
                <a:ln>
                  <a:noFill/>
                </a:ln>
                <a:effectLst/>
              </c:spPr>
              <c:txPr>
                <a:bodyPr rot="0" spcFirstLastPara="1" vertOverflow="ellipsis" vert="horz" wrap="square" anchor="ctr" anchorCtr="1"/>
                <a:lstStyle/>
                <a:p>
                  <a:pPr>
                    <a:defRPr sz="2000" b="1" i="0" u="none" strike="noStrike" kern="1200" spc="0" baseline="0">
                      <a:solidFill>
                        <a:srgbClr val="365E8F"/>
                      </a:solidFill>
                      <a:latin typeface="+mn-lt"/>
                      <a:ea typeface="+mn-ea"/>
                      <a:cs typeface="+mn-cs"/>
                    </a:defRPr>
                  </a:pPr>
                  <a:endParaRPr lang="es-CL"/>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65E8F"/>
                    </a:solidFill>
                    <a:latin typeface="+mn-lt"/>
                    <a:ea typeface="+mn-ea"/>
                    <a:cs typeface="+mn-cs"/>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PREG!$K$100:$K$101</c:f>
              <c:strCache>
                <c:ptCount val="2"/>
                <c:pt idx="0">
                  <c:v>SI</c:v>
                </c:pt>
                <c:pt idx="1">
                  <c:v>NO</c:v>
                </c:pt>
              </c:strCache>
            </c:strRef>
          </c:cat>
          <c:val>
            <c:numRef>
              <c:f>PREG!$M$100:$M$101</c:f>
              <c:numCache>
                <c:formatCode>0%</c:formatCode>
                <c:ptCount val="2"/>
                <c:pt idx="0">
                  <c:v>0.8902439024390244</c:v>
                </c:pt>
                <c:pt idx="1">
                  <c:v>0.10975609756097561</c:v>
                </c:pt>
              </c:numCache>
            </c:numRef>
          </c:val>
          <c:extLst xmlns:c16r2="http://schemas.microsoft.com/office/drawing/2015/06/chart">
            <c:ext xmlns:c16="http://schemas.microsoft.com/office/drawing/2014/chart" uri="{C3380CC4-5D6E-409C-BE32-E72D297353CC}">
              <c16:uniqueId val="{00000004-5782-4F48-A68D-4D4698F12FB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600"/>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PREG!$L$7</c:f>
              <c:strCache>
                <c:ptCount val="1"/>
                <c:pt idx="0">
                  <c:v>Cuenta de NOMBRE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PREG!$K$105:$K$107</c:f>
              <c:strCache>
                <c:ptCount val="3"/>
                <c:pt idx="0">
                  <c:v>Educación Básica</c:v>
                </c:pt>
                <c:pt idx="1">
                  <c:v>Educación Media</c:v>
                </c:pt>
                <c:pt idx="2">
                  <c:v>Educación Superior</c:v>
                </c:pt>
              </c:strCache>
            </c:strRef>
          </c:cat>
          <c:val>
            <c:numRef>
              <c:f>PREG!$L$105:$L$107</c:f>
              <c:numCache>
                <c:formatCode>0%</c:formatCode>
                <c:ptCount val="3"/>
                <c:pt idx="0">
                  <c:v>0.8764044943820225</c:v>
                </c:pt>
                <c:pt idx="1">
                  <c:v>0.9045643153526971</c:v>
                </c:pt>
                <c:pt idx="2">
                  <c:v>0.91749174917491749</c:v>
                </c:pt>
              </c:numCache>
            </c:numRef>
          </c:val>
          <c:extLst xmlns:c16r2="http://schemas.microsoft.com/office/drawing/2015/06/chart">
            <c:ext xmlns:c16="http://schemas.microsoft.com/office/drawing/2014/chart" uri="{C3380CC4-5D6E-409C-BE32-E72D297353CC}">
              <c16:uniqueId val="{00000000-5972-43DC-B198-BA485C3B4B51}"/>
            </c:ext>
          </c:extLst>
        </c:ser>
        <c:dLbls>
          <c:dLblPos val="outEnd"/>
          <c:showLegendKey val="0"/>
          <c:showVal val="1"/>
          <c:showCatName val="0"/>
          <c:showSerName val="0"/>
          <c:showPercent val="0"/>
          <c:showBubbleSize val="0"/>
        </c:dLbls>
        <c:gapWidth val="219"/>
        <c:overlap val="-27"/>
        <c:axId val="588240160"/>
        <c:axId val="588240720"/>
      </c:barChart>
      <c:catAx>
        <c:axId val="5882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88240720"/>
        <c:crosses val="autoZero"/>
        <c:auto val="1"/>
        <c:lblAlgn val="ctr"/>
        <c:lblOffset val="100"/>
        <c:noMultiLvlLbl val="0"/>
      </c:catAx>
      <c:valAx>
        <c:axId val="58824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58824016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PREG!$L$115</c:f>
              <c:strCache>
                <c:ptCount val="1"/>
                <c:pt idx="0">
                  <c:v>FONASA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PREG!$K$116:$K$120</c:f>
              <c:strCache>
                <c:ptCount val="5"/>
                <c:pt idx="0">
                  <c:v>PSIQUIATRA</c:v>
                </c:pt>
                <c:pt idx="1">
                  <c:v>PSICÓLOGO EN UN CENTRO DE SALUD/CONSULTORIO GENERAL</c:v>
                </c:pt>
                <c:pt idx="2">
                  <c:v>PSICÓLOGO EN UN CENTRO DE SALUD MENTAL</c:v>
                </c:pt>
                <c:pt idx="3">
                  <c:v>HOSPITALIZACIÓN POR RAZONES PSICOLÓGICAS</c:v>
                </c:pt>
                <c:pt idx="4">
                  <c:v>NS/NC</c:v>
                </c:pt>
              </c:strCache>
            </c:strRef>
          </c:cat>
          <c:val>
            <c:numRef>
              <c:f>PREG!$L$116:$L$120</c:f>
              <c:numCache>
                <c:formatCode>0%</c:formatCode>
                <c:ptCount val="5"/>
                <c:pt idx="0">
                  <c:v>0.32876712328767099</c:v>
                </c:pt>
                <c:pt idx="1">
                  <c:v>0.50684931506849296</c:v>
                </c:pt>
                <c:pt idx="2">
                  <c:v>0.13972602739726001</c:v>
                </c:pt>
                <c:pt idx="3">
                  <c:v>8.21917808219178E-3</c:v>
                </c:pt>
                <c:pt idx="4">
                  <c:v>1.6438356164383602E-2</c:v>
                </c:pt>
              </c:numCache>
            </c:numRef>
          </c:val>
          <c:extLst xmlns:c16r2="http://schemas.microsoft.com/office/drawing/2015/06/chart">
            <c:ext xmlns:c16="http://schemas.microsoft.com/office/drawing/2014/chart" uri="{C3380CC4-5D6E-409C-BE32-E72D297353CC}">
              <c16:uniqueId val="{00000000-465B-4BBE-A2A1-94A9B7D00036}"/>
            </c:ext>
          </c:extLst>
        </c:ser>
        <c:ser>
          <c:idx val="1"/>
          <c:order val="1"/>
          <c:tx>
            <c:strRef>
              <c:f>PREG!$M$115</c:f>
              <c:strCache>
                <c:ptCount val="1"/>
                <c:pt idx="0">
                  <c:v>ISAPRE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PREG!$K$116:$K$120</c:f>
              <c:strCache>
                <c:ptCount val="5"/>
                <c:pt idx="0">
                  <c:v>PSIQUIATRA</c:v>
                </c:pt>
                <c:pt idx="1">
                  <c:v>PSICÓLOGO EN UN CENTRO DE SALUD/CONSULTORIO GENERAL</c:v>
                </c:pt>
                <c:pt idx="2">
                  <c:v>PSICÓLOGO EN UN CENTRO DE SALUD MENTAL</c:v>
                </c:pt>
                <c:pt idx="3">
                  <c:v>HOSPITALIZACIÓN POR RAZONES PSICOLÓGICAS</c:v>
                </c:pt>
                <c:pt idx="4">
                  <c:v>NS/NC</c:v>
                </c:pt>
              </c:strCache>
            </c:strRef>
          </c:cat>
          <c:val>
            <c:numRef>
              <c:f>PREG!$M$116:$M$120</c:f>
              <c:numCache>
                <c:formatCode>0%</c:formatCode>
                <c:ptCount val="5"/>
                <c:pt idx="0">
                  <c:v>0.60655737704918</c:v>
                </c:pt>
                <c:pt idx="1">
                  <c:v>0.18032786885245899</c:v>
                </c:pt>
                <c:pt idx="2">
                  <c:v>0.202185792349727</c:v>
                </c:pt>
                <c:pt idx="3">
                  <c:v>5.4644808743169399E-3</c:v>
                </c:pt>
                <c:pt idx="4">
                  <c:v>5.4644808743169399E-3</c:v>
                </c:pt>
              </c:numCache>
            </c:numRef>
          </c:val>
          <c:extLst xmlns:c16r2="http://schemas.microsoft.com/office/drawing/2015/06/chart">
            <c:ext xmlns:c16="http://schemas.microsoft.com/office/drawing/2014/chart" uri="{C3380CC4-5D6E-409C-BE32-E72D297353CC}">
              <c16:uniqueId val="{00000001-465B-4BBE-A2A1-94A9B7D00036}"/>
            </c:ext>
          </c:extLst>
        </c:ser>
        <c:dLbls>
          <c:dLblPos val="outEnd"/>
          <c:showLegendKey val="0"/>
          <c:showVal val="1"/>
          <c:showCatName val="0"/>
          <c:showSerName val="0"/>
          <c:showPercent val="0"/>
          <c:showBubbleSize val="0"/>
        </c:dLbls>
        <c:gapWidth val="219"/>
        <c:overlap val="-27"/>
        <c:axId val="588243520"/>
        <c:axId val="588563504"/>
      </c:barChart>
      <c:catAx>
        <c:axId val="5882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s-CL"/>
          </a:p>
        </c:txPr>
        <c:crossAx val="588563504"/>
        <c:crosses val="autoZero"/>
        <c:auto val="1"/>
        <c:lblAlgn val="ctr"/>
        <c:lblOffset val="100"/>
        <c:noMultiLvlLbl val="0"/>
      </c:catAx>
      <c:valAx>
        <c:axId val="588563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s-CL"/>
          </a:p>
        </c:txPr>
        <c:crossAx val="58824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5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7EF63A9D-9612-4614-8975-D1011879062A}" type="datetimeFigureOut">
              <a:rPr lang="es-CL" smtClean="0"/>
              <a:t>09-08-2016</a:t>
            </a:fld>
            <a:endParaRPr lang="es-CL"/>
          </a:p>
        </p:txBody>
      </p:sp>
      <p:sp>
        <p:nvSpPr>
          <p:cNvPr id="4" name="Marcador de pie de página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6E2DA7B2-D38F-4566-A0EC-406AA869910C}" type="slidenum">
              <a:rPr lang="es-CL" smtClean="0"/>
              <a:t>‹Nº›</a:t>
            </a:fld>
            <a:endParaRPr lang="es-CL"/>
          </a:p>
        </p:txBody>
      </p:sp>
    </p:spTree>
    <p:extLst>
      <p:ext uri="{BB962C8B-B14F-4D97-AF65-F5344CB8AC3E}">
        <p14:creationId xmlns:p14="http://schemas.microsoft.com/office/powerpoint/2010/main" val="165440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6B6188-C750-0B40-B844-83D24093ADE6}" type="datetimeFigureOut">
              <a:rPr lang="es-ES" smtClean="0"/>
              <a:t>09/08/2016</a:t>
            </a:fld>
            <a:endParaRPr lang="es-ES"/>
          </a:p>
        </p:txBody>
      </p:sp>
      <p:sp>
        <p:nvSpPr>
          <p:cNvPr id="4" name="Marcador de imagen de diapositiva 3"/>
          <p:cNvSpPr>
            <a:spLocks noGrp="1" noRot="1" noChangeAspect="1"/>
          </p:cNvSpPr>
          <p:nvPr>
            <p:ph type="sldImg" idx="2"/>
          </p:nvPr>
        </p:nvSpPr>
        <p:spPr>
          <a:xfrm>
            <a:off x="995363" y="744538"/>
            <a:ext cx="480695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5990ED-734B-9347-8C06-21A0EF504C4F}" type="slidenum">
              <a:rPr lang="es-ES" smtClean="0"/>
              <a:t>‹Nº›</a:t>
            </a:fld>
            <a:endParaRPr lang="es-ES"/>
          </a:p>
        </p:txBody>
      </p:sp>
    </p:spTree>
    <p:extLst>
      <p:ext uri="{BB962C8B-B14F-4D97-AF65-F5344CB8AC3E}">
        <p14:creationId xmlns:p14="http://schemas.microsoft.com/office/powerpoint/2010/main" val="2967322645"/>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5</a:t>
            </a:fld>
            <a:endParaRPr lang="es-ES"/>
          </a:p>
        </p:txBody>
      </p:sp>
    </p:spTree>
    <p:extLst>
      <p:ext uri="{BB962C8B-B14F-4D97-AF65-F5344CB8AC3E}">
        <p14:creationId xmlns:p14="http://schemas.microsoft.com/office/powerpoint/2010/main" val="372774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15</a:t>
            </a:fld>
            <a:endParaRPr lang="es-ES"/>
          </a:p>
        </p:txBody>
      </p:sp>
    </p:spTree>
    <p:extLst>
      <p:ext uri="{BB962C8B-B14F-4D97-AF65-F5344CB8AC3E}">
        <p14:creationId xmlns:p14="http://schemas.microsoft.com/office/powerpoint/2010/main" val="36245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16</a:t>
            </a:fld>
            <a:endParaRPr lang="es-ES"/>
          </a:p>
        </p:txBody>
      </p:sp>
    </p:spTree>
    <p:extLst>
      <p:ext uri="{BB962C8B-B14F-4D97-AF65-F5344CB8AC3E}">
        <p14:creationId xmlns:p14="http://schemas.microsoft.com/office/powerpoint/2010/main" val="265584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6</a:t>
            </a:fld>
            <a:endParaRPr lang="es-ES"/>
          </a:p>
        </p:txBody>
      </p:sp>
    </p:spTree>
    <p:extLst>
      <p:ext uri="{BB962C8B-B14F-4D97-AF65-F5344CB8AC3E}">
        <p14:creationId xmlns:p14="http://schemas.microsoft.com/office/powerpoint/2010/main" val="333673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8</a:t>
            </a:fld>
            <a:endParaRPr lang="es-ES"/>
          </a:p>
        </p:txBody>
      </p:sp>
    </p:spTree>
    <p:extLst>
      <p:ext uri="{BB962C8B-B14F-4D97-AF65-F5344CB8AC3E}">
        <p14:creationId xmlns:p14="http://schemas.microsoft.com/office/powerpoint/2010/main" val="404560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9</a:t>
            </a:fld>
            <a:endParaRPr lang="es-ES"/>
          </a:p>
        </p:txBody>
      </p:sp>
    </p:spTree>
    <p:extLst>
      <p:ext uri="{BB962C8B-B14F-4D97-AF65-F5344CB8AC3E}">
        <p14:creationId xmlns:p14="http://schemas.microsoft.com/office/powerpoint/2010/main" val="95159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10</a:t>
            </a:fld>
            <a:endParaRPr lang="es-ES"/>
          </a:p>
        </p:txBody>
      </p:sp>
    </p:spTree>
    <p:extLst>
      <p:ext uri="{BB962C8B-B14F-4D97-AF65-F5344CB8AC3E}">
        <p14:creationId xmlns:p14="http://schemas.microsoft.com/office/powerpoint/2010/main" val="70293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11</a:t>
            </a:fld>
            <a:endParaRPr lang="es-ES"/>
          </a:p>
        </p:txBody>
      </p:sp>
    </p:spTree>
    <p:extLst>
      <p:ext uri="{BB962C8B-B14F-4D97-AF65-F5344CB8AC3E}">
        <p14:creationId xmlns:p14="http://schemas.microsoft.com/office/powerpoint/2010/main" val="313814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12</a:t>
            </a:fld>
            <a:endParaRPr lang="es-ES"/>
          </a:p>
        </p:txBody>
      </p:sp>
    </p:spTree>
    <p:extLst>
      <p:ext uri="{BB962C8B-B14F-4D97-AF65-F5344CB8AC3E}">
        <p14:creationId xmlns:p14="http://schemas.microsoft.com/office/powerpoint/2010/main" val="18074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13</a:t>
            </a:fld>
            <a:endParaRPr lang="es-ES"/>
          </a:p>
        </p:txBody>
      </p:sp>
    </p:spTree>
    <p:extLst>
      <p:ext uri="{BB962C8B-B14F-4D97-AF65-F5344CB8AC3E}">
        <p14:creationId xmlns:p14="http://schemas.microsoft.com/office/powerpoint/2010/main" val="119329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5990ED-734B-9347-8C06-21A0EF504C4F}" type="slidenum">
              <a:rPr lang="es-ES" smtClean="0"/>
              <a:t>14</a:t>
            </a:fld>
            <a:endParaRPr lang="es-ES"/>
          </a:p>
        </p:txBody>
      </p:sp>
    </p:spTree>
    <p:extLst>
      <p:ext uri="{BB962C8B-B14F-4D97-AF65-F5344CB8AC3E}">
        <p14:creationId xmlns:p14="http://schemas.microsoft.com/office/powerpoint/2010/main" val="305866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3666" y="2417441"/>
            <a:ext cx="8541544" cy="1668070"/>
          </a:xfrm>
        </p:spPr>
        <p:txBody>
          <a:bodyPr/>
          <a:lstStyle/>
          <a:p>
            <a:r>
              <a:rPr lang="es-ES_tradnl" smtClean="0"/>
              <a:t>Clic para editar título</a:t>
            </a:r>
            <a:endParaRPr lang="es-ES"/>
          </a:p>
        </p:txBody>
      </p:sp>
      <p:sp>
        <p:nvSpPr>
          <p:cNvPr id="3" name="Subtítulo 2"/>
          <p:cNvSpPr>
            <a:spLocks noGrp="1"/>
          </p:cNvSpPr>
          <p:nvPr>
            <p:ph type="subTitle" idx="1"/>
          </p:nvPr>
        </p:nvSpPr>
        <p:spPr>
          <a:xfrm>
            <a:off x="1507331" y="4409758"/>
            <a:ext cx="7034213" cy="1988714"/>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C776AE0-E23E-0E4E-85EE-DFEE5A0F596A}" type="datetimeFigureOut">
              <a:rPr lang="es-ES" smtClean="0"/>
              <a:t>09/08/2016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327478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776AE0-E23E-0E4E-85EE-DFEE5A0F596A}" type="datetimeFigureOut">
              <a:rPr lang="es-ES" smtClean="0"/>
              <a:t>09/08/2016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270765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85434" y="311639"/>
            <a:ext cx="2260997" cy="663985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502444" y="311639"/>
            <a:ext cx="6615509" cy="663985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776AE0-E23E-0E4E-85EE-DFEE5A0F596A}" type="datetimeFigureOut">
              <a:rPr lang="es-ES" smtClean="0"/>
              <a:t>09/08/2016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20266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C776AE0-E23E-0E4E-85EE-DFEE5A0F596A}" type="datetimeFigureOut">
              <a:rPr lang="es-ES" smtClean="0"/>
              <a:t>09/08/2016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96803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3792" y="5000608"/>
            <a:ext cx="8541544" cy="1545577"/>
          </a:xfrm>
        </p:spPr>
        <p:txBody>
          <a:bodyPr anchor="t"/>
          <a:lstStyle>
            <a:lvl1pPr algn="l">
              <a:defRPr sz="4500" b="1" cap="all"/>
            </a:lvl1pPr>
          </a:lstStyle>
          <a:p>
            <a:r>
              <a:rPr lang="es-ES_tradnl" smtClean="0"/>
              <a:t>Clic para editar título</a:t>
            </a:r>
            <a:endParaRPr lang="es-ES"/>
          </a:p>
        </p:txBody>
      </p:sp>
      <p:sp>
        <p:nvSpPr>
          <p:cNvPr id="3" name="Marcador de texto 2"/>
          <p:cNvSpPr>
            <a:spLocks noGrp="1"/>
          </p:cNvSpPr>
          <p:nvPr>
            <p:ph type="body" idx="1"/>
          </p:nvPr>
        </p:nvSpPr>
        <p:spPr>
          <a:xfrm>
            <a:off x="793792" y="3298312"/>
            <a:ext cx="8541544" cy="1702296"/>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C776AE0-E23E-0E4E-85EE-DFEE5A0F596A}" type="datetimeFigureOut">
              <a:rPr lang="es-ES" smtClean="0"/>
              <a:t>09/08/2016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118338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502444" y="1815783"/>
            <a:ext cx="4438253" cy="513571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5108178" y="1815783"/>
            <a:ext cx="4438253" cy="513571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C776AE0-E23E-0E4E-85EE-DFEE5A0F596A}" type="datetimeFigureOut">
              <a:rPr lang="es-ES" smtClean="0"/>
              <a:t>09/08/2016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68325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502444" y="1741927"/>
            <a:ext cx="4439998" cy="725952"/>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502444" y="2467879"/>
            <a:ext cx="4439998" cy="448361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5104690" y="1741927"/>
            <a:ext cx="4441742" cy="725952"/>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104690" y="2467879"/>
            <a:ext cx="4441742" cy="448361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C776AE0-E23E-0E4E-85EE-DFEE5A0F596A}" type="datetimeFigureOut">
              <a:rPr lang="es-ES" smtClean="0"/>
              <a:t>09/08/2016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262962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C776AE0-E23E-0E4E-85EE-DFEE5A0F596A}" type="datetimeFigureOut">
              <a:rPr lang="es-ES" smtClean="0"/>
              <a:t>09/08/2016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345868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776AE0-E23E-0E4E-85EE-DFEE5A0F596A}" type="datetimeFigureOut">
              <a:rPr lang="es-ES" smtClean="0"/>
              <a:t>09/08/2016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102471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2444" y="309836"/>
            <a:ext cx="3306011" cy="1318604"/>
          </a:xfrm>
        </p:spPr>
        <p:txBody>
          <a:bodyPr anchor="b"/>
          <a:lstStyle>
            <a:lvl1pPr algn="l">
              <a:defRPr sz="2200" b="1"/>
            </a:lvl1pPr>
          </a:lstStyle>
          <a:p>
            <a:r>
              <a:rPr lang="es-ES_tradnl" smtClean="0"/>
              <a:t>Clic para editar título</a:t>
            </a:r>
            <a:endParaRPr lang="es-ES"/>
          </a:p>
        </p:txBody>
      </p:sp>
      <p:sp>
        <p:nvSpPr>
          <p:cNvPr id="3" name="Marcador de contenido 2"/>
          <p:cNvSpPr>
            <a:spLocks noGrp="1"/>
          </p:cNvSpPr>
          <p:nvPr>
            <p:ph idx="1"/>
          </p:nvPr>
        </p:nvSpPr>
        <p:spPr>
          <a:xfrm>
            <a:off x="3928831" y="309837"/>
            <a:ext cx="5617600" cy="6641657"/>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502444" y="1628441"/>
            <a:ext cx="3306011" cy="5323053"/>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C776AE0-E23E-0E4E-85EE-DFEE5A0F596A}" type="datetimeFigureOut">
              <a:rPr lang="es-ES" smtClean="0"/>
              <a:t>09/08/2016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29962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69650" y="5447348"/>
            <a:ext cx="6029325" cy="643090"/>
          </a:xfrm>
        </p:spPr>
        <p:txBody>
          <a:bodyPr anchor="b"/>
          <a:lstStyle>
            <a:lvl1pPr algn="l">
              <a:defRPr sz="22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969650" y="695329"/>
            <a:ext cx="6029325" cy="4669155"/>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s-ES"/>
          </a:p>
        </p:txBody>
      </p:sp>
      <p:sp>
        <p:nvSpPr>
          <p:cNvPr id="4" name="Marcador de texto 3"/>
          <p:cNvSpPr>
            <a:spLocks noGrp="1"/>
          </p:cNvSpPr>
          <p:nvPr>
            <p:ph type="body" sz="half" idx="2"/>
          </p:nvPr>
        </p:nvSpPr>
        <p:spPr>
          <a:xfrm>
            <a:off x="1969650" y="6090438"/>
            <a:ext cx="6029325" cy="91329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C776AE0-E23E-0E4E-85EE-DFEE5A0F596A}" type="datetimeFigureOut">
              <a:rPr lang="es-ES" smtClean="0"/>
              <a:t>09/08/2016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24E44C-0584-724D-8AB2-56D453E7C43E}" type="slidenum">
              <a:rPr lang="es-ES" smtClean="0"/>
              <a:t>‹Nº›</a:t>
            </a:fld>
            <a:endParaRPr lang="es-ES"/>
          </a:p>
        </p:txBody>
      </p:sp>
    </p:spTree>
    <p:extLst>
      <p:ext uri="{BB962C8B-B14F-4D97-AF65-F5344CB8AC3E}">
        <p14:creationId xmlns:p14="http://schemas.microsoft.com/office/powerpoint/2010/main" val="383569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02444" y="311638"/>
            <a:ext cx="9043988" cy="1296988"/>
          </a:xfrm>
          <a:prstGeom prst="rect">
            <a:avLst/>
          </a:prstGeom>
        </p:spPr>
        <p:txBody>
          <a:bodyPr vert="horz" lIns="101882" tIns="50941" rIns="101882" bIns="50941"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502444" y="1815783"/>
            <a:ext cx="9043988" cy="5135711"/>
          </a:xfrm>
          <a:prstGeom prst="rect">
            <a:avLst/>
          </a:prstGeom>
        </p:spPr>
        <p:txBody>
          <a:bodyPr vert="horz" lIns="101882" tIns="50941" rIns="101882" bIns="50941"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502444" y="7212692"/>
            <a:ext cx="2344738" cy="414315"/>
          </a:xfrm>
          <a:prstGeom prst="rect">
            <a:avLst/>
          </a:prstGeom>
        </p:spPr>
        <p:txBody>
          <a:bodyPr vert="horz" lIns="101882" tIns="50941" rIns="101882" bIns="50941" rtlCol="0" anchor="ctr"/>
          <a:lstStyle>
            <a:lvl1pPr algn="l">
              <a:defRPr sz="1300">
                <a:solidFill>
                  <a:schemeClr val="tx1">
                    <a:tint val="75000"/>
                  </a:schemeClr>
                </a:solidFill>
              </a:defRPr>
            </a:lvl1pPr>
          </a:lstStyle>
          <a:p>
            <a:fld id="{EC776AE0-E23E-0E4E-85EE-DFEE5A0F596A}" type="datetimeFigureOut">
              <a:rPr lang="es-ES" smtClean="0"/>
              <a:t>09/08/2016</a:t>
            </a:fld>
            <a:endParaRPr lang="es-ES"/>
          </a:p>
        </p:txBody>
      </p:sp>
      <p:sp>
        <p:nvSpPr>
          <p:cNvPr id="5" name="Marcador de pie de página 4"/>
          <p:cNvSpPr>
            <a:spLocks noGrp="1"/>
          </p:cNvSpPr>
          <p:nvPr>
            <p:ph type="ftr" sz="quarter" idx="3"/>
          </p:nvPr>
        </p:nvSpPr>
        <p:spPr>
          <a:xfrm>
            <a:off x="3433366" y="7212692"/>
            <a:ext cx="3182144" cy="414315"/>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201694" y="7212692"/>
            <a:ext cx="2344738" cy="414315"/>
          </a:xfrm>
          <a:prstGeom prst="rect">
            <a:avLst/>
          </a:prstGeom>
        </p:spPr>
        <p:txBody>
          <a:bodyPr vert="horz" lIns="101882" tIns="50941" rIns="101882" bIns="50941" rtlCol="0" anchor="ctr"/>
          <a:lstStyle>
            <a:lvl1pPr algn="r">
              <a:defRPr sz="1300">
                <a:solidFill>
                  <a:schemeClr val="tx1">
                    <a:tint val="75000"/>
                  </a:schemeClr>
                </a:solidFill>
              </a:defRPr>
            </a:lvl1pPr>
          </a:lstStyle>
          <a:p>
            <a:fld id="{1B24E44C-0584-724D-8AB2-56D453E7C43E}" type="slidenum">
              <a:rPr lang="es-ES" smtClean="0"/>
              <a:t>‹Nº›</a:t>
            </a:fld>
            <a:endParaRPr lang="es-ES"/>
          </a:p>
        </p:txBody>
      </p:sp>
    </p:spTree>
    <p:extLst>
      <p:ext uri="{BB962C8B-B14F-4D97-AF65-F5344CB8AC3E}">
        <p14:creationId xmlns:p14="http://schemas.microsoft.com/office/powerpoint/2010/main" val="48324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s-E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074546" cy="7781924"/>
          </a:xfrm>
          <a:prstGeom prst="rect">
            <a:avLst/>
          </a:prstGeom>
        </p:spPr>
      </p:pic>
      <p:sp>
        <p:nvSpPr>
          <p:cNvPr id="5" name="CuadroTexto 4"/>
          <p:cNvSpPr txBox="1"/>
          <p:nvPr/>
        </p:nvSpPr>
        <p:spPr>
          <a:xfrm>
            <a:off x="1066801" y="5513211"/>
            <a:ext cx="8052224" cy="1261884"/>
          </a:xfrm>
          <a:prstGeom prst="rect">
            <a:avLst/>
          </a:prstGeom>
          <a:noFill/>
        </p:spPr>
        <p:txBody>
          <a:bodyPr wrap="square" rtlCol="0">
            <a:spAutoFit/>
          </a:bodyPr>
          <a:lstStyle/>
          <a:p>
            <a:pPr algn="ctr"/>
            <a:r>
              <a:rPr lang="es-CL" sz="2800" b="1" dirty="0" smtClean="0">
                <a:solidFill>
                  <a:srgbClr val="FFFFFF"/>
                </a:solidFill>
                <a:latin typeface="+mj-lt"/>
                <a:cs typeface="Helvetica"/>
              </a:rPr>
              <a:t>Encuesta Bimestral de Monitoreo de  Indicadores y Percepción del Sistema de Salud Chileno</a:t>
            </a:r>
            <a:endParaRPr lang="es-CL" sz="3200" b="1" dirty="0">
              <a:solidFill>
                <a:srgbClr val="FFFFFF"/>
              </a:solidFill>
              <a:latin typeface="+mj-lt"/>
              <a:cs typeface="Helvetica"/>
            </a:endParaRPr>
          </a:p>
          <a:p>
            <a:pPr algn="ctr"/>
            <a:r>
              <a:rPr lang="es-CL" b="1" dirty="0" smtClean="0">
                <a:solidFill>
                  <a:srgbClr val="FFFFFF"/>
                </a:solidFill>
                <a:latin typeface="+mj-lt"/>
                <a:cs typeface="Helvetica"/>
              </a:rPr>
              <a:t>Julio 2016</a:t>
            </a:r>
          </a:p>
        </p:txBody>
      </p:sp>
    </p:spTree>
    <p:extLst>
      <p:ext uri="{BB962C8B-B14F-4D97-AF65-F5344CB8AC3E}">
        <p14:creationId xmlns:p14="http://schemas.microsoft.com/office/powerpoint/2010/main" val="3022553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5"/>
            <a:ext cx="10048875" cy="7765040"/>
          </a:xfrm>
          <a:prstGeom prst="rect">
            <a:avLst/>
          </a:prstGeom>
        </p:spPr>
      </p:pic>
      <p:sp>
        <p:nvSpPr>
          <p:cNvPr id="3" name="CuadroTexto 2"/>
          <p:cNvSpPr txBox="1"/>
          <p:nvPr/>
        </p:nvSpPr>
        <p:spPr>
          <a:xfrm>
            <a:off x="1708515" y="1043132"/>
            <a:ext cx="6743349" cy="830997"/>
          </a:xfrm>
          <a:prstGeom prst="rect">
            <a:avLst/>
          </a:prstGeom>
          <a:noFill/>
        </p:spPr>
        <p:txBody>
          <a:bodyPr wrap="square" rtlCol="0">
            <a:spAutoFit/>
          </a:bodyPr>
          <a:lstStyle/>
          <a:p>
            <a:r>
              <a:rPr lang="es-CL" sz="2400" dirty="0" smtClean="0">
                <a:solidFill>
                  <a:schemeClr val="bg1"/>
                </a:solidFill>
              </a:rPr>
              <a:t>¿Pudo ser atendido por un profesional de salud mental? </a:t>
            </a:r>
            <a:r>
              <a:rPr lang="es-CL" sz="2400" dirty="0">
                <a:solidFill>
                  <a:schemeClr val="bg1"/>
                </a:solidFill>
              </a:rPr>
              <a:t>Según previsión de salud </a:t>
            </a:r>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03</a:t>
            </a:r>
            <a:endParaRPr lang="es-ES" sz="3200" b="1" dirty="0">
              <a:solidFill>
                <a:schemeClr val="accent1">
                  <a:lumMod val="75000"/>
                </a:schemeClr>
              </a:solidFill>
            </a:endParaRPr>
          </a:p>
        </p:txBody>
      </p:sp>
      <p:sp>
        <p:nvSpPr>
          <p:cNvPr id="7" name="Rectángulo 6"/>
          <p:cNvSpPr/>
          <p:nvPr/>
        </p:nvSpPr>
        <p:spPr>
          <a:xfrm>
            <a:off x="231730" y="7272064"/>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i="1" dirty="0" smtClean="0">
                <a:solidFill>
                  <a:schemeClr val="tx1">
                    <a:lumMod val="65000"/>
                    <a:lumOff val="35000"/>
                  </a:schemeClr>
                </a:solidFill>
              </a:rPr>
              <a:t>Bimestral </a:t>
            </a:r>
            <a:r>
              <a:rPr lang="es-CL" sz="1400" dirty="0" smtClean="0">
                <a:solidFill>
                  <a:schemeClr val="tx1">
                    <a:lumMod val="65000"/>
                    <a:lumOff val="35000"/>
                  </a:schemeClr>
                </a:solidFill>
              </a:rPr>
              <a:t>(Julio 2016)</a:t>
            </a:r>
            <a:endParaRPr lang="es-CL" sz="1400" dirty="0">
              <a:solidFill>
                <a:schemeClr val="tx1">
                  <a:lumMod val="65000"/>
                  <a:lumOff val="35000"/>
                </a:schemeClr>
              </a:solidFill>
            </a:endParaRPr>
          </a:p>
        </p:txBody>
      </p:sp>
      <p:sp>
        <p:nvSpPr>
          <p:cNvPr id="23" name="CuadroTexto 22"/>
          <p:cNvSpPr txBox="1"/>
          <p:nvPr/>
        </p:nvSpPr>
        <p:spPr>
          <a:xfrm>
            <a:off x="4459975" y="5136697"/>
            <a:ext cx="1351690"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sp>
        <p:nvSpPr>
          <p:cNvPr id="26" name="CuadroTexto 25"/>
          <p:cNvSpPr txBox="1"/>
          <p:nvPr/>
        </p:nvSpPr>
        <p:spPr>
          <a:xfrm>
            <a:off x="2921732" y="4582699"/>
            <a:ext cx="1351690" cy="553998"/>
          </a:xfrm>
          <a:prstGeom prst="rect">
            <a:avLst/>
          </a:prstGeom>
          <a:noFill/>
        </p:spPr>
        <p:txBody>
          <a:bodyPr wrap="square" rtlCol="0">
            <a:spAutoFit/>
          </a:bodyPr>
          <a:lstStyle/>
          <a:p>
            <a:pPr algn="ctr"/>
            <a:r>
              <a:rPr lang="es-ES" sz="3000" b="1" dirty="0" smtClean="0">
                <a:solidFill>
                  <a:schemeClr val="bg1"/>
                </a:solidFill>
              </a:rPr>
              <a:t>31,1%</a:t>
            </a:r>
            <a:endParaRPr lang="es-ES" sz="3000" b="1" dirty="0">
              <a:solidFill>
                <a:schemeClr val="bg1"/>
              </a:solidFill>
            </a:endParaRPr>
          </a:p>
        </p:txBody>
      </p:sp>
      <p:sp>
        <p:nvSpPr>
          <p:cNvPr id="18" name="CuadroTexto 17"/>
          <p:cNvSpPr txBox="1"/>
          <p:nvPr/>
        </p:nvSpPr>
        <p:spPr>
          <a:xfrm>
            <a:off x="8451864" y="7222350"/>
            <a:ext cx="1213217" cy="400110"/>
          </a:xfrm>
          <a:prstGeom prst="rect">
            <a:avLst/>
          </a:prstGeom>
          <a:noFill/>
        </p:spPr>
        <p:txBody>
          <a:bodyPr wrap="square" rtlCol="0">
            <a:spAutoFit/>
          </a:bodyPr>
          <a:lstStyle/>
          <a:p>
            <a:r>
              <a:rPr lang="es-CL" dirty="0" smtClean="0"/>
              <a:t>Total: 599</a:t>
            </a:r>
            <a:endParaRPr lang="es-CL" dirty="0"/>
          </a:p>
        </p:txBody>
      </p:sp>
      <p:sp>
        <p:nvSpPr>
          <p:cNvPr id="13" name="CuadroTexto 12"/>
          <p:cNvSpPr txBox="1"/>
          <p:nvPr/>
        </p:nvSpPr>
        <p:spPr>
          <a:xfrm>
            <a:off x="415415" y="2058255"/>
            <a:ext cx="9218045" cy="800219"/>
          </a:xfrm>
          <a:prstGeom prst="rect">
            <a:avLst/>
          </a:prstGeom>
          <a:noFill/>
        </p:spPr>
        <p:txBody>
          <a:bodyPr wrap="square" rtlCol="0">
            <a:spAutoFit/>
          </a:bodyPr>
          <a:lstStyle/>
          <a:p>
            <a:pPr algn="ctr"/>
            <a:r>
              <a:rPr lang="es-CL" sz="2300" b="1" dirty="0" smtClean="0">
                <a:solidFill>
                  <a:srgbClr val="FF0000"/>
                </a:solidFill>
              </a:rPr>
              <a:t>Para quienes alguna vez han necesitado un profesional de salud mental y consiguieron la atención</a:t>
            </a:r>
            <a:endParaRPr lang="es-CL" sz="2300" b="1" dirty="0">
              <a:solidFill>
                <a:srgbClr val="FF0000"/>
              </a:solidFill>
            </a:endParaRPr>
          </a:p>
        </p:txBody>
      </p:sp>
      <p:sp>
        <p:nvSpPr>
          <p:cNvPr id="16" name="CuadroTexto 15"/>
          <p:cNvSpPr txBox="1"/>
          <p:nvPr/>
        </p:nvSpPr>
        <p:spPr>
          <a:xfrm>
            <a:off x="2176491" y="5918738"/>
            <a:ext cx="1213217" cy="707886"/>
          </a:xfrm>
          <a:prstGeom prst="rect">
            <a:avLst/>
          </a:prstGeom>
          <a:noFill/>
        </p:spPr>
        <p:txBody>
          <a:bodyPr wrap="square" rtlCol="0">
            <a:spAutoFit/>
          </a:bodyPr>
          <a:lstStyle/>
          <a:p>
            <a:r>
              <a:rPr lang="es-CL" b="1" dirty="0" smtClean="0"/>
              <a:t>FONASA</a:t>
            </a:r>
          </a:p>
          <a:p>
            <a:r>
              <a:rPr lang="es-CL" b="1" dirty="0" smtClean="0"/>
              <a:t>N: 410</a:t>
            </a:r>
            <a:endParaRPr lang="es-CL" b="1" dirty="0"/>
          </a:p>
        </p:txBody>
      </p:sp>
      <p:sp>
        <p:nvSpPr>
          <p:cNvPr id="17" name="CuadroTexto 16"/>
          <p:cNvSpPr txBox="1"/>
          <p:nvPr/>
        </p:nvSpPr>
        <p:spPr>
          <a:xfrm>
            <a:off x="7027175" y="5918738"/>
            <a:ext cx="1213217" cy="707886"/>
          </a:xfrm>
          <a:prstGeom prst="rect">
            <a:avLst/>
          </a:prstGeom>
          <a:noFill/>
        </p:spPr>
        <p:txBody>
          <a:bodyPr wrap="square" rtlCol="0">
            <a:spAutoFit/>
          </a:bodyPr>
          <a:lstStyle/>
          <a:p>
            <a:r>
              <a:rPr lang="es-CL" b="1" dirty="0" smtClean="0"/>
              <a:t>ISAPRE</a:t>
            </a:r>
          </a:p>
          <a:p>
            <a:r>
              <a:rPr lang="es-CL" b="1" dirty="0" smtClean="0"/>
              <a:t>N: 189</a:t>
            </a:r>
            <a:endParaRPr lang="es-CL" b="1" dirty="0"/>
          </a:p>
        </p:txBody>
      </p:sp>
      <p:graphicFrame>
        <p:nvGraphicFramePr>
          <p:cNvPr id="20" name="Gráfico 19"/>
          <p:cNvGraphicFramePr>
            <a:graphicFrameLocks/>
          </p:cNvGraphicFramePr>
          <p:nvPr>
            <p:extLst>
              <p:ext uri="{D42A27DB-BD31-4B8C-83A1-F6EECF244321}">
                <p14:modId xmlns:p14="http://schemas.microsoft.com/office/powerpoint/2010/main" val="52512817"/>
              </p:ext>
            </p:extLst>
          </p:nvPr>
        </p:nvGraphicFramePr>
        <p:xfrm>
          <a:off x="445086" y="2535951"/>
          <a:ext cx="432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p:cNvGraphicFramePr>
            <a:graphicFrameLocks/>
          </p:cNvGraphicFramePr>
          <p:nvPr>
            <p:extLst>
              <p:ext uri="{D42A27DB-BD31-4B8C-83A1-F6EECF244321}">
                <p14:modId xmlns:p14="http://schemas.microsoft.com/office/powerpoint/2010/main" val="432636978"/>
              </p:ext>
            </p:extLst>
          </p:nvPr>
        </p:nvGraphicFramePr>
        <p:xfrm>
          <a:off x="5439324" y="2535951"/>
          <a:ext cx="4320000" cy="32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34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03</a:t>
            </a:r>
            <a:endParaRPr lang="es-ES" sz="3200" b="1" dirty="0">
              <a:solidFill>
                <a:schemeClr val="accent1">
                  <a:lumMod val="75000"/>
                </a:schemeClr>
              </a:solidFill>
            </a:endParaRPr>
          </a:p>
        </p:txBody>
      </p:sp>
      <p:sp>
        <p:nvSpPr>
          <p:cNvPr id="7" name="Rectángulo 6"/>
          <p:cNvSpPr/>
          <p:nvPr/>
        </p:nvSpPr>
        <p:spPr>
          <a:xfrm>
            <a:off x="317197" y="7319035"/>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7" name="CuadroTexto 26"/>
          <p:cNvSpPr txBox="1"/>
          <p:nvPr/>
        </p:nvSpPr>
        <p:spPr>
          <a:xfrm>
            <a:off x="3045981" y="4497626"/>
            <a:ext cx="1157405"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sp>
        <p:nvSpPr>
          <p:cNvPr id="30" name="CuadroTexto 29"/>
          <p:cNvSpPr txBox="1"/>
          <p:nvPr/>
        </p:nvSpPr>
        <p:spPr>
          <a:xfrm>
            <a:off x="1724668" y="3944138"/>
            <a:ext cx="1157405" cy="553998"/>
          </a:xfrm>
          <a:prstGeom prst="rect">
            <a:avLst/>
          </a:prstGeom>
          <a:noFill/>
        </p:spPr>
        <p:txBody>
          <a:bodyPr wrap="square" rtlCol="0">
            <a:spAutoFit/>
          </a:bodyPr>
          <a:lstStyle/>
          <a:p>
            <a:pPr algn="ctr"/>
            <a:r>
              <a:rPr lang="es-ES" sz="3000" b="1" dirty="0" smtClean="0">
                <a:solidFill>
                  <a:schemeClr val="bg1"/>
                </a:solidFill>
              </a:rPr>
              <a:t>31,1%</a:t>
            </a:r>
            <a:endParaRPr lang="es-ES" sz="3000" b="1" dirty="0">
              <a:solidFill>
                <a:schemeClr val="bg1"/>
              </a:solidFill>
            </a:endParaRPr>
          </a:p>
        </p:txBody>
      </p:sp>
      <p:sp>
        <p:nvSpPr>
          <p:cNvPr id="34" name="CuadroTexto 33"/>
          <p:cNvSpPr txBox="1"/>
          <p:nvPr/>
        </p:nvSpPr>
        <p:spPr>
          <a:xfrm>
            <a:off x="7169965" y="4497626"/>
            <a:ext cx="1157405" cy="553998"/>
          </a:xfrm>
          <a:prstGeom prst="rect">
            <a:avLst/>
          </a:prstGeom>
          <a:noFill/>
        </p:spPr>
        <p:txBody>
          <a:bodyPr wrap="square" rtlCol="0">
            <a:spAutoFit/>
          </a:bodyPr>
          <a:lstStyle/>
          <a:p>
            <a:pPr algn="ctr"/>
            <a:r>
              <a:rPr lang="es-ES" sz="3000" b="1" dirty="0" smtClean="0">
                <a:solidFill>
                  <a:schemeClr val="bg1"/>
                </a:solidFill>
              </a:rPr>
              <a:t>70,2%</a:t>
            </a:r>
            <a:endParaRPr lang="es-ES" sz="3000" b="1" dirty="0">
              <a:solidFill>
                <a:schemeClr val="bg1"/>
              </a:solidFill>
            </a:endParaRPr>
          </a:p>
        </p:txBody>
      </p:sp>
      <p:sp>
        <p:nvSpPr>
          <p:cNvPr id="36" name="CuadroTexto 35"/>
          <p:cNvSpPr txBox="1"/>
          <p:nvPr/>
        </p:nvSpPr>
        <p:spPr>
          <a:xfrm>
            <a:off x="7748667" y="7272868"/>
            <a:ext cx="2057400" cy="400110"/>
          </a:xfrm>
          <a:prstGeom prst="rect">
            <a:avLst/>
          </a:prstGeom>
          <a:noFill/>
        </p:spPr>
        <p:txBody>
          <a:bodyPr wrap="square" rtlCol="0">
            <a:spAutoFit/>
          </a:bodyPr>
          <a:lstStyle/>
          <a:p>
            <a:pPr algn="r"/>
            <a:r>
              <a:rPr lang="es-CL" dirty="0" smtClean="0"/>
              <a:t>Total: 595 </a:t>
            </a:r>
            <a:endParaRPr lang="es-CL" dirty="0"/>
          </a:p>
        </p:txBody>
      </p:sp>
      <p:sp>
        <p:nvSpPr>
          <p:cNvPr id="15" name="CuadroTexto 14"/>
          <p:cNvSpPr txBox="1"/>
          <p:nvPr/>
        </p:nvSpPr>
        <p:spPr>
          <a:xfrm>
            <a:off x="2296153" y="6534497"/>
            <a:ext cx="819807" cy="400110"/>
          </a:xfrm>
          <a:prstGeom prst="rect">
            <a:avLst/>
          </a:prstGeom>
          <a:noFill/>
        </p:spPr>
        <p:txBody>
          <a:bodyPr wrap="square" rtlCol="0">
            <a:spAutoFit/>
          </a:bodyPr>
          <a:lstStyle/>
          <a:p>
            <a:pPr algn="ctr"/>
            <a:r>
              <a:rPr lang="es-CL" b="1" dirty="0" smtClean="0"/>
              <a:t>78</a:t>
            </a:r>
            <a:endParaRPr lang="es-CL" b="1" dirty="0"/>
          </a:p>
        </p:txBody>
      </p:sp>
      <p:sp>
        <p:nvSpPr>
          <p:cNvPr id="16" name="CuadroTexto 15"/>
          <p:cNvSpPr txBox="1"/>
          <p:nvPr/>
        </p:nvSpPr>
        <p:spPr>
          <a:xfrm>
            <a:off x="4874091" y="6550179"/>
            <a:ext cx="819807" cy="400110"/>
          </a:xfrm>
          <a:prstGeom prst="rect">
            <a:avLst/>
          </a:prstGeom>
          <a:noFill/>
        </p:spPr>
        <p:txBody>
          <a:bodyPr wrap="square" rtlCol="0">
            <a:spAutoFit/>
          </a:bodyPr>
          <a:lstStyle/>
          <a:p>
            <a:pPr algn="ctr"/>
            <a:r>
              <a:rPr lang="es-CL" b="1" dirty="0" smtClean="0"/>
              <a:t>218</a:t>
            </a:r>
            <a:endParaRPr lang="es-CL" b="1" dirty="0"/>
          </a:p>
        </p:txBody>
      </p:sp>
      <p:sp>
        <p:nvSpPr>
          <p:cNvPr id="17" name="CuadroTexto 16"/>
          <p:cNvSpPr txBox="1"/>
          <p:nvPr/>
        </p:nvSpPr>
        <p:spPr>
          <a:xfrm>
            <a:off x="7543277" y="6550179"/>
            <a:ext cx="819807" cy="400110"/>
          </a:xfrm>
          <a:prstGeom prst="rect">
            <a:avLst/>
          </a:prstGeom>
          <a:noFill/>
        </p:spPr>
        <p:txBody>
          <a:bodyPr wrap="square" rtlCol="0">
            <a:spAutoFit/>
          </a:bodyPr>
          <a:lstStyle/>
          <a:p>
            <a:pPr algn="ctr"/>
            <a:r>
              <a:rPr lang="es-CL" b="1" dirty="0" smtClean="0"/>
              <a:t>299</a:t>
            </a:r>
            <a:endParaRPr lang="es-CL" b="1" dirty="0"/>
          </a:p>
        </p:txBody>
      </p:sp>
      <p:sp>
        <p:nvSpPr>
          <p:cNvPr id="20" name="CuadroTexto 19"/>
          <p:cNvSpPr txBox="1"/>
          <p:nvPr/>
        </p:nvSpPr>
        <p:spPr>
          <a:xfrm>
            <a:off x="1520563" y="2058255"/>
            <a:ext cx="7007749" cy="800219"/>
          </a:xfrm>
          <a:prstGeom prst="rect">
            <a:avLst/>
          </a:prstGeom>
          <a:noFill/>
        </p:spPr>
        <p:txBody>
          <a:bodyPr wrap="square" rtlCol="0">
            <a:spAutoFit/>
          </a:bodyPr>
          <a:lstStyle/>
          <a:p>
            <a:pPr algn="ctr"/>
            <a:r>
              <a:rPr lang="es-CL" sz="2300" b="1" dirty="0" smtClean="0">
                <a:solidFill>
                  <a:srgbClr val="FF0000"/>
                </a:solidFill>
              </a:rPr>
              <a:t>Para quienes alguna vez han necesitado un profesional de salud mental y consiguieron la atención</a:t>
            </a:r>
            <a:endParaRPr lang="es-CL" sz="2300" b="1" dirty="0">
              <a:solidFill>
                <a:srgbClr val="FF0000"/>
              </a:solidFill>
            </a:endParaRPr>
          </a:p>
        </p:txBody>
      </p:sp>
      <p:graphicFrame>
        <p:nvGraphicFramePr>
          <p:cNvPr id="21" name="Gráfico 20"/>
          <p:cNvGraphicFramePr>
            <a:graphicFrameLocks/>
          </p:cNvGraphicFramePr>
          <p:nvPr>
            <p:extLst>
              <p:ext uri="{D42A27DB-BD31-4B8C-83A1-F6EECF244321}">
                <p14:modId xmlns:p14="http://schemas.microsoft.com/office/powerpoint/2010/main" val="2303996876"/>
              </p:ext>
            </p:extLst>
          </p:nvPr>
        </p:nvGraphicFramePr>
        <p:xfrm>
          <a:off x="704437" y="2665341"/>
          <a:ext cx="8640000"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p:cNvSpPr/>
          <p:nvPr/>
        </p:nvSpPr>
        <p:spPr>
          <a:xfrm>
            <a:off x="1954213" y="1089298"/>
            <a:ext cx="5022850" cy="830997"/>
          </a:xfrm>
          <a:prstGeom prst="rect">
            <a:avLst/>
          </a:prstGeom>
        </p:spPr>
        <p:txBody>
          <a:bodyPr>
            <a:spAutoFit/>
          </a:bodyPr>
          <a:lstStyle/>
          <a:p>
            <a:r>
              <a:rPr lang="es-CL" sz="2400" dirty="0" smtClean="0">
                <a:solidFill>
                  <a:prstClr val="white"/>
                </a:solidFill>
              </a:rPr>
              <a:t>¿</a:t>
            </a:r>
            <a:r>
              <a:rPr lang="es-CL" sz="2400" dirty="0">
                <a:solidFill>
                  <a:prstClr val="white"/>
                </a:solidFill>
              </a:rPr>
              <a:t>Pudo ser atendido por un profesional de salud mental? Según </a:t>
            </a:r>
            <a:r>
              <a:rPr lang="es-CL" sz="2400" dirty="0" smtClean="0">
                <a:solidFill>
                  <a:prstClr val="white"/>
                </a:solidFill>
              </a:rPr>
              <a:t>escolaridad. </a:t>
            </a:r>
            <a:endParaRPr lang="es-CL" sz="2400" dirty="0"/>
          </a:p>
        </p:txBody>
      </p:sp>
    </p:spTree>
    <p:extLst>
      <p:ext uri="{BB962C8B-B14F-4D97-AF65-F5344CB8AC3E}">
        <p14:creationId xmlns:p14="http://schemas.microsoft.com/office/powerpoint/2010/main" val="84823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5"/>
            <a:ext cx="10048875" cy="7765040"/>
          </a:xfrm>
          <a:prstGeom prst="rect">
            <a:avLst/>
          </a:prstGeom>
        </p:spPr>
      </p:pic>
      <p:sp>
        <p:nvSpPr>
          <p:cNvPr id="3" name="CuadroTexto 2"/>
          <p:cNvSpPr txBox="1"/>
          <p:nvPr/>
        </p:nvSpPr>
        <p:spPr>
          <a:xfrm>
            <a:off x="1708515" y="1124665"/>
            <a:ext cx="6743349" cy="830997"/>
          </a:xfrm>
          <a:prstGeom prst="rect">
            <a:avLst/>
          </a:prstGeom>
          <a:noFill/>
        </p:spPr>
        <p:txBody>
          <a:bodyPr wrap="square" rtlCol="0">
            <a:spAutoFit/>
          </a:bodyPr>
          <a:lstStyle/>
          <a:p>
            <a:r>
              <a:rPr lang="es-CL" sz="2400" dirty="0" smtClean="0">
                <a:solidFill>
                  <a:schemeClr val="bg1"/>
                </a:solidFill>
              </a:rPr>
              <a:t>¿Qué profesional de salud lo atendió? </a:t>
            </a:r>
            <a:r>
              <a:rPr lang="es-CL" sz="2400" dirty="0">
                <a:solidFill>
                  <a:schemeClr val="bg1"/>
                </a:solidFill>
              </a:rPr>
              <a:t>Según previsión de </a:t>
            </a:r>
            <a:r>
              <a:rPr lang="es-CL" sz="2400" dirty="0" smtClean="0">
                <a:solidFill>
                  <a:schemeClr val="bg1"/>
                </a:solidFill>
              </a:rPr>
              <a:t>salud. </a:t>
            </a:r>
            <a:endParaRPr lang="es-CL" sz="2400" dirty="0">
              <a:solidFill>
                <a:schemeClr val="bg1"/>
              </a:solidFill>
            </a:endParaRPr>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04</a:t>
            </a:r>
            <a:endParaRPr lang="es-ES" sz="3200" b="1" dirty="0">
              <a:solidFill>
                <a:schemeClr val="accent1">
                  <a:lumMod val="75000"/>
                </a:schemeClr>
              </a:solidFill>
            </a:endParaRPr>
          </a:p>
        </p:txBody>
      </p:sp>
      <p:sp>
        <p:nvSpPr>
          <p:cNvPr id="7" name="Rectángulo 6"/>
          <p:cNvSpPr/>
          <p:nvPr/>
        </p:nvSpPr>
        <p:spPr>
          <a:xfrm>
            <a:off x="231730" y="7272064"/>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3" name="CuadroTexto 22"/>
          <p:cNvSpPr txBox="1"/>
          <p:nvPr/>
        </p:nvSpPr>
        <p:spPr>
          <a:xfrm>
            <a:off x="4459975" y="5136697"/>
            <a:ext cx="1351690"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graphicFrame>
        <p:nvGraphicFramePr>
          <p:cNvPr id="18" name="Gráfico 17"/>
          <p:cNvGraphicFramePr>
            <a:graphicFrameLocks/>
          </p:cNvGraphicFramePr>
          <p:nvPr>
            <p:extLst>
              <p:ext uri="{D42A27DB-BD31-4B8C-83A1-F6EECF244321}">
                <p14:modId xmlns:p14="http://schemas.microsoft.com/office/powerpoint/2010/main" val="3067372608"/>
              </p:ext>
            </p:extLst>
          </p:nvPr>
        </p:nvGraphicFramePr>
        <p:xfrm>
          <a:off x="231730" y="2125665"/>
          <a:ext cx="9761583"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35" name="CuadroTexto 34"/>
          <p:cNvSpPr txBox="1"/>
          <p:nvPr/>
        </p:nvSpPr>
        <p:spPr>
          <a:xfrm>
            <a:off x="7782392" y="7225897"/>
            <a:ext cx="2057400" cy="400110"/>
          </a:xfrm>
          <a:prstGeom prst="rect">
            <a:avLst/>
          </a:prstGeom>
          <a:noFill/>
        </p:spPr>
        <p:txBody>
          <a:bodyPr wrap="square" rtlCol="0">
            <a:spAutoFit/>
          </a:bodyPr>
          <a:lstStyle/>
          <a:p>
            <a:pPr algn="r"/>
            <a:r>
              <a:rPr lang="es-CL" dirty="0" smtClean="0"/>
              <a:t>Total: 548 </a:t>
            </a:r>
            <a:endParaRPr lang="es-CL" dirty="0"/>
          </a:p>
        </p:txBody>
      </p:sp>
      <p:sp>
        <p:nvSpPr>
          <p:cNvPr id="4" name="CuadroTexto 3"/>
          <p:cNvSpPr txBox="1"/>
          <p:nvPr/>
        </p:nvSpPr>
        <p:spPr>
          <a:xfrm>
            <a:off x="4441918" y="6605610"/>
            <a:ext cx="582519" cy="400110"/>
          </a:xfrm>
          <a:prstGeom prst="rect">
            <a:avLst/>
          </a:prstGeom>
          <a:noFill/>
        </p:spPr>
        <p:txBody>
          <a:bodyPr wrap="square" rtlCol="0">
            <a:spAutoFit/>
          </a:bodyPr>
          <a:lstStyle/>
          <a:p>
            <a:r>
              <a:rPr lang="es-CL" b="1" dirty="0" smtClean="0"/>
              <a:t>365</a:t>
            </a:r>
          </a:p>
        </p:txBody>
      </p:sp>
      <p:sp>
        <p:nvSpPr>
          <p:cNvPr id="19" name="CuadroTexto 18"/>
          <p:cNvSpPr txBox="1"/>
          <p:nvPr/>
        </p:nvSpPr>
        <p:spPr>
          <a:xfrm>
            <a:off x="5229146" y="6605610"/>
            <a:ext cx="582519" cy="400110"/>
          </a:xfrm>
          <a:prstGeom prst="rect">
            <a:avLst/>
          </a:prstGeom>
          <a:noFill/>
        </p:spPr>
        <p:txBody>
          <a:bodyPr wrap="square" rtlCol="0">
            <a:spAutoFit/>
          </a:bodyPr>
          <a:lstStyle/>
          <a:p>
            <a:r>
              <a:rPr lang="es-CL" b="1" dirty="0" smtClean="0"/>
              <a:t>183</a:t>
            </a:r>
          </a:p>
        </p:txBody>
      </p:sp>
    </p:spTree>
    <p:extLst>
      <p:ext uri="{BB962C8B-B14F-4D97-AF65-F5344CB8AC3E}">
        <p14:creationId xmlns:p14="http://schemas.microsoft.com/office/powerpoint/2010/main" val="171139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3" name="CuadroTexto 2"/>
          <p:cNvSpPr txBox="1"/>
          <p:nvPr/>
        </p:nvSpPr>
        <p:spPr>
          <a:xfrm>
            <a:off x="1683151" y="1116556"/>
            <a:ext cx="7110701" cy="677108"/>
          </a:xfrm>
          <a:prstGeom prst="rect">
            <a:avLst/>
          </a:prstGeom>
          <a:noFill/>
        </p:spPr>
        <p:txBody>
          <a:bodyPr wrap="square" rtlCol="0">
            <a:spAutoFit/>
          </a:bodyPr>
          <a:lstStyle/>
          <a:p>
            <a:r>
              <a:rPr lang="es-CL" sz="1800" dirty="0" smtClean="0">
                <a:solidFill>
                  <a:schemeClr val="bg1"/>
                </a:solidFill>
              </a:rPr>
              <a:t>¿</a:t>
            </a:r>
            <a:r>
              <a:rPr lang="es-CL" sz="1900" dirty="0">
                <a:solidFill>
                  <a:schemeClr val="bg1"/>
                </a:solidFill>
              </a:rPr>
              <a:t>Cómo considera </a:t>
            </a:r>
            <a:r>
              <a:rPr lang="es-CL" sz="1900" dirty="0" smtClean="0">
                <a:solidFill>
                  <a:schemeClr val="bg1"/>
                </a:solidFill>
              </a:rPr>
              <a:t>usted el que otras personas conozcan su problema </a:t>
            </a:r>
            <a:r>
              <a:rPr lang="es-CL" sz="1900" dirty="0">
                <a:solidFill>
                  <a:schemeClr val="bg1"/>
                </a:solidFill>
              </a:rPr>
              <a:t>de salud </a:t>
            </a:r>
            <a:r>
              <a:rPr lang="es-CL" sz="1900" dirty="0" smtClean="0">
                <a:solidFill>
                  <a:schemeClr val="bg1"/>
                </a:solidFill>
              </a:rPr>
              <a:t>mental? En escala de 1 a 5, donde 1 es malo y 5 bueno.</a:t>
            </a:r>
            <a:endParaRPr lang="es-CL" sz="1900" dirty="0">
              <a:solidFill>
                <a:schemeClr val="bg1"/>
              </a:solidFill>
            </a:endParaRPr>
          </a:p>
        </p:txBody>
      </p:sp>
      <p:sp>
        <p:nvSpPr>
          <p:cNvPr id="6" name="CuadroTexto 5"/>
          <p:cNvSpPr txBox="1"/>
          <p:nvPr/>
        </p:nvSpPr>
        <p:spPr>
          <a:xfrm>
            <a:off x="877981" y="1239666"/>
            <a:ext cx="604783" cy="584776"/>
          </a:xfrm>
          <a:prstGeom prst="rect">
            <a:avLst/>
          </a:prstGeom>
          <a:noFill/>
        </p:spPr>
        <p:txBody>
          <a:bodyPr wrap="square" rtlCol="0">
            <a:spAutoFit/>
          </a:bodyPr>
          <a:lstStyle/>
          <a:p>
            <a:pPr algn="ctr"/>
            <a:r>
              <a:rPr lang="es-ES" sz="3200" b="1" dirty="0" smtClean="0">
                <a:solidFill>
                  <a:schemeClr val="accent1">
                    <a:lumMod val="50000"/>
                  </a:schemeClr>
                </a:solidFill>
              </a:rPr>
              <a:t>05</a:t>
            </a:r>
            <a:endParaRPr lang="es-ES" sz="3200" b="1" dirty="0">
              <a:solidFill>
                <a:schemeClr val="accent1">
                  <a:lumMod val="50000"/>
                </a:schemeClr>
              </a:solidFill>
            </a:endParaRPr>
          </a:p>
        </p:txBody>
      </p:sp>
      <p:sp>
        <p:nvSpPr>
          <p:cNvPr id="7" name="Rectángulo 6"/>
          <p:cNvSpPr/>
          <p:nvPr/>
        </p:nvSpPr>
        <p:spPr>
          <a:xfrm>
            <a:off x="225840" y="7187619"/>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8" name="CuadroTexto 7"/>
          <p:cNvSpPr txBox="1"/>
          <p:nvPr/>
        </p:nvSpPr>
        <p:spPr>
          <a:xfrm>
            <a:off x="7770243" y="7145954"/>
            <a:ext cx="2057400" cy="400110"/>
          </a:xfrm>
          <a:prstGeom prst="rect">
            <a:avLst/>
          </a:prstGeom>
          <a:noFill/>
        </p:spPr>
        <p:txBody>
          <a:bodyPr wrap="square" rtlCol="0">
            <a:spAutoFit/>
          </a:bodyPr>
          <a:lstStyle/>
          <a:p>
            <a:pPr algn="r"/>
            <a:r>
              <a:rPr lang="es-CL" dirty="0" smtClean="0"/>
              <a:t>Total: 1.888 </a:t>
            </a:r>
            <a:endParaRPr lang="es-CL" dirty="0"/>
          </a:p>
        </p:txBody>
      </p:sp>
      <p:sp>
        <p:nvSpPr>
          <p:cNvPr id="14" name="CuadroTexto 13"/>
          <p:cNvSpPr txBox="1"/>
          <p:nvPr/>
        </p:nvSpPr>
        <p:spPr>
          <a:xfrm>
            <a:off x="6779529" y="2336354"/>
            <a:ext cx="819807" cy="400110"/>
          </a:xfrm>
          <a:prstGeom prst="rect">
            <a:avLst/>
          </a:prstGeom>
          <a:noFill/>
        </p:spPr>
        <p:txBody>
          <a:bodyPr wrap="square" rtlCol="0">
            <a:spAutoFit/>
          </a:bodyPr>
          <a:lstStyle/>
          <a:p>
            <a:pPr algn="ctr"/>
            <a:r>
              <a:rPr lang="es-CL" b="1" dirty="0" smtClean="0"/>
              <a:t>558</a:t>
            </a:r>
            <a:endParaRPr lang="es-CL" b="1" dirty="0"/>
          </a:p>
        </p:txBody>
      </p:sp>
      <p:sp>
        <p:nvSpPr>
          <p:cNvPr id="18" name="CuadroTexto 17"/>
          <p:cNvSpPr txBox="1"/>
          <p:nvPr/>
        </p:nvSpPr>
        <p:spPr>
          <a:xfrm>
            <a:off x="2736574" y="2336354"/>
            <a:ext cx="819807" cy="400110"/>
          </a:xfrm>
          <a:prstGeom prst="rect">
            <a:avLst/>
          </a:prstGeom>
          <a:noFill/>
        </p:spPr>
        <p:txBody>
          <a:bodyPr wrap="square" rtlCol="0">
            <a:spAutoFit/>
          </a:bodyPr>
          <a:lstStyle/>
          <a:p>
            <a:pPr algn="ctr"/>
            <a:r>
              <a:rPr lang="es-CL" b="1" dirty="0" smtClean="0"/>
              <a:t>1.330</a:t>
            </a:r>
            <a:endParaRPr lang="es-CL" b="1" dirty="0"/>
          </a:p>
        </p:txBody>
      </p:sp>
      <p:sp>
        <p:nvSpPr>
          <p:cNvPr id="4" name="CuadroTexto 3"/>
          <p:cNvSpPr txBox="1"/>
          <p:nvPr/>
        </p:nvSpPr>
        <p:spPr>
          <a:xfrm>
            <a:off x="3556381" y="6712605"/>
            <a:ext cx="2601994" cy="400110"/>
          </a:xfrm>
          <a:prstGeom prst="rect">
            <a:avLst/>
          </a:prstGeom>
          <a:noFill/>
        </p:spPr>
        <p:txBody>
          <a:bodyPr wrap="none" rtlCol="0">
            <a:spAutoFit/>
          </a:bodyPr>
          <a:lstStyle/>
          <a:p>
            <a:r>
              <a:rPr lang="es-CL" dirty="0" smtClean="0"/>
              <a:t>1= Malo</a:t>
            </a:r>
            <a:r>
              <a:rPr lang="es-CL" dirty="0"/>
              <a:t> </a:t>
            </a:r>
            <a:r>
              <a:rPr lang="es-CL" dirty="0" smtClean="0"/>
              <a:t>         5= Bueno</a:t>
            </a:r>
            <a:endParaRPr lang="es-CL" dirty="0"/>
          </a:p>
        </p:txBody>
      </p:sp>
      <p:graphicFrame>
        <p:nvGraphicFramePr>
          <p:cNvPr id="12" name="Gráfico 11"/>
          <p:cNvGraphicFramePr>
            <a:graphicFrameLocks/>
          </p:cNvGraphicFramePr>
          <p:nvPr>
            <p:extLst>
              <p:ext uri="{D42A27DB-BD31-4B8C-83A1-F6EECF244321}">
                <p14:modId xmlns:p14="http://schemas.microsoft.com/office/powerpoint/2010/main" val="1922953639"/>
              </p:ext>
            </p:extLst>
          </p:nvPr>
        </p:nvGraphicFramePr>
        <p:xfrm>
          <a:off x="704437" y="2752605"/>
          <a:ext cx="864000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04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5"/>
            <a:ext cx="10048875" cy="7765040"/>
          </a:xfrm>
          <a:prstGeom prst="rect">
            <a:avLst/>
          </a:prstGeom>
        </p:spPr>
      </p:pic>
      <p:sp>
        <p:nvSpPr>
          <p:cNvPr id="3" name="CuadroTexto 2"/>
          <p:cNvSpPr txBox="1"/>
          <p:nvPr/>
        </p:nvSpPr>
        <p:spPr>
          <a:xfrm>
            <a:off x="1557849" y="1110019"/>
            <a:ext cx="7435485" cy="830997"/>
          </a:xfrm>
          <a:prstGeom prst="rect">
            <a:avLst/>
          </a:prstGeom>
          <a:noFill/>
        </p:spPr>
        <p:txBody>
          <a:bodyPr wrap="square" rtlCol="0">
            <a:spAutoFit/>
          </a:bodyPr>
          <a:lstStyle/>
          <a:p>
            <a:r>
              <a:rPr lang="es-CL" sz="2400" dirty="0" smtClean="0">
                <a:solidFill>
                  <a:schemeClr val="bg1"/>
                </a:solidFill>
              </a:rPr>
              <a:t>¿En el último año se ha sentido deprimido? </a:t>
            </a:r>
            <a:r>
              <a:rPr lang="es-CL" sz="2400" dirty="0">
                <a:solidFill>
                  <a:schemeClr val="bg1"/>
                </a:solidFill>
              </a:rPr>
              <a:t>Según previsión de </a:t>
            </a:r>
            <a:r>
              <a:rPr lang="es-CL" sz="2400" dirty="0" smtClean="0">
                <a:solidFill>
                  <a:schemeClr val="bg1"/>
                </a:solidFill>
              </a:rPr>
              <a:t>salud. </a:t>
            </a:r>
            <a:endParaRPr lang="es-CL" sz="2400" dirty="0">
              <a:solidFill>
                <a:schemeClr val="bg1"/>
              </a:solidFill>
            </a:endParaRPr>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06</a:t>
            </a:r>
            <a:endParaRPr lang="es-ES" sz="3200" b="1" dirty="0">
              <a:solidFill>
                <a:schemeClr val="accent1">
                  <a:lumMod val="75000"/>
                </a:schemeClr>
              </a:solidFill>
            </a:endParaRPr>
          </a:p>
        </p:txBody>
      </p:sp>
      <p:sp>
        <p:nvSpPr>
          <p:cNvPr id="7" name="Rectángulo 6"/>
          <p:cNvSpPr/>
          <p:nvPr/>
        </p:nvSpPr>
        <p:spPr>
          <a:xfrm>
            <a:off x="231730" y="7272064"/>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Encuesta </a:t>
            </a:r>
            <a:r>
              <a:rPr lang="es-CL" sz="1400" dirty="0">
                <a:solidFill>
                  <a:schemeClr val="tx1">
                    <a:lumMod val="65000"/>
                    <a:lumOff val="35000"/>
                  </a:schemeClr>
                </a:solidFill>
              </a:rPr>
              <a:t>Nacional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3" name="CuadroTexto 22"/>
          <p:cNvSpPr txBox="1"/>
          <p:nvPr/>
        </p:nvSpPr>
        <p:spPr>
          <a:xfrm>
            <a:off x="4459975" y="5136697"/>
            <a:ext cx="1351690"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sp>
        <p:nvSpPr>
          <p:cNvPr id="26" name="CuadroTexto 25"/>
          <p:cNvSpPr txBox="1"/>
          <p:nvPr/>
        </p:nvSpPr>
        <p:spPr>
          <a:xfrm>
            <a:off x="2921732" y="4582699"/>
            <a:ext cx="1351690" cy="553998"/>
          </a:xfrm>
          <a:prstGeom prst="rect">
            <a:avLst/>
          </a:prstGeom>
          <a:noFill/>
        </p:spPr>
        <p:txBody>
          <a:bodyPr wrap="square" rtlCol="0">
            <a:spAutoFit/>
          </a:bodyPr>
          <a:lstStyle/>
          <a:p>
            <a:pPr algn="ctr"/>
            <a:r>
              <a:rPr lang="es-ES" sz="3000" b="1" dirty="0" smtClean="0">
                <a:solidFill>
                  <a:schemeClr val="bg1"/>
                </a:solidFill>
              </a:rPr>
              <a:t>31,1%</a:t>
            </a:r>
            <a:endParaRPr lang="es-ES" sz="3000" b="1" dirty="0">
              <a:solidFill>
                <a:schemeClr val="bg1"/>
              </a:solidFill>
            </a:endParaRPr>
          </a:p>
        </p:txBody>
      </p:sp>
      <p:sp>
        <p:nvSpPr>
          <p:cNvPr id="35" name="CuadroTexto 34"/>
          <p:cNvSpPr txBox="1"/>
          <p:nvPr/>
        </p:nvSpPr>
        <p:spPr>
          <a:xfrm>
            <a:off x="7935913" y="7241286"/>
            <a:ext cx="2057400" cy="400110"/>
          </a:xfrm>
          <a:prstGeom prst="rect">
            <a:avLst/>
          </a:prstGeom>
          <a:noFill/>
        </p:spPr>
        <p:txBody>
          <a:bodyPr wrap="square" rtlCol="0">
            <a:spAutoFit/>
          </a:bodyPr>
          <a:lstStyle/>
          <a:p>
            <a:pPr algn="r"/>
            <a:r>
              <a:rPr lang="es-CL" dirty="0" smtClean="0"/>
              <a:t>Total: 1.888 </a:t>
            </a:r>
            <a:endParaRPr lang="es-CL" dirty="0"/>
          </a:p>
        </p:txBody>
      </p:sp>
      <p:sp>
        <p:nvSpPr>
          <p:cNvPr id="4" name="CuadroTexto 3"/>
          <p:cNvSpPr txBox="1"/>
          <p:nvPr/>
        </p:nvSpPr>
        <p:spPr>
          <a:xfrm>
            <a:off x="2176491" y="5650042"/>
            <a:ext cx="1213217" cy="707886"/>
          </a:xfrm>
          <a:prstGeom prst="rect">
            <a:avLst/>
          </a:prstGeom>
          <a:noFill/>
        </p:spPr>
        <p:txBody>
          <a:bodyPr wrap="square" rtlCol="0">
            <a:spAutoFit/>
          </a:bodyPr>
          <a:lstStyle/>
          <a:p>
            <a:r>
              <a:rPr lang="es-CL" b="1" dirty="0" smtClean="0"/>
              <a:t>FONASA</a:t>
            </a:r>
          </a:p>
          <a:p>
            <a:r>
              <a:rPr lang="es-CL" b="1" dirty="0" smtClean="0"/>
              <a:t>N: 1.330</a:t>
            </a:r>
            <a:endParaRPr lang="es-CL" b="1" dirty="0"/>
          </a:p>
        </p:txBody>
      </p:sp>
      <p:sp>
        <p:nvSpPr>
          <p:cNvPr id="13" name="CuadroTexto 12"/>
          <p:cNvSpPr txBox="1"/>
          <p:nvPr/>
        </p:nvSpPr>
        <p:spPr>
          <a:xfrm>
            <a:off x="7027175" y="5637163"/>
            <a:ext cx="1213217" cy="707886"/>
          </a:xfrm>
          <a:prstGeom prst="rect">
            <a:avLst/>
          </a:prstGeom>
          <a:noFill/>
        </p:spPr>
        <p:txBody>
          <a:bodyPr wrap="square" rtlCol="0">
            <a:spAutoFit/>
          </a:bodyPr>
          <a:lstStyle/>
          <a:p>
            <a:r>
              <a:rPr lang="es-CL" b="1" dirty="0" smtClean="0"/>
              <a:t>ISAPRE</a:t>
            </a:r>
          </a:p>
          <a:p>
            <a:r>
              <a:rPr lang="es-CL" b="1" dirty="0" smtClean="0"/>
              <a:t>N: 558</a:t>
            </a:r>
            <a:endParaRPr lang="es-CL" b="1" dirty="0"/>
          </a:p>
        </p:txBody>
      </p:sp>
      <p:graphicFrame>
        <p:nvGraphicFramePr>
          <p:cNvPr id="14" name="Gráfico 13"/>
          <p:cNvGraphicFramePr>
            <a:graphicFrameLocks/>
          </p:cNvGraphicFramePr>
          <p:nvPr>
            <p:extLst>
              <p:ext uri="{D42A27DB-BD31-4B8C-83A1-F6EECF244321}">
                <p14:modId xmlns:p14="http://schemas.microsoft.com/office/powerpoint/2010/main" val="1971638462"/>
              </p:ext>
            </p:extLst>
          </p:nvPr>
        </p:nvGraphicFramePr>
        <p:xfrm>
          <a:off x="462219" y="2216857"/>
          <a:ext cx="432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a:graphicFrameLocks/>
          </p:cNvGraphicFramePr>
          <p:nvPr>
            <p:extLst>
              <p:ext uri="{D42A27DB-BD31-4B8C-83A1-F6EECF244321}">
                <p14:modId xmlns:p14="http://schemas.microsoft.com/office/powerpoint/2010/main" val="2337067207"/>
              </p:ext>
            </p:extLst>
          </p:nvPr>
        </p:nvGraphicFramePr>
        <p:xfrm>
          <a:off x="5334367" y="2223286"/>
          <a:ext cx="4320000" cy="32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4260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06</a:t>
            </a:r>
            <a:endParaRPr lang="es-ES" sz="3200" b="1" dirty="0">
              <a:solidFill>
                <a:schemeClr val="accent1">
                  <a:lumMod val="75000"/>
                </a:schemeClr>
              </a:solidFill>
            </a:endParaRPr>
          </a:p>
        </p:txBody>
      </p:sp>
      <p:sp>
        <p:nvSpPr>
          <p:cNvPr id="7" name="Rectángulo 6"/>
          <p:cNvSpPr/>
          <p:nvPr/>
        </p:nvSpPr>
        <p:spPr>
          <a:xfrm>
            <a:off x="317197" y="7319035"/>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7" name="CuadroTexto 26"/>
          <p:cNvSpPr txBox="1"/>
          <p:nvPr/>
        </p:nvSpPr>
        <p:spPr>
          <a:xfrm>
            <a:off x="3045981" y="4497626"/>
            <a:ext cx="1157405"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sp>
        <p:nvSpPr>
          <p:cNvPr id="30" name="CuadroTexto 29"/>
          <p:cNvSpPr txBox="1"/>
          <p:nvPr/>
        </p:nvSpPr>
        <p:spPr>
          <a:xfrm>
            <a:off x="1724668" y="3944138"/>
            <a:ext cx="1157405" cy="553998"/>
          </a:xfrm>
          <a:prstGeom prst="rect">
            <a:avLst/>
          </a:prstGeom>
          <a:noFill/>
        </p:spPr>
        <p:txBody>
          <a:bodyPr wrap="square" rtlCol="0">
            <a:spAutoFit/>
          </a:bodyPr>
          <a:lstStyle/>
          <a:p>
            <a:pPr algn="ctr"/>
            <a:r>
              <a:rPr lang="es-ES" sz="3000" b="1" dirty="0" smtClean="0">
                <a:solidFill>
                  <a:schemeClr val="bg1"/>
                </a:solidFill>
              </a:rPr>
              <a:t>31,1%</a:t>
            </a:r>
            <a:endParaRPr lang="es-ES" sz="3000" b="1" dirty="0">
              <a:solidFill>
                <a:schemeClr val="bg1"/>
              </a:solidFill>
            </a:endParaRPr>
          </a:p>
        </p:txBody>
      </p:sp>
      <p:sp>
        <p:nvSpPr>
          <p:cNvPr id="34" name="CuadroTexto 33"/>
          <p:cNvSpPr txBox="1"/>
          <p:nvPr/>
        </p:nvSpPr>
        <p:spPr>
          <a:xfrm>
            <a:off x="7169965" y="4497626"/>
            <a:ext cx="1157405" cy="553998"/>
          </a:xfrm>
          <a:prstGeom prst="rect">
            <a:avLst/>
          </a:prstGeom>
          <a:noFill/>
        </p:spPr>
        <p:txBody>
          <a:bodyPr wrap="square" rtlCol="0">
            <a:spAutoFit/>
          </a:bodyPr>
          <a:lstStyle/>
          <a:p>
            <a:pPr algn="ctr"/>
            <a:r>
              <a:rPr lang="es-ES" sz="3000" b="1" dirty="0" smtClean="0">
                <a:solidFill>
                  <a:schemeClr val="bg1"/>
                </a:solidFill>
              </a:rPr>
              <a:t>70,2%</a:t>
            </a:r>
            <a:endParaRPr lang="es-ES" sz="3000" b="1" dirty="0">
              <a:solidFill>
                <a:schemeClr val="bg1"/>
              </a:solidFill>
            </a:endParaRPr>
          </a:p>
        </p:txBody>
      </p:sp>
      <p:sp>
        <p:nvSpPr>
          <p:cNvPr id="36" name="CuadroTexto 35"/>
          <p:cNvSpPr txBox="1"/>
          <p:nvPr/>
        </p:nvSpPr>
        <p:spPr>
          <a:xfrm>
            <a:off x="7720504" y="7272868"/>
            <a:ext cx="2057400" cy="400110"/>
          </a:xfrm>
          <a:prstGeom prst="rect">
            <a:avLst/>
          </a:prstGeom>
          <a:noFill/>
        </p:spPr>
        <p:txBody>
          <a:bodyPr wrap="square" rtlCol="0">
            <a:spAutoFit/>
          </a:bodyPr>
          <a:lstStyle/>
          <a:p>
            <a:pPr algn="r"/>
            <a:r>
              <a:rPr lang="es-CL" dirty="0" smtClean="0"/>
              <a:t>Total: 1.116 </a:t>
            </a:r>
            <a:endParaRPr lang="es-CL" dirty="0"/>
          </a:p>
        </p:txBody>
      </p:sp>
      <p:sp>
        <p:nvSpPr>
          <p:cNvPr id="13" name="CuadroTexto 12"/>
          <p:cNvSpPr txBox="1"/>
          <p:nvPr/>
        </p:nvSpPr>
        <p:spPr>
          <a:xfrm>
            <a:off x="2576870" y="2058795"/>
            <a:ext cx="4895135" cy="446276"/>
          </a:xfrm>
          <a:prstGeom prst="rect">
            <a:avLst/>
          </a:prstGeom>
          <a:noFill/>
        </p:spPr>
        <p:txBody>
          <a:bodyPr wrap="square" rtlCol="0">
            <a:spAutoFit/>
          </a:bodyPr>
          <a:lstStyle/>
          <a:p>
            <a:pPr algn="ctr"/>
            <a:r>
              <a:rPr lang="es-CL" sz="2300" b="1" dirty="0" smtClean="0">
                <a:solidFill>
                  <a:srgbClr val="FF0000"/>
                </a:solidFill>
              </a:rPr>
              <a:t>% que responde “SI” o “En ocasiones”</a:t>
            </a:r>
            <a:endParaRPr lang="es-CL" sz="2300" b="1" dirty="0">
              <a:solidFill>
                <a:srgbClr val="FF0000"/>
              </a:solidFill>
            </a:endParaRPr>
          </a:p>
        </p:txBody>
      </p:sp>
      <p:sp>
        <p:nvSpPr>
          <p:cNvPr id="12" name="CuadroTexto 11"/>
          <p:cNvSpPr txBox="1"/>
          <p:nvPr/>
        </p:nvSpPr>
        <p:spPr>
          <a:xfrm>
            <a:off x="1585478" y="1086759"/>
            <a:ext cx="7435485" cy="830997"/>
          </a:xfrm>
          <a:prstGeom prst="rect">
            <a:avLst/>
          </a:prstGeom>
          <a:noFill/>
        </p:spPr>
        <p:txBody>
          <a:bodyPr wrap="square" rtlCol="0">
            <a:spAutoFit/>
          </a:bodyPr>
          <a:lstStyle/>
          <a:p>
            <a:r>
              <a:rPr lang="es-CL" sz="2400" dirty="0" smtClean="0">
                <a:solidFill>
                  <a:schemeClr val="bg1"/>
                </a:solidFill>
              </a:rPr>
              <a:t>¿En el último año se ha sentido deprimido</a:t>
            </a:r>
            <a:r>
              <a:rPr lang="es-CL" sz="2400" dirty="0">
                <a:solidFill>
                  <a:schemeClr val="bg1"/>
                </a:solidFill>
              </a:rPr>
              <a:t>? Según </a:t>
            </a:r>
            <a:r>
              <a:rPr lang="es-CL" sz="2400" dirty="0" smtClean="0">
                <a:solidFill>
                  <a:schemeClr val="bg1"/>
                </a:solidFill>
              </a:rPr>
              <a:t>escolaridad. </a:t>
            </a:r>
            <a:endParaRPr lang="es-CL" sz="2400" dirty="0">
              <a:solidFill>
                <a:schemeClr val="bg1"/>
              </a:solidFill>
            </a:endParaRPr>
          </a:p>
        </p:txBody>
      </p:sp>
      <p:sp>
        <p:nvSpPr>
          <p:cNvPr id="15" name="CuadroTexto 14"/>
          <p:cNvSpPr txBox="1"/>
          <p:nvPr/>
        </p:nvSpPr>
        <p:spPr>
          <a:xfrm>
            <a:off x="2345137" y="6534497"/>
            <a:ext cx="819807" cy="400110"/>
          </a:xfrm>
          <a:prstGeom prst="rect">
            <a:avLst/>
          </a:prstGeom>
          <a:noFill/>
        </p:spPr>
        <p:txBody>
          <a:bodyPr wrap="square" rtlCol="0">
            <a:spAutoFit/>
          </a:bodyPr>
          <a:lstStyle/>
          <a:p>
            <a:pPr algn="ctr"/>
            <a:r>
              <a:rPr lang="es-CL" b="1" dirty="0" smtClean="0"/>
              <a:t>183</a:t>
            </a:r>
            <a:endParaRPr lang="es-CL" b="1" dirty="0"/>
          </a:p>
        </p:txBody>
      </p:sp>
      <p:sp>
        <p:nvSpPr>
          <p:cNvPr id="16" name="CuadroTexto 15"/>
          <p:cNvSpPr txBox="1"/>
          <p:nvPr/>
        </p:nvSpPr>
        <p:spPr>
          <a:xfrm>
            <a:off x="4906748" y="6550179"/>
            <a:ext cx="819807" cy="400110"/>
          </a:xfrm>
          <a:prstGeom prst="rect">
            <a:avLst/>
          </a:prstGeom>
          <a:noFill/>
        </p:spPr>
        <p:txBody>
          <a:bodyPr wrap="square" rtlCol="0">
            <a:spAutoFit/>
          </a:bodyPr>
          <a:lstStyle/>
          <a:p>
            <a:pPr algn="ctr"/>
            <a:r>
              <a:rPr lang="es-CL" b="1" dirty="0" smtClean="0"/>
              <a:t>494</a:t>
            </a:r>
            <a:endParaRPr lang="es-CL" b="1" dirty="0"/>
          </a:p>
        </p:txBody>
      </p:sp>
      <p:sp>
        <p:nvSpPr>
          <p:cNvPr id="17" name="CuadroTexto 16"/>
          <p:cNvSpPr txBox="1"/>
          <p:nvPr/>
        </p:nvSpPr>
        <p:spPr>
          <a:xfrm>
            <a:off x="7543273" y="6550179"/>
            <a:ext cx="819807" cy="400110"/>
          </a:xfrm>
          <a:prstGeom prst="rect">
            <a:avLst/>
          </a:prstGeom>
          <a:noFill/>
        </p:spPr>
        <p:txBody>
          <a:bodyPr wrap="square" rtlCol="0">
            <a:spAutoFit/>
          </a:bodyPr>
          <a:lstStyle/>
          <a:p>
            <a:pPr algn="ctr"/>
            <a:r>
              <a:rPr lang="es-CL" b="1" dirty="0" smtClean="0"/>
              <a:t>439</a:t>
            </a:r>
            <a:endParaRPr lang="es-CL" b="1" dirty="0"/>
          </a:p>
        </p:txBody>
      </p:sp>
      <p:graphicFrame>
        <p:nvGraphicFramePr>
          <p:cNvPr id="20" name="Gráfico 19"/>
          <p:cNvGraphicFramePr>
            <a:graphicFrameLocks/>
          </p:cNvGraphicFramePr>
          <p:nvPr>
            <p:extLst>
              <p:ext uri="{D42A27DB-BD31-4B8C-83A1-F6EECF244321}">
                <p14:modId xmlns:p14="http://schemas.microsoft.com/office/powerpoint/2010/main" val="2192498179"/>
              </p:ext>
            </p:extLst>
          </p:nvPr>
        </p:nvGraphicFramePr>
        <p:xfrm>
          <a:off x="704437" y="2555446"/>
          <a:ext cx="864000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0573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3"/>
            <a:ext cx="10048875" cy="7765040"/>
          </a:xfrm>
          <a:prstGeom prst="rect">
            <a:avLst/>
          </a:prstGeom>
        </p:spPr>
      </p:pic>
      <p:sp>
        <p:nvSpPr>
          <p:cNvPr id="3" name="CuadroTexto 2"/>
          <p:cNvSpPr txBox="1"/>
          <p:nvPr/>
        </p:nvSpPr>
        <p:spPr>
          <a:xfrm>
            <a:off x="1708515" y="1043132"/>
            <a:ext cx="6743349" cy="830997"/>
          </a:xfrm>
          <a:prstGeom prst="rect">
            <a:avLst/>
          </a:prstGeom>
          <a:noFill/>
        </p:spPr>
        <p:txBody>
          <a:bodyPr wrap="square" rtlCol="0">
            <a:spAutoFit/>
          </a:bodyPr>
          <a:lstStyle/>
          <a:p>
            <a:r>
              <a:rPr lang="es-CL" sz="2400" dirty="0" smtClean="0">
                <a:solidFill>
                  <a:schemeClr val="bg1"/>
                </a:solidFill>
              </a:rPr>
              <a:t>En esa ocasión, ¿pidió atención de un profesional de salud? Según previsión.</a:t>
            </a:r>
            <a:endParaRPr lang="es-CL" sz="2400" dirty="0">
              <a:solidFill>
                <a:schemeClr val="bg1"/>
              </a:solidFill>
            </a:endParaRPr>
          </a:p>
        </p:txBody>
      </p:sp>
      <p:sp>
        <p:nvSpPr>
          <p:cNvPr id="6" name="CuadroTexto 5"/>
          <p:cNvSpPr txBox="1"/>
          <p:nvPr/>
        </p:nvSpPr>
        <p:spPr>
          <a:xfrm>
            <a:off x="877981" y="1239666"/>
            <a:ext cx="604783" cy="584775"/>
          </a:xfrm>
          <a:prstGeom prst="rect">
            <a:avLst/>
          </a:prstGeom>
          <a:noFill/>
        </p:spPr>
        <p:txBody>
          <a:bodyPr wrap="square" rtlCol="0">
            <a:spAutoFit/>
          </a:bodyPr>
          <a:lstStyle/>
          <a:p>
            <a:r>
              <a:rPr lang="es-ES" sz="3200" b="1" dirty="0" smtClean="0">
                <a:solidFill>
                  <a:schemeClr val="accent1">
                    <a:lumMod val="75000"/>
                  </a:schemeClr>
                </a:solidFill>
              </a:rPr>
              <a:t>07</a:t>
            </a:r>
            <a:endParaRPr lang="es-ES" sz="3200" b="1" dirty="0">
              <a:solidFill>
                <a:schemeClr val="accent1">
                  <a:lumMod val="75000"/>
                </a:schemeClr>
              </a:solidFill>
            </a:endParaRPr>
          </a:p>
        </p:txBody>
      </p:sp>
      <p:sp>
        <p:nvSpPr>
          <p:cNvPr id="7" name="Rectángulo 6"/>
          <p:cNvSpPr/>
          <p:nvPr/>
        </p:nvSpPr>
        <p:spPr>
          <a:xfrm>
            <a:off x="231730" y="7272064"/>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11" name="CuadroTexto 10"/>
          <p:cNvSpPr txBox="1"/>
          <p:nvPr/>
        </p:nvSpPr>
        <p:spPr>
          <a:xfrm>
            <a:off x="7720504" y="7272868"/>
            <a:ext cx="2057400" cy="400110"/>
          </a:xfrm>
          <a:prstGeom prst="rect">
            <a:avLst/>
          </a:prstGeom>
          <a:noFill/>
        </p:spPr>
        <p:txBody>
          <a:bodyPr wrap="square" rtlCol="0">
            <a:spAutoFit/>
          </a:bodyPr>
          <a:lstStyle/>
          <a:p>
            <a:pPr algn="r"/>
            <a:r>
              <a:rPr lang="es-CL" dirty="0" smtClean="0"/>
              <a:t>Total: 1.016</a:t>
            </a:r>
            <a:endParaRPr lang="es-CL" dirty="0"/>
          </a:p>
        </p:txBody>
      </p:sp>
      <p:sp>
        <p:nvSpPr>
          <p:cNvPr id="12" name="CuadroTexto 11"/>
          <p:cNvSpPr txBox="1"/>
          <p:nvPr/>
        </p:nvSpPr>
        <p:spPr>
          <a:xfrm>
            <a:off x="2176491" y="5650042"/>
            <a:ext cx="1213217" cy="707886"/>
          </a:xfrm>
          <a:prstGeom prst="rect">
            <a:avLst/>
          </a:prstGeom>
          <a:noFill/>
        </p:spPr>
        <p:txBody>
          <a:bodyPr wrap="square" rtlCol="0">
            <a:spAutoFit/>
          </a:bodyPr>
          <a:lstStyle/>
          <a:p>
            <a:r>
              <a:rPr lang="es-CL" b="1" dirty="0" smtClean="0"/>
              <a:t>FONASA</a:t>
            </a:r>
          </a:p>
          <a:p>
            <a:r>
              <a:rPr lang="es-CL" b="1" dirty="0" smtClean="0"/>
              <a:t>N: 772</a:t>
            </a:r>
            <a:endParaRPr lang="es-CL" b="1" dirty="0"/>
          </a:p>
        </p:txBody>
      </p:sp>
      <p:sp>
        <p:nvSpPr>
          <p:cNvPr id="13" name="CuadroTexto 12"/>
          <p:cNvSpPr txBox="1"/>
          <p:nvPr/>
        </p:nvSpPr>
        <p:spPr>
          <a:xfrm>
            <a:off x="7027175" y="5650042"/>
            <a:ext cx="1213217" cy="707886"/>
          </a:xfrm>
          <a:prstGeom prst="rect">
            <a:avLst/>
          </a:prstGeom>
          <a:noFill/>
        </p:spPr>
        <p:txBody>
          <a:bodyPr wrap="square" rtlCol="0">
            <a:spAutoFit/>
          </a:bodyPr>
          <a:lstStyle/>
          <a:p>
            <a:r>
              <a:rPr lang="es-CL" b="1" dirty="0" smtClean="0"/>
              <a:t>ISAPRE</a:t>
            </a:r>
          </a:p>
          <a:p>
            <a:r>
              <a:rPr lang="es-CL" b="1" dirty="0" smtClean="0"/>
              <a:t>N: 244</a:t>
            </a:r>
            <a:endParaRPr lang="es-CL" b="1" dirty="0"/>
          </a:p>
        </p:txBody>
      </p:sp>
      <p:sp>
        <p:nvSpPr>
          <p:cNvPr id="17" name="CuadroTexto 16"/>
          <p:cNvSpPr txBox="1"/>
          <p:nvPr/>
        </p:nvSpPr>
        <p:spPr>
          <a:xfrm>
            <a:off x="2832441" y="2058795"/>
            <a:ext cx="4383992" cy="800219"/>
          </a:xfrm>
          <a:prstGeom prst="rect">
            <a:avLst/>
          </a:prstGeom>
          <a:noFill/>
        </p:spPr>
        <p:txBody>
          <a:bodyPr wrap="square" rtlCol="0">
            <a:spAutoFit/>
          </a:bodyPr>
          <a:lstStyle/>
          <a:p>
            <a:pPr algn="ctr"/>
            <a:r>
              <a:rPr lang="es-CL" sz="2300" b="1" dirty="0" smtClean="0">
                <a:solidFill>
                  <a:srgbClr val="FF0000"/>
                </a:solidFill>
              </a:rPr>
              <a:t>% que responde “SI” y “En ocasiones”</a:t>
            </a:r>
            <a:endParaRPr lang="es-CL" sz="2300" b="1" dirty="0">
              <a:solidFill>
                <a:srgbClr val="FF0000"/>
              </a:solidFill>
            </a:endParaRPr>
          </a:p>
        </p:txBody>
      </p:sp>
      <p:graphicFrame>
        <p:nvGraphicFramePr>
          <p:cNvPr id="22" name="Gráfico 21"/>
          <p:cNvGraphicFramePr>
            <a:graphicFrameLocks/>
          </p:cNvGraphicFramePr>
          <p:nvPr>
            <p:extLst>
              <p:ext uri="{D42A27DB-BD31-4B8C-83A1-F6EECF244321}">
                <p14:modId xmlns:p14="http://schemas.microsoft.com/office/powerpoint/2010/main" val="1142478372"/>
              </p:ext>
            </p:extLst>
          </p:nvPr>
        </p:nvGraphicFramePr>
        <p:xfrm>
          <a:off x="473621" y="2537936"/>
          <a:ext cx="432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p:cNvGraphicFramePr>
            <a:graphicFrameLocks/>
          </p:cNvGraphicFramePr>
          <p:nvPr>
            <p:extLst>
              <p:ext uri="{D42A27DB-BD31-4B8C-83A1-F6EECF244321}">
                <p14:modId xmlns:p14="http://schemas.microsoft.com/office/powerpoint/2010/main" val="2178300614"/>
              </p:ext>
            </p:extLst>
          </p:nvPr>
        </p:nvGraphicFramePr>
        <p:xfrm>
          <a:off x="5324305" y="2537936"/>
          <a:ext cx="4320000" cy="32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051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5" name="Rectángulo 4"/>
          <p:cNvSpPr/>
          <p:nvPr/>
        </p:nvSpPr>
        <p:spPr>
          <a:xfrm>
            <a:off x="880373" y="1226369"/>
            <a:ext cx="5074895" cy="553998"/>
          </a:xfrm>
          <a:prstGeom prst="rect">
            <a:avLst/>
          </a:prstGeom>
        </p:spPr>
        <p:txBody>
          <a:bodyPr wrap="square">
            <a:spAutoFit/>
          </a:bodyPr>
          <a:lstStyle/>
          <a:p>
            <a:r>
              <a:rPr lang="es-CL" sz="3000" b="1" dirty="0" smtClean="0">
                <a:solidFill>
                  <a:schemeClr val="bg1"/>
                </a:solidFill>
                <a:cs typeface="Calibri"/>
              </a:rPr>
              <a:t>CONCLUSIONES</a:t>
            </a:r>
            <a:endParaRPr lang="es-CL" sz="3000" b="1" dirty="0">
              <a:solidFill>
                <a:schemeClr val="bg1"/>
              </a:solidFill>
              <a:latin typeface="Calibri"/>
              <a:cs typeface="Calibri"/>
            </a:endParaRPr>
          </a:p>
        </p:txBody>
      </p:sp>
      <p:sp>
        <p:nvSpPr>
          <p:cNvPr id="7" name="Marcador de contenido 2"/>
          <p:cNvSpPr>
            <a:spLocks noGrp="1"/>
          </p:cNvSpPr>
          <p:nvPr>
            <p:ph idx="1"/>
          </p:nvPr>
        </p:nvSpPr>
        <p:spPr>
          <a:xfrm>
            <a:off x="595086" y="2101330"/>
            <a:ext cx="8951346" cy="5135711"/>
          </a:xfrm>
        </p:spPr>
        <p:txBody>
          <a:bodyPr>
            <a:noAutofit/>
          </a:bodyPr>
          <a:lstStyle/>
          <a:p>
            <a:pPr marL="742950" lvl="1" indent="-742950" algn="just">
              <a:lnSpc>
                <a:spcPct val="120000"/>
              </a:lnSpc>
              <a:spcAft>
                <a:spcPts val="363"/>
              </a:spcAft>
              <a:buFont typeface="+mj-lt"/>
              <a:buAutoNum type="arabicPeriod" startAt="6"/>
            </a:pPr>
            <a:endParaRPr lang="es-ES" sz="2100" dirty="0">
              <a:solidFill>
                <a:schemeClr val="tx1">
                  <a:lumMod val="65000"/>
                  <a:lumOff val="35000"/>
                </a:schemeClr>
              </a:solidFill>
              <a:cs typeface="Calibri"/>
            </a:endParaRPr>
          </a:p>
          <a:p>
            <a:pPr marL="78540" lvl="1" algn="just">
              <a:lnSpc>
                <a:spcPct val="120000"/>
              </a:lnSpc>
              <a:spcAft>
                <a:spcPts val="363"/>
              </a:spcAft>
            </a:pPr>
            <a:endParaRPr lang="es-ES" sz="2100" dirty="0">
              <a:solidFill>
                <a:schemeClr val="tx1">
                  <a:lumMod val="65000"/>
                  <a:lumOff val="35000"/>
                </a:schemeClr>
              </a:solidFill>
              <a:cs typeface="Calibri"/>
            </a:endParaRPr>
          </a:p>
          <a:p>
            <a:pPr marL="0" indent="0">
              <a:buNone/>
            </a:pPr>
            <a:endParaRPr lang="es-CL" sz="2100" dirty="0"/>
          </a:p>
        </p:txBody>
      </p:sp>
      <p:sp>
        <p:nvSpPr>
          <p:cNvPr id="6" name="Rectángulo 5"/>
          <p:cNvSpPr/>
          <p:nvPr/>
        </p:nvSpPr>
        <p:spPr>
          <a:xfrm>
            <a:off x="425003" y="2041522"/>
            <a:ext cx="9075107" cy="6124754"/>
          </a:xfrm>
          <a:prstGeom prst="rect">
            <a:avLst/>
          </a:prstGeom>
          <a:solidFill>
            <a:schemeClr val="bg1"/>
          </a:solidFill>
        </p:spPr>
        <p:txBody>
          <a:bodyPr wrap="square">
            <a:spAutoFit/>
          </a:bodyPr>
          <a:lstStyle/>
          <a:p>
            <a:pPr marL="514350" indent="-514350" algn="just">
              <a:buFont typeface="+mj-lt"/>
              <a:buAutoNum type="arabicPeriod"/>
            </a:pPr>
            <a:endParaRPr lang="es-CL" sz="2800" dirty="0" smtClean="0">
              <a:solidFill>
                <a:schemeClr val="tx1">
                  <a:lumMod val="65000"/>
                  <a:lumOff val="35000"/>
                </a:schemeClr>
              </a:solidFill>
              <a:cs typeface="Calibri"/>
            </a:endParaRPr>
          </a:p>
          <a:p>
            <a:pPr marL="514350" indent="-514350" algn="just">
              <a:buFont typeface="+mj-lt"/>
              <a:buAutoNum type="arabicPeriod"/>
            </a:pPr>
            <a:endParaRPr lang="es-CL" sz="2800" dirty="0">
              <a:solidFill>
                <a:schemeClr val="tx1">
                  <a:lumMod val="65000"/>
                  <a:lumOff val="35000"/>
                </a:schemeClr>
              </a:solidFill>
              <a:cs typeface="Calibri"/>
            </a:endParaRPr>
          </a:p>
          <a:p>
            <a:pPr marL="514350" indent="-514350" algn="just">
              <a:buFont typeface="+mj-lt"/>
              <a:buAutoNum type="arabicPeriod"/>
            </a:pPr>
            <a:r>
              <a:rPr lang="es-CL" sz="2800" dirty="0" smtClean="0">
                <a:solidFill>
                  <a:schemeClr val="tx1">
                    <a:lumMod val="65000"/>
                    <a:lumOff val="35000"/>
                  </a:schemeClr>
                </a:solidFill>
                <a:cs typeface="Calibri"/>
              </a:rPr>
              <a:t>La mayoría de los encuestados tiene una positiva percepción de su estado de salud mental: 86% en el caso de los beneficiarios de </a:t>
            </a:r>
            <a:r>
              <a:rPr lang="es-CL" sz="2800" dirty="0" err="1" smtClean="0">
                <a:solidFill>
                  <a:schemeClr val="tx1">
                    <a:lumMod val="65000"/>
                    <a:lumOff val="35000"/>
                  </a:schemeClr>
                </a:solidFill>
                <a:cs typeface="Calibri"/>
              </a:rPr>
              <a:t>Fonasa</a:t>
            </a:r>
            <a:r>
              <a:rPr lang="es-CL" sz="2800" dirty="0" smtClean="0">
                <a:solidFill>
                  <a:schemeClr val="tx1">
                    <a:lumMod val="65000"/>
                    <a:lumOff val="35000"/>
                  </a:schemeClr>
                </a:solidFill>
                <a:cs typeface="Calibri"/>
              </a:rPr>
              <a:t> y 91%, de los afiliados a </a:t>
            </a:r>
            <a:r>
              <a:rPr lang="es-CL" sz="2800" dirty="0" err="1" smtClean="0">
                <a:solidFill>
                  <a:schemeClr val="tx1">
                    <a:lumMod val="65000"/>
                    <a:lumOff val="35000"/>
                  </a:schemeClr>
                </a:solidFill>
                <a:cs typeface="Calibri"/>
              </a:rPr>
              <a:t>Isapre</a:t>
            </a:r>
            <a:r>
              <a:rPr lang="es-CL" sz="2800" dirty="0" smtClean="0">
                <a:solidFill>
                  <a:schemeClr val="tx1">
                    <a:lumMod val="65000"/>
                    <a:lumOff val="35000"/>
                  </a:schemeClr>
                </a:solidFill>
                <a:cs typeface="Calibri"/>
              </a:rPr>
              <a:t>.</a:t>
            </a:r>
          </a:p>
          <a:p>
            <a:pPr marL="514350" indent="-514350" algn="just">
              <a:buFont typeface="+mj-lt"/>
              <a:buAutoNum type="arabicPeriod"/>
            </a:pPr>
            <a:endParaRPr lang="es-CL" sz="2800" dirty="0">
              <a:solidFill>
                <a:schemeClr val="tx1">
                  <a:lumMod val="65000"/>
                  <a:lumOff val="35000"/>
                </a:schemeClr>
              </a:solidFill>
              <a:cs typeface="Calibri"/>
            </a:endParaRPr>
          </a:p>
          <a:p>
            <a:pPr marL="514350" indent="-514350" algn="just">
              <a:buFont typeface="+mj-lt"/>
              <a:buAutoNum type="arabicPeriod"/>
            </a:pPr>
            <a:r>
              <a:rPr lang="es-CL" sz="2800" dirty="0" smtClean="0">
                <a:solidFill>
                  <a:schemeClr val="tx1">
                    <a:lumMod val="65000"/>
                    <a:lumOff val="35000"/>
                  </a:schemeClr>
                </a:solidFill>
                <a:cs typeface="Calibri"/>
              </a:rPr>
              <a:t>58% de los usuarios de Fonasa se han sentido deprimidos en el último año (siempre o en algunas ocasiones), 44% en el caso de los beneficiarios de </a:t>
            </a:r>
            <a:r>
              <a:rPr lang="es-CL" sz="2800" dirty="0" err="1" smtClean="0">
                <a:solidFill>
                  <a:schemeClr val="tx1">
                    <a:lumMod val="65000"/>
                    <a:lumOff val="35000"/>
                  </a:schemeClr>
                </a:solidFill>
                <a:cs typeface="Calibri"/>
              </a:rPr>
              <a:t>Isapre</a:t>
            </a:r>
            <a:r>
              <a:rPr lang="es-CL" sz="2800" dirty="0" smtClean="0">
                <a:solidFill>
                  <a:schemeClr val="tx1">
                    <a:lumMod val="65000"/>
                    <a:lumOff val="35000"/>
                  </a:schemeClr>
                </a:solidFill>
                <a:cs typeface="Calibri"/>
              </a:rPr>
              <a:t>. </a:t>
            </a:r>
          </a:p>
          <a:p>
            <a:pPr marL="514350" indent="-514350" algn="just">
              <a:buFont typeface="+mj-lt"/>
              <a:buAutoNum type="arabicPeriod"/>
            </a:pPr>
            <a:endParaRPr lang="es-CL" sz="2800" dirty="0">
              <a:solidFill>
                <a:schemeClr val="tx1">
                  <a:lumMod val="65000"/>
                  <a:lumOff val="35000"/>
                </a:schemeClr>
              </a:solidFill>
              <a:cs typeface="Calibri"/>
            </a:endParaRPr>
          </a:p>
          <a:p>
            <a:pPr marL="514350" indent="-514350" algn="just">
              <a:buFont typeface="+mj-lt"/>
              <a:buAutoNum type="arabicPeriod"/>
            </a:pPr>
            <a:endParaRPr lang="es-CL" sz="2800" dirty="0" smtClean="0">
              <a:solidFill>
                <a:schemeClr val="tx1">
                  <a:lumMod val="65000"/>
                  <a:lumOff val="35000"/>
                </a:schemeClr>
              </a:solidFill>
              <a:cs typeface="Calibri"/>
            </a:endParaRPr>
          </a:p>
          <a:p>
            <a:pPr marL="514350" indent="-514350" algn="just">
              <a:buFont typeface="+mj-lt"/>
              <a:buAutoNum type="arabicPeriod"/>
            </a:pPr>
            <a:endParaRPr lang="es-CL" sz="2800" dirty="0" smtClean="0">
              <a:solidFill>
                <a:schemeClr val="tx1">
                  <a:lumMod val="65000"/>
                  <a:lumOff val="35000"/>
                </a:schemeClr>
              </a:solidFill>
              <a:cs typeface="Calibri"/>
            </a:endParaRPr>
          </a:p>
          <a:p>
            <a:pPr algn="just"/>
            <a:endParaRPr lang="es-CL" sz="2800" dirty="0" smtClean="0">
              <a:solidFill>
                <a:schemeClr val="tx1">
                  <a:lumMod val="65000"/>
                  <a:lumOff val="35000"/>
                </a:schemeClr>
              </a:solidFill>
              <a:cs typeface="Calibri"/>
            </a:endParaRPr>
          </a:p>
        </p:txBody>
      </p:sp>
    </p:spTree>
    <p:extLst>
      <p:ext uri="{BB962C8B-B14F-4D97-AF65-F5344CB8AC3E}">
        <p14:creationId xmlns:p14="http://schemas.microsoft.com/office/powerpoint/2010/main" val="181232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5" name="Rectángulo 4"/>
          <p:cNvSpPr/>
          <p:nvPr/>
        </p:nvSpPr>
        <p:spPr>
          <a:xfrm>
            <a:off x="880373" y="1226369"/>
            <a:ext cx="5074895" cy="553998"/>
          </a:xfrm>
          <a:prstGeom prst="rect">
            <a:avLst/>
          </a:prstGeom>
        </p:spPr>
        <p:txBody>
          <a:bodyPr wrap="square">
            <a:spAutoFit/>
          </a:bodyPr>
          <a:lstStyle/>
          <a:p>
            <a:r>
              <a:rPr lang="es-CL" sz="3000" b="1" dirty="0" smtClean="0">
                <a:solidFill>
                  <a:schemeClr val="bg1"/>
                </a:solidFill>
                <a:cs typeface="Calibri"/>
              </a:rPr>
              <a:t>CONCLUSIONES</a:t>
            </a:r>
            <a:endParaRPr lang="es-CL" sz="3000" b="1" dirty="0">
              <a:solidFill>
                <a:schemeClr val="bg1"/>
              </a:solidFill>
              <a:latin typeface="Calibri"/>
              <a:cs typeface="Calibri"/>
            </a:endParaRPr>
          </a:p>
        </p:txBody>
      </p:sp>
      <p:sp>
        <p:nvSpPr>
          <p:cNvPr id="7" name="Marcador de contenido 2"/>
          <p:cNvSpPr>
            <a:spLocks noGrp="1"/>
          </p:cNvSpPr>
          <p:nvPr>
            <p:ph idx="1"/>
          </p:nvPr>
        </p:nvSpPr>
        <p:spPr>
          <a:xfrm>
            <a:off x="595086" y="2101330"/>
            <a:ext cx="8951346" cy="5135711"/>
          </a:xfrm>
        </p:spPr>
        <p:txBody>
          <a:bodyPr>
            <a:noAutofit/>
          </a:bodyPr>
          <a:lstStyle/>
          <a:p>
            <a:pPr marL="742950" lvl="1" indent="-742950" algn="just">
              <a:lnSpc>
                <a:spcPct val="120000"/>
              </a:lnSpc>
              <a:spcAft>
                <a:spcPts val="363"/>
              </a:spcAft>
              <a:buFont typeface="+mj-lt"/>
              <a:buAutoNum type="arabicPeriod" startAt="6"/>
            </a:pPr>
            <a:endParaRPr lang="es-ES" sz="2100" dirty="0">
              <a:solidFill>
                <a:schemeClr val="tx1">
                  <a:lumMod val="65000"/>
                  <a:lumOff val="35000"/>
                </a:schemeClr>
              </a:solidFill>
              <a:cs typeface="Calibri"/>
            </a:endParaRPr>
          </a:p>
          <a:p>
            <a:pPr marL="78540" lvl="1" algn="just">
              <a:lnSpc>
                <a:spcPct val="120000"/>
              </a:lnSpc>
              <a:spcAft>
                <a:spcPts val="363"/>
              </a:spcAft>
            </a:pPr>
            <a:endParaRPr lang="es-ES" sz="2100" dirty="0">
              <a:solidFill>
                <a:schemeClr val="tx1">
                  <a:lumMod val="65000"/>
                  <a:lumOff val="35000"/>
                </a:schemeClr>
              </a:solidFill>
              <a:cs typeface="Calibri"/>
            </a:endParaRPr>
          </a:p>
          <a:p>
            <a:pPr marL="0" indent="0">
              <a:buNone/>
            </a:pPr>
            <a:endParaRPr lang="es-CL" sz="2100" dirty="0"/>
          </a:p>
        </p:txBody>
      </p:sp>
      <p:sp>
        <p:nvSpPr>
          <p:cNvPr id="6" name="Rectángulo 5"/>
          <p:cNvSpPr/>
          <p:nvPr/>
        </p:nvSpPr>
        <p:spPr>
          <a:xfrm>
            <a:off x="548764" y="2387358"/>
            <a:ext cx="8951346" cy="4832092"/>
          </a:xfrm>
          <a:prstGeom prst="rect">
            <a:avLst/>
          </a:prstGeom>
          <a:solidFill>
            <a:schemeClr val="bg1"/>
          </a:solidFill>
        </p:spPr>
        <p:txBody>
          <a:bodyPr wrap="square">
            <a:spAutoFit/>
          </a:bodyPr>
          <a:lstStyle/>
          <a:p>
            <a:pPr lvl="0" algn="just"/>
            <a:endParaRPr lang="es-CL" sz="2800" dirty="0" smtClean="0">
              <a:solidFill>
                <a:prstClr val="black">
                  <a:lumMod val="65000"/>
                  <a:lumOff val="35000"/>
                </a:prstClr>
              </a:solidFill>
              <a:cs typeface="Calibri"/>
            </a:endParaRPr>
          </a:p>
          <a:p>
            <a:pPr lvl="0" algn="just"/>
            <a:r>
              <a:rPr lang="es-CL" sz="2800" dirty="0" smtClean="0">
                <a:solidFill>
                  <a:prstClr val="black">
                    <a:lumMod val="65000"/>
                    <a:lumOff val="35000"/>
                  </a:prstClr>
                </a:solidFill>
                <a:cs typeface="Calibri"/>
              </a:rPr>
              <a:t>3.  Al </a:t>
            </a:r>
            <a:r>
              <a:rPr lang="es-CL" sz="2800" dirty="0">
                <a:solidFill>
                  <a:prstClr val="black">
                    <a:lumMod val="65000"/>
                    <a:lumOff val="35000"/>
                  </a:prstClr>
                </a:solidFill>
                <a:cs typeface="Calibri"/>
              </a:rPr>
              <a:t>analizar la información por nivel de escolaridad, las personas con menor instrucción se sienten más deprimidos (6 de cada 10) versus los de mayor nivel de estudios donde la relación es de 4 de cada 10.</a:t>
            </a:r>
          </a:p>
          <a:p>
            <a:pPr lvl="0" algn="just"/>
            <a:endParaRPr lang="es-CL" sz="2800" dirty="0">
              <a:solidFill>
                <a:prstClr val="black">
                  <a:lumMod val="65000"/>
                  <a:lumOff val="35000"/>
                </a:prstClr>
              </a:solidFill>
              <a:cs typeface="Calibri"/>
            </a:endParaRPr>
          </a:p>
          <a:p>
            <a:pPr lvl="0" algn="just"/>
            <a:r>
              <a:rPr lang="es-CL" sz="2800" dirty="0" smtClean="0">
                <a:solidFill>
                  <a:prstClr val="black">
                    <a:lumMod val="65000"/>
                    <a:lumOff val="35000"/>
                  </a:prstClr>
                </a:solidFill>
                <a:cs typeface="Calibri"/>
              </a:rPr>
              <a:t>4. Aproximadamente </a:t>
            </a:r>
            <a:r>
              <a:rPr lang="es-CL" sz="2800" dirty="0">
                <a:solidFill>
                  <a:prstClr val="black">
                    <a:lumMod val="65000"/>
                    <a:lumOff val="35000"/>
                  </a:prstClr>
                </a:solidFill>
                <a:cs typeface="Calibri"/>
              </a:rPr>
              <a:t>un tercio de los encuestados ha </a:t>
            </a:r>
            <a:r>
              <a:rPr lang="es-CL" sz="2800" dirty="0" smtClean="0">
                <a:solidFill>
                  <a:prstClr val="black">
                    <a:lumMod val="65000"/>
                    <a:lumOff val="35000"/>
                  </a:prstClr>
                </a:solidFill>
                <a:cs typeface="Calibri"/>
              </a:rPr>
              <a:t>necesitado </a:t>
            </a:r>
            <a:r>
              <a:rPr lang="es-CL" sz="2800" dirty="0">
                <a:solidFill>
                  <a:prstClr val="black">
                    <a:lumMod val="65000"/>
                    <a:lumOff val="35000"/>
                  </a:prstClr>
                </a:solidFill>
                <a:cs typeface="Calibri"/>
              </a:rPr>
              <a:t>atención de un profesional de la salud mental, independientemente del tipo de previsión o escolaridad.</a:t>
            </a:r>
          </a:p>
          <a:p>
            <a:pPr lvl="0" algn="just"/>
            <a:endParaRPr lang="es-CL" sz="2800" dirty="0">
              <a:solidFill>
                <a:prstClr val="black">
                  <a:lumMod val="65000"/>
                  <a:lumOff val="35000"/>
                </a:prstClr>
              </a:solidFill>
              <a:cs typeface="Calibri"/>
            </a:endParaRPr>
          </a:p>
          <a:p>
            <a:pPr marL="514350" indent="-514350" algn="just">
              <a:buFont typeface="+mj-lt"/>
              <a:buAutoNum type="arabicPeriod" startAt="2"/>
            </a:pPr>
            <a:endParaRPr lang="es-CL" sz="2800" dirty="0" smtClean="0">
              <a:solidFill>
                <a:schemeClr val="tx1">
                  <a:lumMod val="65000"/>
                  <a:lumOff val="35000"/>
                </a:schemeClr>
              </a:solidFill>
              <a:cs typeface="Calibri"/>
            </a:endParaRPr>
          </a:p>
        </p:txBody>
      </p:sp>
    </p:spTree>
    <p:extLst>
      <p:ext uri="{BB962C8B-B14F-4D97-AF65-F5344CB8AC3E}">
        <p14:creationId xmlns:p14="http://schemas.microsoft.com/office/powerpoint/2010/main" val="2143748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5" name="Rectángulo 4"/>
          <p:cNvSpPr/>
          <p:nvPr/>
        </p:nvSpPr>
        <p:spPr>
          <a:xfrm>
            <a:off x="880373" y="1226369"/>
            <a:ext cx="5074895" cy="553998"/>
          </a:xfrm>
          <a:prstGeom prst="rect">
            <a:avLst/>
          </a:prstGeom>
        </p:spPr>
        <p:txBody>
          <a:bodyPr wrap="square">
            <a:spAutoFit/>
          </a:bodyPr>
          <a:lstStyle/>
          <a:p>
            <a:r>
              <a:rPr lang="es-CL" sz="3000" b="1" dirty="0" smtClean="0">
                <a:solidFill>
                  <a:schemeClr val="bg1"/>
                </a:solidFill>
                <a:cs typeface="Calibri"/>
              </a:rPr>
              <a:t>CONCLUSIONES</a:t>
            </a:r>
            <a:endParaRPr lang="es-CL" sz="3000" b="1" dirty="0">
              <a:solidFill>
                <a:schemeClr val="bg1"/>
              </a:solidFill>
              <a:latin typeface="Calibri"/>
              <a:cs typeface="Calibri"/>
            </a:endParaRPr>
          </a:p>
        </p:txBody>
      </p:sp>
      <p:sp>
        <p:nvSpPr>
          <p:cNvPr id="7" name="Marcador de contenido 2"/>
          <p:cNvSpPr>
            <a:spLocks noGrp="1"/>
          </p:cNvSpPr>
          <p:nvPr>
            <p:ph idx="1"/>
          </p:nvPr>
        </p:nvSpPr>
        <p:spPr>
          <a:xfrm>
            <a:off x="595086" y="2101330"/>
            <a:ext cx="8951346" cy="5135711"/>
          </a:xfrm>
        </p:spPr>
        <p:txBody>
          <a:bodyPr>
            <a:noAutofit/>
          </a:bodyPr>
          <a:lstStyle/>
          <a:p>
            <a:pPr marL="742950" lvl="1" indent="-742950" algn="just">
              <a:lnSpc>
                <a:spcPct val="120000"/>
              </a:lnSpc>
              <a:spcAft>
                <a:spcPts val="363"/>
              </a:spcAft>
              <a:buFont typeface="+mj-lt"/>
              <a:buAutoNum type="arabicPeriod" startAt="6"/>
            </a:pPr>
            <a:endParaRPr lang="es-ES" sz="2100" dirty="0">
              <a:solidFill>
                <a:schemeClr val="tx1">
                  <a:lumMod val="65000"/>
                  <a:lumOff val="35000"/>
                </a:schemeClr>
              </a:solidFill>
              <a:cs typeface="Calibri"/>
            </a:endParaRPr>
          </a:p>
          <a:p>
            <a:pPr marL="78540" lvl="1" algn="just">
              <a:lnSpc>
                <a:spcPct val="120000"/>
              </a:lnSpc>
              <a:spcAft>
                <a:spcPts val="363"/>
              </a:spcAft>
            </a:pPr>
            <a:endParaRPr lang="es-ES" sz="2100" dirty="0">
              <a:solidFill>
                <a:schemeClr val="tx1">
                  <a:lumMod val="65000"/>
                  <a:lumOff val="35000"/>
                </a:schemeClr>
              </a:solidFill>
              <a:cs typeface="Calibri"/>
            </a:endParaRPr>
          </a:p>
          <a:p>
            <a:pPr marL="0" indent="0">
              <a:buNone/>
            </a:pPr>
            <a:endParaRPr lang="es-CL" sz="2100" dirty="0"/>
          </a:p>
        </p:txBody>
      </p:sp>
      <p:sp>
        <p:nvSpPr>
          <p:cNvPr id="6" name="Rectángulo 5"/>
          <p:cNvSpPr/>
          <p:nvPr/>
        </p:nvSpPr>
        <p:spPr>
          <a:xfrm>
            <a:off x="595086" y="2101330"/>
            <a:ext cx="8951346" cy="4832092"/>
          </a:xfrm>
          <a:prstGeom prst="rect">
            <a:avLst/>
          </a:prstGeom>
          <a:solidFill>
            <a:schemeClr val="bg1"/>
          </a:solidFill>
        </p:spPr>
        <p:txBody>
          <a:bodyPr wrap="square">
            <a:spAutoFit/>
          </a:bodyPr>
          <a:lstStyle/>
          <a:p>
            <a:pPr lvl="0" algn="just"/>
            <a:endParaRPr lang="es-CL" sz="2800" dirty="0">
              <a:solidFill>
                <a:schemeClr val="tx1">
                  <a:lumMod val="65000"/>
                  <a:lumOff val="35000"/>
                </a:schemeClr>
              </a:solidFill>
              <a:cs typeface="Calibri"/>
            </a:endParaRPr>
          </a:p>
          <a:p>
            <a:pPr lvl="0" algn="just"/>
            <a:r>
              <a:rPr lang="es-CL" sz="2800" dirty="0" smtClean="0">
                <a:solidFill>
                  <a:schemeClr val="tx1">
                    <a:lumMod val="65000"/>
                    <a:lumOff val="35000"/>
                  </a:schemeClr>
                </a:solidFill>
                <a:cs typeface="Calibri"/>
              </a:rPr>
              <a:t>5</a:t>
            </a:r>
            <a:r>
              <a:rPr lang="es-CL" sz="2800" dirty="0">
                <a:solidFill>
                  <a:schemeClr val="tx1">
                    <a:lumMod val="65000"/>
                    <a:lumOff val="35000"/>
                  </a:schemeClr>
                </a:solidFill>
                <a:cs typeface="Calibri"/>
              </a:rPr>
              <a:t>. Conseguir la atención en salud mental requerida resultó más difícil entre quienes pertenecen a </a:t>
            </a:r>
            <a:r>
              <a:rPr lang="es-CL" sz="2800" dirty="0" err="1">
                <a:solidFill>
                  <a:schemeClr val="tx1">
                    <a:lumMod val="65000"/>
                    <a:lumOff val="35000"/>
                  </a:schemeClr>
                </a:solidFill>
                <a:cs typeface="Calibri"/>
              </a:rPr>
              <a:t>Fonasa</a:t>
            </a:r>
            <a:r>
              <a:rPr lang="es-CL" sz="2800" dirty="0">
                <a:solidFill>
                  <a:schemeClr val="tx1">
                    <a:lumMod val="65000"/>
                    <a:lumOff val="35000"/>
                  </a:schemeClr>
                </a:solidFill>
                <a:cs typeface="Calibri"/>
              </a:rPr>
              <a:t>, frente a quienes están en </a:t>
            </a:r>
            <a:r>
              <a:rPr lang="es-CL" sz="2800" dirty="0" err="1">
                <a:solidFill>
                  <a:schemeClr val="tx1">
                    <a:lumMod val="65000"/>
                    <a:lumOff val="35000"/>
                  </a:schemeClr>
                </a:solidFill>
                <a:cs typeface="Calibri"/>
              </a:rPr>
              <a:t>Isapres</a:t>
            </a:r>
            <a:r>
              <a:rPr lang="es-CL" sz="2800" dirty="0" smtClean="0">
                <a:solidFill>
                  <a:schemeClr val="tx1">
                    <a:lumMod val="65000"/>
                    <a:lumOff val="35000"/>
                  </a:schemeClr>
                </a:solidFill>
                <a:cs typeface="Calibri"/>
              </a:rPr>
              <a:t>.</a:t>
            </a:r>
          </a:p>
          <a:p>
            <a:pPr lvl="0" algn="just"/>
            <a:endParaRPr lang="es-CL" sz="2800" dirty="0" smtClean="0">
              <a:solidFill>
                <a:schemeClr val="tx1">
                  <a:lumMod val="65000"/>
                  <a:lumOff val="35000"/>
                </a:schemeClr>
              </a:solidFill>
              <a:cs typeface="Calibri"/>
            </a:endParaRPr>
          </a:p>
          <a:p>
            <a:pPr lvl="0" algn="just"/>
            <a:r>
              <a:rPr lang="es-CL" sz="2800" dirty="0" smtClean="0">
                <a:solidFill>
                  <a:schemeClr val="tx1">
                    <a:lumMod val="65000"/>
                    <a:lumOff val="35000"/>
                  </a:schemeClr>
                </a:solidFill>
                <a:cs typeface="Calibri"/>
              </a:rPr>
              <a:t>6. </a:t>
            </a:r>
            <a:r>
              <a:rPr lang="es-CL" sz="2800" smtClean="0">
                <a:solidFill>
                  <a:schemeClr val="tx1">
                    <a:lumMod val="65000"/>
                    <a:lumOff val="35000"/>
                  </a:schemeClr>
                </a:solidFill>
                <a:cs typeface="Calibri"/>
              </a:rPr>
              <a:t>Los </a:t>
            </a:r>
            <a:r>
              <a:rPr lang="es-CL" sz="2800">
                <a:solidFill>
                  <a:schemeClr val="tx1">
                    <a:lumMod val="65000"/>
                    <a:lumOff val="35000"/>
                  </a:schemeClr>
                </a:solidFill>
                <a:cs typeface="Calibri"/>
              </a:rPr>
              <a:t>profesionales más consultados en salud mental, son los psiquiatras para el caso Isapres (dos de cada tres de ellos) y los psicólogos en la mitad de quienes pertenecen a Fonasa. </a:t>
            </a:r>
            <a:endParaRPr lang="es-CL" sz="2800" dirty="0" smtClean="0">
              <a:solidFill>
                <a:prstClr val="black">
                  <a:lumMod val="65000"/>
                  <a:lumOff val="35000"/>
                </a:prstClr>
              </a:solidFill>
              <a:cs typeface="Calibri"/>
            </a:endParaRPr>
          </a:p>
          <a:p>
            <a:pPr marL="514350" lvl="0" indent="-514350" algn="just">
              <a:buFont typeface="+mj-lt"/>
              <a:buAutoNum type="arabicPeriod" startAt="5"/>
            </a:pPr>
            <a:endParaRPr lang="es-CL" sz="2800" dirty="0" smtClean="0">
              <a:solidFill>
                <a:prstClr val="black">
                  <a:lumMod val="65000"/>
                  <a:lumOff val="35000"/>
                </a:prstClr>
              </a:solidFill>
              <a:cs typeface="Calibri"/>
            </a:endParaRPr>
          </a:p>
          <a:p>
            <a:pPr marL="514350" lvl="0" indent="-514350" algn="just">
              <a:buFont typeface="+mj-lt"/>
              <a:buAutoNum type="arabicPeriod" startAt="5"/>
            </a:pPr>
            <a:endParaRPr lang="es-CL" sz="2800" dirty="0">
              <a:solidFill>
                <a:prstClr val="black">
                  <a:lumMod val="65000"/>
                  <a:lumOff val="35000"/>
                </a:prstClr>
              </a:solidFill>
              <a:cs typeface="Calibri"/>
            </a:endParaRPr>
          </a:p>
        </p:txBody>
      </p:sp>
    </p:spTree>
    <p:extLst>
      <p:ext uri="{BB962C8B-B14F-4D97-AF65-F5344CB8AC3E}">
        <p14:creationId xmlns:p14="http://schemas.microsoft.com/office/powerpoint/2010/main" val="136145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85"/>
            <a:ext cx="10048875" cy="7765040"/>
          </a:xfrm>
          <a:prstGeom prst="rect">
            <a:avLst/>
          </a:prstGeom>
        </p:spPr>
      </p:pic>
      <p:sp>
        <p:nvSpPr>
          <p:cNvPr id="5" name="Rectángulo 4"/>
          <p:cNvSpPr/>
          <p:nvPr/>
        </p:nvSpPr>
        <p:spPr>
          <a:xfrm>
            <a:off x="736941" y="1226369"/>
            <a:ext cx="5074895" cy="553998"/>
          </a:xfrm>
          <a:prstGeom prst="rect">
            <a:avLst/>
          </a:prstGeom>
        </p:spPr>
        <p:txBody>
          <a:bodyPr wrap="square">
            <a:spAutoFit/>
          </a:bodyPr>
          <a:lstStyle/>
          <a:p>
            <a:r>
              <a:rPr lang="es-CL" sz="3000" b="1" dirty="0" smtClean="0">
                <a:solidFill>
                  <a:schemeClr val="bg1"/>
                </a:solidFill>
                <a:cs typeface="Calibri"/>
              </a:rPr>
              <a:t>OBJETIVO</a:t>
            </a:r>
            <a:endParaRPr lang="es-CL" sz="3000" b="1" dirty="0">
              <a:solidFill>
                <a:schemeClr val="bg1"/>
              </a:solidFill>
              <a:latin typeface="Calibri"/>
              <a:cs typeface="Calibri"/>
            </a:endParaRPr>
          </a:p>
        </p:txBody>
      </p:sp>
      <p:sp>
        <p:nvSpPr>
          <p:cNvPr id="6" name="Rectángulo 5"/>
          <p:cNvSpPr/>
          <p:nvPr/>
        </p:nvSpPr>
        <p:spPr>
          <a:xfrm>
            <a:off x="562479" y="2579086"/>
            <a:ext cx="8923916" cy="1938992"/>
          </a:xfrm>
          <a:prstGeom prst="rect">
            <a:avLst/>
          </a:prstGeom>
          <a:solidFill>
            <a:schemeClr val="bg1"/>
          </a:solidFill>
        </p:spPr>
        <p:txBody>
          <a:bodyPr wrap="square">
            <a:spAutoFit/>
          </a:bodyPr>
          <a:lstStyle/>
          <a:p>
            <a:pPr marL="457200" indent="-457200" algn="just">
              <a:buBlip>
                <a:blip r:embed="rId3"/>
              </a:buBlip>
            </a:pPr>
            <a:r>
              <a:rPr lang="es-CL" sz="3000" dirty="0" smtClean="0">
                <a:solidFill>
                  <a:schemeClr val="tx1">
                    <a:lumMod val="65000"/>
                    <a:lumOff val="35000"/>
                  </a:schemeClr>
                </a:solidFill>
                <a:cs typeface="Calibri"/>
              </a:rPr>
              <a:t>Generar información que permita conocer la autopercepción que la población chilena tiene de su salud mental y la atención profesional recibida, según previsión de salud y nivel de escolaridad. </a:t>
            </a:r>
            <a:endParaRPr lang="es-CL" sz="3000" b="1" dirty="0">
              <a:solidFill>
                <a:schemeClr val="accent1">
                  <a:lumMod val="75000"/>
                </a:schemeClr>
              </a:solidFill>
              <a:cs typeface="Calibri"/>
            </a:endParaRPr>
          </a:p>
        </p:txBody>
      </p:sp>
    </p:spTree>
    <p:extLst>
      <p:ext uri="{BB962C8B-B14F-4D97-AF65-F5344CB8AC3E}">
        <p14:creationId xmlns:p14="http://schemas.microsoft.com/office/powerpoint/2010/main" val="37388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 PRESENTACION LA BRUJULA DEFINITIVA-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42"/>
            <a:ext cx="10048875" cy="7765040"/>
          </a:xfrm>
          <a:prstGeom prst="rect">
            <a:avLst/>
          </a:prstGeom>
        </p:spPr>
      </p:pic>
    </p:spTree>
    <p:extLst>
      <p:ext uri="{BB962C8B-B14F-4D97-AF65-F5344CB8AC3E}">
        <p14:creationId xmlns:p14="http://schemas.microsoft.com/office/powerpoint/2010/main" val="1963047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5" name="Rectángulo 4"/>
          <p:cNvSpPr/>
          <p:nvPr/>
        </p:nvSpPr>
        <p:spPr>
          <a:xfrm>
            <a:off x="880373" y="1226369"/>
            <a:ext cx="5074895" cy="553998"/>
          </a:xfrm>
          <a:prstGeom prst="rect">
            <a:avLst/>
          </a:prstGeom>
        </p:spPr>
        <p:txBody>
          <a:bodyPr wrap="square">
            <a:spAutoFit/>
          </a:bodyPr>
          <a:lstStyle/>
          <a:p>
            <a:r>
              <a:rPr lang="es-CL" sz="3000" b="1" dirty="0">
                <a:solidFill>
                  <a:schemeClr val="bg1"/>
                </a:solidFill>
                <a:cs typeface="Calibri"/>
              </a:rPr>
              <a:t>METODOLOGÍA</a:t>
            </a:r>
          </a:p>
        </p:txBody>
      </p:sp>
      <p:sp>
        <p:nvSpPr>
          <p:cNvPr id="6" name="Rectángulo 5"/>
          <p:cNvSpPr/>
          <p:nvPr/>
        </p:nvSpPr>
        <p:spPr>
          <a:xfrm>
            <a:off x="606766" y="2154742"/>
            <a:ext cx="8661559" cy="4844916"/>
          </a:xfrm>
          <a:prstGeom prst="rect">
            <a:avLst/>
          </a:prstGeom>
        </p:spPr>
        <p:txBody>
          <a:bodyPr wrap="square">
            <a:spAutoFit/>
          </a:bodyPr>
          <a:lstStyle/>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Estudio: Corte transversal.</a:t>
            </a:r>
          </a:p>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Población </a:t>
            </a:r>
            <a:r>
              <a:rPr lang="es-CL" sz="3000" dirty="0">
                <a:solidFill>
                  <a:schemeClr val="tx1">
                    <a:lumMod val="65000"/>
                    <a:lumOff val="35000"/>
                  </a:schemeClr>
                </a:solidFill>
                <a:cs typeface="Calibri"/>
              </a:rPr>
              <a:t>objetivo: </a:t>
            </a:r>
            <a:r>
              <a:rPr lang="es-CL" sz="3000" dirty="0" smtClean="0">
                <a:solidFill>
                  <a:schemeClr val="tx1">
                    <a:lumMod val="65000"/>
                    <a:lumOff val="35000"/>
                  </a:schemeClr>
                </a:solidFill>
                <a:cs typeface="Calibri"/>
              </a:rPr>
              <a:t>Personas </a:t>
            </a:r>
            <a:r>
              <a:rPr lang="es-CL" sz="3000" dirty="0">
                <a:solidFill>
                  <a:schemeClr val="tx1">
                    <a:lumMod val="65000"/>
                    <a:lumOff val="35000"/>
                  </a:schemeClr>
                </a:solidFill>
                <a:cs typeface="Calibri"/>
              </a:rPr>
              <a:t>mayores de </a:t>
            </a:r>
            <a:r>
              <a:rPr lang="es-CL" sz="3000" dirty="0" smtClean="0">
                <a:solidFill>
                  <a:schemeClr val="tx1">
                    <a:lumMod val="65000"/>
                    <a:lumOff val="35000"/>
                  </a:schemeClr>
                </a:solidFill>
                <a:cs typeface="Calibri"/>
              </a:rPr>
              <a:t>18 </a:t>
            </a:r>
            <a:r>
              <a:rPr lang="es-CL" sz="3000" dirty="0">
                <a:solidFill>
                  <a:schemeClr val="tx1">
                    <a:lumMod val="65000"/>
                    <a:lumOff val="35000"/>
                  </a:schemeClr>
                </a:solidFill>
                <a:cs typeface="Calibri"/>
              </a:rPr>
              <a:t>años. </a:t>
            </a:r>
          </a:p>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Instrumento: Cuestionario estructurado, aplicado vía telefónica.</a:t>
            </a:r>
          </a:p>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Tamaño </a:t>
            </a:r>
            <a:r>
              <a:rPr lang="es-CL" sz="3000" dirty="0">
                <a:solidFill>
                  <a:schemeClr val="tx1">
                    <a:lumMod val="65000"/>
                    <a:lumOff val="35000"/>
                  </a:schemeClr>
                </a:solidFill>
                <a:cs typeface="Calibri"/>
              </a:rPr>
              <a:t>de </a:t>
            </a:r>
            <a:r>
              <a:rPr lang="es-CL" sz="3000" dirty="0" smtClean="0">
                <a:solidFill>
                  <a:schemeClr val="tx1">
                    <a:lumMod val="65000"/>
                    <a:lumOff val="35000"/>
                  </a:schemeClr>
                </a:solidFill>
                <a:cs typeface="Calibri"/>
              </a:rPr>
              <a:t>muestra: 2.077 participantes, </a:t>
            </a:r>
            <a:r>
              <a:rPr lang="es-CL" sz="3000" smtClean="0">
                <a:solidFill>
                  <a:schemeClr val="tx1">
                    <a:lumMod val="65000"/>
                    <a:lumOff val="35000"/>
                  </a:schemeClr>
                </a:solidFill>
                <a:cs typeface="Calibri"/>
              </a:rPr>
              <a:t>nivel nacional. </a:t>
            </a:r>
            <a:endParaRPr lang="es-CL" sz="3000" dirty="0" smtClean="0">
              <a:solidFill>
                <a:schemeClr val="tx1">
                  <a:lumMod val="65000"/>
                  <a:lumOff val="35000"/>
                </a:schemeClr>
              </a:solidFill>
              <a:cs typeface="Calibri"/>
            </a:endParaRPr>
          </a:p>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Error </a:t>
            </a:r>
            <a:r>
              <a:rPr lang="es-CL" sz="3000" dirty="0" err="1">
                <a:solidFill>
                  <a:schemeClr val="tx1">
                    <a:lumMod val="65000"/>
                    <a:lumOff val="35000"/>
                  </a:schemeClr>
                </a:solidFill>
                <a:cs typeface="Calibri"/>
              </a:rPr>
              <a:t>muestral</a:t>
            </a:r>
            <a:r>
              <a:rPr lang="es-CL" sz="3000" dirty="0">
                <a:solidFill>
                  <a:schemeClr val="tx1">
                    <a:lumMod val="65000"/>
                    <a:lumOff val="35000"/>
                  </a:schemeClr>
                </a:solidFill>
                <a:cs typeface="Calibri"/>
              </a:rPr>
              <a:t>: 4</a:t>
            </a:r>
            <a:r>
              <a:rPr lang="es-CL" sz="3000" dirty="0" smtClean="0">
                <a:solidFill>
                  <a:schemeClr val="tx1">
                    <a:lumMod val="65000"/>
                    <a:lumOff val="35000"/>
                  </a:schemeClr>
                </a:solidFill>
                <a:cs typeface="Calibri"/>
              </a:rPr>
              <a:t>%</a:t>
            </a:r>
            <a:endParaRPr lang="es-CL" sz="3000" dirty="0">
              <a:solidFill>
                <a:schemeClr val="tx1">
                  <a:lumMod val="65000"/>
                  <a:lumOff val="35000"/>
                </a:schemeClr>
              </a:solidFill>
              <a:cs typeface="Calibri"/>
            </a:endParaRPr>
          </a:p>
          <a:p>
            <a:pPr marL="565326" lvl="1" indent="-457200" algn="just">
              <a:lnSpc>
                <a:spcPct val="120000"/>
              </a:lnSpc>
              <a:spcAft>
                <a:spcPts val="500"/>
              </a:spcAft>
              <a:buFont typeface="Arial"/>
              <a:buChar char="•"/>
            </a:pPr>
            <a:r>
              <a:rPr lang="es-CL" sz="3000" dirty="0" smtClean="0">
                <a:solidFill>
                  <a:schemeClr val="tx1">
                    <a:lumMod val="65000"/>
                    <a:lumOff val="35000"/>
                  </a:schemeClr>
                </a:solidFill>
                <a:cs typeface="Calibri"/>
              </a:rPr>
              <a:t>Realizada: Julio 2016</a:t>
            </a:r>
            <a:endParaRPr lang="es-CL" sz="3000" dirty="0">
              <a:solidFill>
                <a:schemeClr val="tx1">
                  <a:lumMod val="65000"/>
                  <a:lumOff val="35000"/>
                </a:schemeClr>
              </a:solidFill>
              <a:cs typeface="Calibri"/>
            </a:endParaRPr>
          </a:p>
        </p:txBody>
      </p:sp>
    </p:spTree>
    <p:extLst>
      <p:ext uri="{BB962C8B-B14F-4D97-AF65-F5344CB8AC3E}">
        <p14:creationId xmlns:p14="http://schemas.microsoft.com/office/powerpoint/2010/main" val="308987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 LA BRUJULA DEFINITIVA-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5" name="Rectángulo 4"/>
          <p:cNvSpPr/>
          <p:nvPr/>
        </p:nvSpPr>
        <p:spPr>
          <a:xfrm>
            <a:off x="0" y="3220788"/>
            <a:ext cx="10060632" cy="1569660"/>
          </a:xfrm>
          <a:prstGeom prst="rect">
            <a:avLst/>
          </a:prstGeom>
        </p:spPr>
        <p:txBody>
          <a:bodyPr wrap="square">
            <a:spAutoFit/>
          </a:bodyPr>
          <a:lstStyle/>
          <a:p>
            <a:pPr algn="ctr"/>
            <a:r>
              <a:rPr lang="es-CL" sz="3600" b="1" dirty="0" smtClean="0">
                <a:solidFill>
                  <a:schemeClr val="accent1">
                    <a:lumMod val="75000"/>
                  </a:schemeClr>
                </a:solidFill>
                <a:latin typeface="Calibri"/>
                <a:cs typeface="Calibri"/>
              </a:rPr>
              <a:t>CARACTERIZACIÓN DE LA MUESTRA</a:t>
            </a:r>
          </a:p>
          <a:p>
            <a:pPr algn="ctr"/>
            <a:r>
              <a:rPr lang="es-CL" sz="3000" b="1" dirty="0">
                <a:solidFill>
                  <a:schemeClr val="tx1">
                    <a:lumMod val="65000"/>
                    <a:lumOff val="35000"/>
                  </a:schemeClr>
                </a:solidFill>
                <a:latin typeface="+mj-lt"/>
              </a:rPr>
              <a:t>Distribución de la muestra según </a:t>
            </a:r>
            <a:r>
              <a:rPr lang="es-CL" sz="3000" b="1" dirty="0" smtClean="0">
                <a:solidFill>
                  <a:schemeClr val="tx1">
                    <a:lumMod val="65000"/>
                    <a:lumOff val="35000"/>
                  </a:schemeClr>
                </a:solidFill>
                <a:latin typeface="+mj-lt"/>
              </a:rPr>
              <a:t>previsión de salud y nivel educacional alcanzado</a:t>
            </a:r>
            <a:endParaRPr lang="es-CL" sz="3000" b="1" dirty="0">
              <a:solidFill>
                <a:schemeClr val="tx1">
                  <a:lumMod val="65000"/>
                  <a:lumOff val="35000"/>
                </a:schemeClr>
              </a:solidFill>
              <a:latin typeface="+mj-lt"/>
            </a:endParaRPr>
          </a:p>
        </p:txBody>
      </p:sp>
    </p:spTree>
    <p:extLst>
      <p:ext uri="{BB962C8B-B14F-4D97-AF65-F5344CB8AC3E}">
        <p14:creationId xmlns:p14="http://schemas.microsoft.com/office/powerpoint/2010/main" val="795698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3" name="CuadroTexto 2"/>
          <p:cNvSpPr txBox="1"/>
          <p:nvPr/>
        </p:nvSpPr>
        <p:spPr>
          <a:xfrm>
            <a:off x="1583825" y="1239666"/>
            <a:ext cx="7130684" cy="984885"/>
          </a:xfrm>
          <a:prstGeom prst="rect">
            <a:avLst/>
          </a:prstGeom>
          <a:noFill/>
        </p:spPr>
        <p:txBody>
          <a:bodyPr wrap="square" rtlCol="0">
            <a:spAutoFit/>
          </a:bodyPr>
          <a:lstStyle/>
          <a:p>
            <a:r>
              <a:rPr lang="es-CL" sz="2800" b="1" dirty="0">
                <a:solidFill>
                  <a:schemeClr val="bg1"/>
                </a:solidFill>
                <a:cs typeface="Calibri"/>
              </a:rPr>
              <a:t>Distribución </a:t>
            </a:r>
            <a:r>
              <a:rPr lang="es-CL" sz="2800" b="1" dirty="0" smtClean="0">
                <a:solidFill>
                  <a:schemeClr val="bg1"/>
                </a:solidFill>
                <a:cs typeface="Calibri"/>
              </a:rPr>
              <a:t>muestra según previsión </a:t>
            </a:r>
            <a:r>
              <a:rPr lang="es-CL" sz="2800" b="1" dirty="0">
                <a:solidFill>
                  <a:schemeClr val="bg1"/>
                </a:solidFill>
                <a:cs typeface="Calibri"/>
              </a:rPr>
              <a:t>de </a:t>
            </a:r>
            <a:r>
              <a:rPr lang="es-CL" sz="2800" b="1" dirty="0" smtClean="0">
                <a:solidFill>
                  <a:schemeClr val="bg1"/>
                </a:solidFill>
                <a:cs typeface="Calibri"/>
              </a:rPr>
              <a:t>salud</a:t>
            </a:r>
            <a:endParaRPr lang="es-CL" sz="2800" b="1" dirty="0">
              <a:solidFill>
                <a:schemeClr val="bg1"/>
              </a:solidFill>
              <a:cs typeface="Calibri"/>
            </a:endParaRPr>
          </a:p>
          <a:p>
            <a:endParaRPr lang="es-ES" sz="3000" dirty="0"/>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01</a:t>
            </a:r>
            <a:endParaRPr lang="es-ES" sz="3200" b="1" dirty="0">
              <a:solidFill>
                <a:schemeClr val="accent1">
                  <a:lumMod val="75000"/>
                </a:schemeClr>
              </a:solidFill>
            </a:endParaRPr>
          </a:p>
        </p:txBody>
      </p:sp>
      <p:sp>
        <p:nvSpPr>
          <p:cNvPr id="7" name="Rectángulo 6"/>
          <p:cNvSpPr/>
          <p:nvPr/>
        </p:nvSpPr>
        <p:spPr>
          <a:xfrm>
            <a:off x="278501" y="7267715"/>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0" name="CuadroTexto 19"/>
          <p:cNvSpPr txBox="1"/>
          <p:nvPr/>
        </p:nvSpPr>
        <p:spPr>
          <a:xfrm>
            <a:off x="3655480" y="4953119"/>
            <a:ext cx="1351690" cy="553998"/>
          </a:xfrm>
          <a:prstGeom prst="rect">
            <a:avLst/>
          </a:prstGeom>
          <a:noFill/>
        </p:spPr>
        <p:txBody>
          <a:bodyPr wrap="square" rtlCol="0">
            <a:spAutoFit/>
          </a:bodyPr>
          <a:lstStyle/>
          <a:p>
            <a:pPr algn="ctr"/>
            <a:r>
              <a:rPr lang="es-ES" sz="3000" b="1" dirty="0" smtClean="0">
                <a:solidFill>
                  <a:schemeClr val="bg1"/>
                </a:solidFill>
              </a:rPr>
              <a:t>73,1%</a:t>
            </a:r>
            <a:endParaRPr lang="es-ES" sz="3000" b="1" dirty="0">
              <a:solidFill>
                <a:schemeClr val="bg1"/>
              </a:solidFill>
            </a:endParaRPr>
          </a:p>
        </p:txBody>
      </p:sp>
      <p:sp>
        <p:nvSpPr>
          <p:cNvPr id="25" name="CuadroTexto 24"/>
          <p:cNvSpPr txBox="1"/>
          <p:nvPr/>
        </p:nvSpPr>
        <p:spPr>
          <a:xfrm>
            <a:off x="4526582" y="2972619"/>
            <a:ext cx="1351690" cy="553998"/>
          </a:xfrm>
          <a:prstGeom prst="rect">
            <a:avLst/>
          </a:prstGeom>
          <a:noFill/>
        </p:spPr>
        <p:txBody>
          <a:bodyPr wrap="square" rtlCol="0">
            <a:spAutoFit/>
          </a:bodyPr>
          <a:lstStyle/>
          <a:p>
            <a:pPr algn="ctr"/>
            <a:r>
              <a:rPr lang="es-ES" sz="3000" b="1" dirty="0" smtClean="0">
                <a:solidFill>
                  <a:schemeClr val="bg1"/>
                </a:solidFill>
              </a:rPr>
              <a:t>9,2%</a:t>
            </a:r>
            <a:endParaRPr lang="es-ES" sz="3000" b="1" dirty="0">
              <a:solidFill>
                <a:schemeClr val="bg1"/>
              </a:solidFill>
            </a:endParaRPr>
          </a:p>
        </p:txBody>
      </p:sp>
      <p:sp>
        <p:nvSpPr>
          <p:cNvPr id="28" name="CuadroTexto 27"/>
          <p:cNvSpPr txBox="1"/>
          <p:nvPr/>
        </p:nvSpPr>
        <p:spPr>
          <a:xfrm>
            <a:off x="4861459" y="4556357"/>
            <a:ext cx="1351690" cy="553998"/>
          </a:xfrm>
          <a:prstGeom prst="rect">
            <a:avLst/>
          </a:prstGeom>
          <a:noFill/>
        </p:spPr>
        <p:txBody>
          <a:bodyPr wrap="square" rtlCol="0">
            <a:spAutoFit/>
          </a:bodyPr>
          <a:lstStyle/>
          <a:p>
            <a:pPr algn="ctr"/>
            <a:r>
              <a:rPr lang="es-ES" sz="3000" b="1" dirty="0" smtClean="0">
                <a:solidFill>
                  <a:schemeClr val="bg1"/>
                </a:solidFill>
              </a:rPr>
              <a:t>73,1%</a:t>
            </a:r>
            <a:endParaRPr lang="es-ES" sz="3000" b="1" dirty="0">
              <a:solidFill>
                <a:schemeClr val="bg1"/>
              </a:solidFill>
            </a:endParaRPr>
          </a:p>
        </p:txBody>
      </p:sp>
      <p:sp>
        <p:nvSpPr>
          <p:cNvPr id="32" name="CuadroTexto 31"/>
          <p:cNvSpPr txBox="1"/>
          <p:nvPr/>
        </p:nvSpPr>
        <p:spPr>
          <a:xfrm>
            <a:off x="3509769" y="3065463"/>
            <a:ext cx="1351690" cy="553998"/>
          </a:xfrm>
          <a:prstGeom prst="rect">
            <a:avLst/>
          </a:prstGeom>
          <a:noFill/>
        </p:spPr>
        <p:txBody>
          <a:bodyPr wrap="square" rtlCol="0">
            <a:spAutoFit/>
          </a:bodyPr>
          <a:lstStyle/>
          <a:p>
            <a:pPr algn="ctr"/>
            <a:r>
              <a:rPr lang="es-ES" sz="3000" b="1" dirty="0" smtClean="0">
                <a:solidFill>
                  <a:schemeClr val="bg1"/>
                </a:solidFill>
              </a:rPr>
              <a:t>9,2%</a:t>
            </a:r>
            <a:endParaRPr lang="es-ES" sz="3000" b="1" dirty="0">
              <a:solidFill>
                <a:schemeClr val="bg1"/>
              </a:solidFill>
            </a:endParaRPr>
          </a:p>
        </p:txBody>
      </p:sp>
      <p:graphicFrame>
        <p:nvGraphicFramePr>
          <p:cNvPr id="12" name="Gráfico 11"/>
          <p:cNvGraphicFramePr>
            <a:graphicFrameLocks/>
          </p:cNvGraphicFramePr>
          <p:nvPr>
            <p:extLst>
              <p:ext uri="{D42A27DB-BD31-4B8C-83A1-F6EECF244321}">
                <p14:modId xmlns:p14="http://schemas.microsoft.com/office/powerpoint/2010/main" val="3935095"/>
              </p:ext>
            </p:extLst>
          </p:nvPr>
        </p:nvGraphicFramePr>
        <p:xfrm>
          <a:off x="762225" y="2335178"/>
          <a:ext cx="864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615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875" cy="7765040"/>
          </a:xfrm>
          <a:prstGeom prst="rect">
            <a:avLst/>
          </a:prstGeom>
        </p:spPr>
      </p:pic>
      <p:sp>
        <p:nvSpPr>
          <p:cNvPr id="3" name="CuadroTexto 2"/>
          <p:cNvSpPr txBox="1"/>
          <p:nvPr/>
        </p:nvSpPr>
        <p:spPr>
          <a:xfrm>
            <a:off x="1583825" y="1056786"/>
            <a:ext cx="7130684" cy="1415772"/>
          </a:xfrm>
          <a:prstGeom prst="rect">
            <a:avLst/>
          </a:prstGeom>
          <a:noFill/>
        </p:spPr>
        <p:txBody>
          <a:bodyPr wrap="square" rtlCol="0">
            <a:spAutoFit/>
          </a:bodyPr>
          <a:lstStyle/>
          <a:p>
            <a:r>
              <a:rPr lang="es-CL" sz="2800" b="1" dirty="0" smtClean="0">
                <a:solidFill>
                  <a:schemeClr val="bg1"/>
                </a:solidFill>
                <a:cs typeface="Calibri"/>
              </a:rPr>
              <a:t>Distribución muestra según nivel de escolaridad*</a:t>
            </a:r>
            <a:endParaRPr lang="es-CL" sz="2800" b="1" dirty="0">
              <a:solidFill>
                <a:schemeClr val="bg1"/>
              </a:solidFill>
              <a:cs typeface="Calibri"/>
            </a:endParaRPr>
          </a:p>
          <a:p>
            <a:endParaRPr lang="es-ES" sz="3000" dirty="0"/>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01</a:t>
            </a:r>
            <a:endParaRPr lang="es-ES" sz="3200" b="1" dirty="0">
              <a:solidFill>
                <a:schemeClr val="accent1">
                  <a:lumMod val="75000"/>
                </a:schemeClr>
              </a:solidFill>
            </a:endParaRPr>
          </a:p>
        </p:txBody>
      </p:sp>
      <p:sp>
        <p:nvSpPr>
          <p:cNvPr id="7" name="Rectángulo 6"/>
          <p:cNvSpPr/>
          <p:nvPr/>
        </p:nvSpPr>
        <p:spPr>
          <a:xfrm>
            <a:off x="278501" y="7267715"/>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a:t>
            </a:r>
            <a:r>
              <a:rPr lang="es-CL" sz="1400" i="1" dirty="0" smtClean="0">
                <a:solidFill>
                  <a:schemeClr val="tx1">
                    <a:lumMod val="65000"/>
                    <a:lumOff val="35000"/>
                  </a:schemeClr>
                </a:solidFill>
              </a:rPr>
              <a:t>Salud</a:t>
            </a:r>
            <a:r>
              <a:rPr lang="es-CL" sz="1400" i="1" dirty="0">
                <a:solidFill>
                  <a:schemeClr val="tx1">
                    <a:lumMod val="65000"/>
                    <a:lumOff val="35000"/>
                  </a:schemeClr>
                </a:solidFill>
              </a:rPr>
              <a:t> </a:t>
            </a:r>
            <a:r>
              <a:rPr lang="es-CL" sz="1400" dirty="0" smtClean="0">
                <a:solidFill>
                  <a:schemeClr val="tx1">
                    <a:lumMod val="65000"/>
                    <a:lumOff val="35000"/>
                  </a:schemeClr>
                </a:solidFill>
              </a:rPr>
              <a:t> Bimestral (Julio 2016)</a:t>
            </a:r>
            <a:endParaRPr lang="es-CL" sz="1400" dirty="0">
              <a:solidFill>
                <a:schemeClr val="tx1">
                  <a:lumMod val="65000"/>
                  <a:lumOff val="35000"/>
                </a:schemeClr>
              </a:solidFill>
            </a:endParaRPr>
          </a:p>
        </p:txBody>
      </p:sp>
      <p:sp>
        <p:nvSpPr>
          <p:cNvPr id="20" name="CuadroTexto 19"/>
          <p:cNvSpPr txBox="1"/>
          <p:nvPr/>
        </p:nvSpPr>
        <p:spPr>
          <a:xfrm>
            <a:off x="3655480" y="4953119"/>
            <a:ext cx="1351690" cy="553998"/>
          </a:xfrm>
          <a:prstGeom prst="rect">
            <a:avLst/>
          </a:prstGeom>
          <a:noFill/>
        </p:spPr>
        <p:txBody>
          <a:bodyPr wrap="square" rtlCol="0">
            <a:spAutoFit/>
          </a:bodyPr>
          <a:lstStyle/>
          <a:p>
            <a:pPr algn="ctr"/>
            <a:r>
              <a:rPr lang="es-ES" sz="3000" b="1" dirty="0" smtClean="0">
                <a:solidFill>
                  <a:schemeClr val="bg1"/>
                </a:solidFill>
              </a:rPr>
              <a:t>73,1%</a:t>
            </a:r>
            <a:endParaRPr lang="es-ES" sz="3000" b="1" dirty="0">
              <a:solidFill>
                <a:schemeClr val="bg1"/>
              </a:solidFill>
            </a:endParaRPr>
          </a:p>
        </p:txBody>
      </p:sp>
      <p:sp>
        <p:nvSpPr>
          <p:cNvPr id="25" name="CuadroTexto 24"/>
          <p:cNvSpPr txBox="1"/>
          <p:nvPr/>
        </p:nvSpPr>
        <p:spPr>
          <a:xfrm>
            <a:off x="4526582" y="2972619"/>
            <a:ext cx="1351690" cy="553998"/>
          </a:xfrm>
          <a:prstGeom prst="rect">
            <a:avLst/>
          </a:prstGeom>
          <a:noFill/>
        </p:spPr>
        <p:txBody>
          <a:bodyPr wrap="square" rtlCol="0">
            <a:spAutoFit/>
          </a:bodyPr>
          <a:lstStyle/>
          <a:p>
            <a:pPr algn="ctr"/>
            <a:r>
              <a:rPr lang="es-ES" sz="3000" b="1" dirty="0" smtClean="0">
                <a:solidFill>
                  <a:schemeClr val="bg1"/>
                </a:solidFill>
              </a:rPr>
              <a:t>9,2%</a:t>
            </a:r>
            <a:endParaRPr lang="es-ES" sz="3000" b="1" dirty="0">
              <a:solidFill>
                <a:schemeClr val="bg1"/>
              </a:solidFill>
            </a:endParaRPr>
          </a:p>
        </p:txBody>
      </p:sp>
      <p:sp>
        <p:nvSpPr>
          <p:cNvPr id="28" name="CuadroTexto 27"/>
          <p:cNvSpPr txBox="1"/>
          <p:nvPr/>
        </p:nvSpPr>
        <p:spPr>
          <a:xfrm>
            <a:off x="4861459" y="4556357"/>
            <a:ext cx="1351690" cy="553998"/>
          </a:xfrm>
          <a:prstGeom prst="rect">
            <a:avLst/>
          </a:prstGeom>
          <a:noFill/>
        </p:spPr>
        <p:txBody>
          <a:bodyPr wrap="square" rtlCol="0">
            <a:spAutoFit/>
          </a:bodyPr>
          <a:lstStyle/>
          <a:p>
            <a:pPr algn="ctr"/>
            <a:r>
              <a:rPr lang="es-ES" sz="3000" b="1" dirty="0" smtClean="0">
                <a:solidFill>
                  <a:schemeClr val="bg1"/>
                </a:solidFill>
              </a:rPr>
              <a:t>73,1%</a:t>
            </a:r>
            <a:endParaRPr lang="es-ES" sz="3000" b="1" dirty="0">
              <a:solidFill>
                <a:schemeClr val="bg1"/>
              </a:solidFill>
            </a:endParaRPr>
          </a:p>
        </p:txBody>
      </p:sp>
      <p:sp>
        <p:nvSpPr>
          <p:cNvPr id="4" name="CuadroTexto 3"/>
          <p:cNvSpPr txBox="1"/>
          <p:nvPr/>
        </p:nvSpPr>
        <p:spPr>
          <a:xfrm>
            <a:off x="856883" y="6686824"/>
            <a:ext cx="8335108" cy="400110"/>
          </a:xfrm>
          <a:prstGeom prst="rect">
            <a:avLst/>
          </a:prstGeom>
          <a:noFill/>
        </p:spPr>
        <p:txBody>
          <a:bodyPr wrap="square" rtlCol="0">
            <a:spAutoFit/>
          </a:bodyPr>
          <a:lstStyle/>
          <a:p>
            <a:r>
              <a:rPr lang="es-CL" dirty="0" smtClean="0"/>
              <a:t>Incluye educación completa e incompleta.</a:t>
            </a:r>
            <a:endParaRPr lang="es-CL" dirty="0"/>
          </a:p>
        </p:txBody>
      </p:sp>
      <p:graphicFrame>
        <p:nvGraphicFramePr>
          <p:cNvPr id="11" name="Gráfico 10"/>
          <p:cNvGraphicFramePr>
            <a:graphicFrameLocks/>
          </p:cNvGraphicFramePr>
          <p:nvPr>
            <p:extLst>
              <p:ext uri="{D42A27DB-BD31-4B8C-83A1-F6EECF244321}">
                <p14:modId xmlns:p14="http://schemas.microsoft.com/office/powerpoint/2010/main" val="2689132559"/>
              </p:ext>
            </p:extLst>
          </p:nvPr>
        </p:nvGraphicFramePr>
        <p:xfrm>
          <a:off x="704437" y="2006824"/>
          <a:ext cx="864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257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LANTILLA PRESENTACION LA BRUJULA DEFINITIVA-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85"/>
            <a:ext cx="10048875" cy="7765040"/>
          </a:xfrm>
          <a:prstGeom prst="rect">
            <a:avLst/>
          </a:prstGeom>
        </p:spPr>
      </p:pic>
      <p:sp>
        <p:nvSpPr>
          <p:cNvPr id="8" name="Rectángulo 7"/>
          <p:cNvSpPr/>
          <p:nvPr/>
        </p:nvSpPr>
        <p:spPr>
          <a:xfrm>
            <a:off x="155275" y="3682758"/>
            <a:ext cx="9730597" cy="1200329"/>
          </a:xfrm>
          <a:prstGeom prst="rect">
            <a:avLst/>
          </a:prstGeom>
        </p:spPr>
        <p:txBody>
          <a:bodyPr wrap="square">
            <a:spAutoFit/>
          </a:bodyPr>
          <a:lstStyle/>
          <a:p>
            <a:pPr algn="ctr"/>
            <a:r>
              <a:rPr lang="es-CL" sz="3600" b="1" dirty="0" smtClean="0">
                <a:solidFill>
                  <a:schemeClr val="accent1">
                    <a:lumMod val="75000"/>
                  </a:schemeClr>
                </a:solidFill>
                <a:latin typeface="Calibri"/>
                <a:cs typeface="Calibri"/>
              </a:rPr>
              <a:t>INDICADORES DE LA AUTOPERCEPCIÓN DE LA SALUD MENTAL</a:t>
            </a:r>
          </a:p>
        </p:txBody>
      </p:sp>
      <p:sp>
        <p:nvSpPr>
          <p:cNvPr id="2" name="CuadroTexto 1"/>
          <p:cNvSpPr txBox="1"/>
          <p:nvPr/>
        </p:nvSpPr>
        <p:spPr>
          <a:xfrm>
            <a:off x="11181333" y="6597214"/>
            <a:ext cx="184666" cy="400110"/>
          </a:xfrm>
          <a:prstGeom prst="rect">
            <a:avLst/>
          </a:prstGeom>
          <a:noFill/>
        </p:spPr>
        <p:txBody>
          <a:bodyPr wrap="none" rtlCol="0">
            <a:spAutoFit/>
          </a:bodyPr>
          <a:lstStyle/>
          <a:p>
            <a:r>
              <a:rPr lang="es-ES" dirty="0" smtClean="0"/>
              <a:t> </a:t>
            </a:r>
            <a:endParaRPr lang="es-ES" dirty="0"/>
          </a:p>
        </p:txBody>
      </p:sp>
    </p:spTree>
    <p:extLst>
      <p:ext uri="{BB962C8B-B14F-4D97-AF65-F5344CB8AC3E}">
        <p14:creationId xmlns:p14="http://schemas.microsoft.com/office/powerpoint/2010/main" val="85148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29"/>
            <a:ext cx="10048875" cy="7765040"/>
          </a:xfrm>
          <a:prstGeom prst="rect">
            <a:avLst/>
          </a:prstGeom>
        </p:spPr>
      </p:pic>
      <p:sp>
        <p:nvSpPr>
          <p:cNvPr id="3" name="CuadroTexto 2"/>
          <p:cNvSpPr txBox="1"/>
          <p:nvPr/>
        </p:nvSpPr>
        <p:spPr>
          <a:xfrm>
            <a:off x="1688242" y="1103219"/>
            <a:ext cx="7110701" cy="769441"/>
          </a:xfrm>
          <a:prstGeom prst="rect">
            <a:avLst/>
          </a:prstGeom>
          <a:noFill/>
        </p:spPr>
        <p:txBody>
          <a:bodyPr wrap="square" rtlCol="0">
            <a:spAutoFit/>
          </a:bodyPr>
          <a:lstStyle/>
          <a:p>
            <a:r>
              <a:rPr lang="es-CL" sz="2200" dirty="0" smtClean="0">
                <a:solidFill>
                  <a:schemeClr val="bg1"/>
                </a:solidFill>
              </a:rPr>
              <a:t>Respecto a su salud mental ¿Cómo se siente? </a:t>
            </a:r>
            <a:r>
              <a:rPr lang="es-CL" sz="2200" dirty="0">
                <a:solidFill>
                  <a:schemeClr val="bg1"/>
                </a:solidFill>
              </a:rPr>
              <a:t>En escala de 1 a 5, donde 1 es </a:t>
            </a:r>
            <a:r>
              <a:rPr lang="es-CL" sz="2200" dirty="0" smtClean="0">
                <a:solidFill>
                  <a:schemeClr val="bg1"/>
                </a:solidFill>
              </a:rPr>
              <a:t>mal </a:t>
            </a:r>
            <a:r>
              <a:rPr lang="es-CL" sz="2200" dirty="0">
                <a:solidFill>
                  <a:schemeClr val="bg1"/>
                </a:solidFill>
              </a:rPr>
              <a:t>y </a:t>
            </a:r>
            <a:r>
              <a:rPr lang="es-CL" sz="2200" dirty="0" smtClean="0">
                <a:solidFill>
                  <a:schemeClr val="bg1"/>
                </a:solidFill>
              </a:rPr>
              <a:t>5 bien. </a:t>
            </a:r>
            <a:r>
              <a:rPr lang="es-CL" sz="2200" dirty="0">
                <a:solidFill>
                  <a:schemeClr val="bg1"/>
                </a:solidFill>
              </a:rPr>
              <a:t>Según previsión de salud</a:t>
            </a:r>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01</a:t>
            </a:r>
            <a:endParaRPr lang="es-ES" sz="3200" b="1" dirty="0">
              <a:solidFill>
                <a:schemeClr val="accent1">
                  <a:lumMod val="75000"/>
                </a:schemeClr>
              </a:solidFill>
            </a:endParaRPr>
          </a:p>
        </p:txBody>
      </p:sp>
      <p:sp>
        <p:nvSpPr>
          <p:cNvPr id="7" name="Rectángulo 6"/>
          <p:cNvSpPr/>
          <p:nvPr/>
        </p:nvSpPr>
        <p:spPr>
          <a:xfrm>
            <a:off x="225840" y="7187619"/>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8" name="CuadroTexto 7"/>
          <p:cNvSpPr txBox="1"/>
          <p:nvPr/>
        </p:nvSpPr>
        <p:spPr>
          <a:xfrm>
            <a:off x="7935913" y="7241286"/>
            <a:ext cx="2057400" cy="400110"/>
          </a:xfrm>
          <a:prstGeom prst="rect">
            <a:avLst/>
          </a:prstGeom>
          <a:noFill/>
        </p:spPr>
        <p:txBody>
          <a:bodyPr wrap="square" rtlCol="0">
            <a:spAutoFit/>
          </a:bodyPr>
          <a:lstStyle/>
          <a:p>
            <a:pPr algn="r"/>
            <a:r>
              <a:rPr lang="es-CL" dirty="0" smtClean="0"/>
              <a:t>Total: 1.888 </a:t>
            </a:r>
            <a:endParaRPr lang="es-CL" dirty="0"/>
          </a:p>
        </p:txBody>
      </p:sp>
      <p:sp>
        <p:nvSpPr>
          <p:cNvPr id="14" name="CuadroTexto 13"/>
          <p:cNvSpPr txBox="1"/>
          <p:nvPr/>
        </p:nvSpPr>
        <p:spPr>
          <a:xfrm>
            <a:off x="2604255" y="6712605"/>
            <a:ext cx="5197577" cy="400110"/>
          </a:xfrm>
          <a:prstGeom prst="rect">
            <a:avLst/>
          </a:prstGeom>
          <a:noFill/>
        </p:spPr>
        <p:txBody>
          <a:bodyPr wrap="none" rtlCol="0">
            <a:spAutoFit/>
          </a:bodyPr>
          <a:lstStyle/>
          <a:p>
            <a:r>
              <a:rPr lang="es-CL" dirty="0" smtClean="0"/>
              <a:t>5 y 4 = Bien              3= Regular          2 y 1 = Mal </a:t>
            </a:r>
            <a:endParaRPr lang="es-CL" dirty="0"/>
          </a:p>
        </p:txBody>
      </p:sp>
      <p:sp>
        <p:nvSpPr>
          <p:cNvPr id="15" name="CuadroTexto 14"/>
          <p:cNvSpPr txBox="1"/>
          <p:nvPr/>
        </p:nvSpPr>
        <p:spPr>
          <a:xfrm>
            <a:off x="2934776" y="2148544"/>
            <a:ext cx="819807" cy="400110"/>
          </a:xfrm>
          <a:prstGeom prst="rect">
            <a:avLst/>
          </a:prstGeom>
          <a:noFill/>
        </p:spPr>
        <p:txBody>
          <a:bodyPr wrap="square" rtlCol="0">
            <a:spAutoFit/>
          </a:bodyPr>
          <a:lstStyle/>
          <a:p>
            <a:pPr algn="ctr"/>
            <a:r>
              <a:rPr lang="es-CL" b="1" dirty="0" smtClean="0"/>
              <a:t>1330</a:t>
            </a:r>
            <a:endParaRPr lang="es-CL" b="1" dirty="0"/>
          </a:p>
        </p:txBody>
      </p:sp>
      <p:sp>
        <p:nvSpPr>
          <p:cNvPr id="16" name="CuadroTexto 15"/>
          <p:cNvSpPr txBox="1"/>
          <p:nvPr/>
        </p:nvSpPr>
        <p:spPr>
          <a:xfrm>
            <a:off x="6689359" y="2150436"/>
            <a:ext cx="819807" cy="400110"/>
          </a:xfrm>
          <a:prstGeom prst="rect">
            <a:avLst/>
          </a:prstGeom>
          <a:noFill/>
        </p:spPr>
        <p:txBody>
          <a:bodyPr wrap="square" rtlCol="0">
            <a:spAutoFit/>
          </a:bodyPr>
          <a:lstStyle/>
          <a:p>
            <a:pPr algn="ctr"/>
            <a:r>
              <a:rPr lang="es-CL" b="1" dirty="0" smtClean="0"/>
              <a:t>558</a:t>
            </a:r>
            <a:endParaRPr lang="es-CL" b="1" dirty="0"/>
          </a:p>
        </p:txBody>
      </p:sp>
      <p:graphicFrame>
        <p:nvGraphicFramePr>
          <p:cNvPr id="20" name="Gráfico 19"/>
          <p:cNvGraphicFramePr>
            <a:graphicFrameLocks/>
          </p:cNvGraphicFramePr>
          <p:nvPr>
            <p:extLst>
              <p:ext uri="{D42A27DB-BD31-4B8C-83A1-F6EECF244321}">
                <p14:modId xmlns:p14="http://schemas.microsoft.com/office/powerpoint/2010/main" val="553442528"/>
              </p:ext>
            </p:extLst>
          </p:nvPr>
        </p:nvGraphicFramePr>
        <p:xfrm>
          <a:off x="704437" y="2491167"/>
          <a:ext cx="8640000"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Elipse 10"/>
          <p:cNvSpPr/>
          <p:nvPr/>
        </p:nvSpPr>
        <p:spPr>
          <a:xfrm>
            <a:off x="2250660" y="6712605"/>
            <a:ext cx="334656" cy="346552"/>
          </a:xfrm>
          <a:prstGeom prst="ellipse">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Elipse 11"/>
          <p:cNvSpPr/>
          <p:nvPr/>
        </p:nvSpPr>
        <p:spPr>
          <a:xfrm>
            <a:off x="4066231" y="6712605"/>
            <a:ext cx="334656" cy="346552"/>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Elipse 12"/>
          <p:cNvSpPr/>
          <p:nvPr/>
        </p:nvSpPr>
        <p:spPr>
          <a:xfrm>
            <a:off x="5903943" y="6712605"/>
            <a:ext cx="334656" cy="34655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12232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 LA BRUJULA DEFINITIVA-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5"/>
            <a:ext cx="10048875" cy="7765040"/>
          </a:xfrm>
          <a:prstGeom prst="rect">
            <a:avLst/>
          </a:prstGeom>
        </p:spPr>
      </p:pic>
      <p:sp>
        <p:nvSpPr>
          <p:cNvPr id="3" name="CuadroTexto 2"/>
          <p:cNvSpPr txBox="1"/>
          <p:nvPr/>
        </p:nvSpPr>
        <p:spPr>
          <a:xfrm>
            <a:off x="1708515" y="1043132"/>
            <a:ext cx="6743349" cy="830997"/>
          </a:xfrm>
          <a:prstGeom prst="rect">
            <a:avLst/>
          </a:prstGeom>
          <a:noFill/>
        </p:spPr>
        <p:txBody>
          <a:bodyPr wrap="square" rtlCol="0">
            <a:spAutoFit/>
          </a:bodyPr>
          <a:lstStyle/>
          <a:p>
            <a:r>
              <a:rPr lang="es-CL" sz="2400" dirty="0" smtClean="0">
                <a:solidFill>
                  <a:schemeClr val="bg1"/>
                </a:solidFill>
              </a:rPr>
              <a:t>¿Ha necesitado la atención profesional por su salud mental? </a:t>
            </a:r>
            <a:r>
              <a:rPr lang="es-CL" sz="2400" dirty="0">
                <a:solidFill>
                  <a:schemeClr val="bg1"/>
                </a:solidFill>
              </a:rPr>
              <a:t>Según previsión de </a:t>
            </a:r>
            <a:r>
              <a:rPr lang="es-CL" sz="2400" dirty="0" smtClean="0">
                <a:solidFill>
                  <a:schemeClr val="bg1"/>
                </a:solidFill>
              </a:rPr>
              <a:t>salud. </a:t>
            </a:r>
            <a:endParaRPr lang="es-CL" sz="2400" dirty="0">
              <a:solidFill>
                <a:schemeClr val="bg1"/>
              </a:solidFill>
            </a:endParaRPr>
          </a:p>
        </p:txBody>
      </p:sp>
      <p:sp>
        <p:nvSpPr>
          <p:cNvPr id="6" name="CuadroTexto 5"/>
          <p:cNvSpPr txBox="1"/>
          <p:nvPr/>
        </p:nvSpPr>
        <p:spPr>
          <a:xfrm>
            <a:off x="877981" y="1239666"/>
            <a:ext cx="604783" cy="584776"/>
          </a:xfrm>
          <a:prstGeom prst="rect">
            <a:avLst/>
          </a:prstGeom>
          <a:noFill/>
        </p:spPr>
        <p:txBody>
          <a:bodyPr wrap="square" rtlCol="0">
            <a:spAutoFit/>
          </a:bodyPr>
          <a:lstStyle/>
          <a:p>
            <a:r>
              <a:rPr lang="es-ES" sz="3200" b="1" dirty="0" smtClean="0">
                <a:solidFill>
                  <a:schemeClr val="accent1">
                    <a:lumMod val="75000"/>
                  </a:schemeClr>
                </a:solidFill>
              </a:rPr>
              <a:t>02</a:t>
            </a:r>
            <a:endParaRPr lang="es-ES" sz="3200" b="1" dirty="0">
              <a:solidFill>
                <a:schemeClr val="accent1">
                  <a:lumMod val="75000"/>
                </a:schemeClr>
              </a:solidFill>
            </a:endParaRPr>
          </a:p>
        </p:txBody>
      </p:sp>
      <p:sp>
        <p:nvSpPr>
          <p:cNvPr id="7" name="Rectángulo 6"/>
          <p:cNvSpPr/>
          <p:nvPr/>
        </p:nvSpPr>
        <p:spPr>
          <a:xfrm>
            <a:off x="231730" y="7272064"/>
            <a:ext cx="5102741" cy="307777"/>
          </a:xfrm>
          <a:prstGeom prst="rect">
            <a:avLst/>
          </a:prstGeom>
        </p:spPr>
        <p:txBody>
          <a:bodyPr wrap="square">
            <a:spAutoFit/>
          </a:bodyPr>
          <a:lstStyle/>
          <a:p>
            <a:pPr algn="r"/>
            <a:r>
              <a:rPr lang="es-CL" sz="1400" i="1" dirty="0">
                <a:solidFill>
                  <a:schemeClr val="tx1">
                    <a:lumMod val="65000"/>
                    <a:lumOff val="35000"/>
                  </a:schemeClr>
                </a:solidFill>
              </a:rPr>
              <a:t>Base: La Brújula Salud, </a:t>
            </a:r>
            <a:r>
              <a:rPr lang="es-CL" sz="1400" dirty="0" smtClean="0">
                <a:solidFill>
                  <a:schemeClr val="tx1">
                    <a:lumMod val="65000"/>
                    <a:lumOff val="35000"/>
                  </a:schemeClr>
                </a:solidFill>
              </a:rPr>
              <a:t>Bimestral (Julio 2016)</a:t>
            </a:r>
            <a:endParaRPr lang="es-CL" sz="1400" dirty="0">
              <a:solidFill>
                <a:schemeClr val="tx1">
                  <a:lumMod val="65000"/>
                  <a:lumOff val="35000"/>
                </a:schemeClr>
              </a:solidFill>
            </a:endParaRPr>
          </a:p>
        </p:txBody>
      </p:sp>
      <p:sp>
        <p:nvSpPr>
          <p:cNvPr id="23" name="CuadroTexto 22"/>
          <p:cNvSpPr txBox="1"/>
          <p:nvPr/>
        </p:nvSpPr>
        <p:spPr>
          <a:xfrm>
            <a:off x="4459975" y="5136697"/>
            <a:ext cx="1351690" cy="553998"/>
          </a:xfrm>
          <a:prstGeom prst="rect">
            <a:avLst/>
          </a:prstGeom>
          <a:noFill/>
        </p:spPr>
        <p:txBody>
          <a:bodyPr wrap="square" rtlCol="0">
            <a:spAutoFit/>
          </a:bodyPr>
          <a:lstStyle/>
          <a:p>
            <a:pPr algn="ctr"/>
            <a:r>
              <a:rPr lang="es-ES" sz="3000" b="1" dirty="0" smtClean="0">
                <a:solidFill>
                  <a:schemeClr val="bg1"/>
                </a:solidFill>
              </a:rPr>
              <a:t>68,9%</a:t>
            </a:r>
            <a:endParaRPr lang="es-ES" sz="3000" b="1" dirty="0">
              <a:solidFill>
                <a:schemeClr val="bg1"/>
              </a:solidFill>
            </a:endParaRPr>
          </a:p>
        </p:txBody>
      </p:sp>
      <p:sp>
        <p:nvSpPr>
          <p:cNvPr id="26" name="CuadroTexto 25"/>
          <p:cNvSpPr txBox="1"/>
          <p:nvPr/>
        </p:nvSpPr>
        <p:spPr>
          <a:xfrm>
            <a:off x="2921732" y="4582699"/>
            <a:ext cx="1351690" cy="553998"/>
          </a:xfrm>
          <a:prstGeom prst="rect">
            <a:avLst/>
          </a:prstGeom>
          <a:noFill/>
        </p:spPr>
        <p:txBody>
          <a:bodyPr wrap="square" rtlCol="0">
            <a:spAutoFit/>
          </a:bodyPr>
          <a:lstStyle/>
          <a:p>
            <a:pPr algn="ctr"/>
            <a:r>
              <a:rPr lang="es-ES" sz="3000" b="1" dirty="0" smtClean="0">
                <a:solidFill>
                  <a:schemeClr val="bg1"/>
                </a:solidFill>
              </a:rPr>
              <a:t>31,1%</a:t>
            </a:r>
            <a:endParaRPr lang="es-ES" sz="3000" b="1" dirty="0">
              <a:solidFill>
                <a:schemeClr val="bg1"/>
              </a:solidFill>
            </a:endParaRPr>
          </a:p>
        </p:txBody>
      </p:sp>
      <p:sp>
        <p:nvSpPr>
          <p:cNvPr id="19" name="CuadroTexto 18"/>
          <p:cNvSpPr txBox="1"/>
          <p:nvPr/>
        </p:nvSpPr>
        <p:spPr>
          <a:xfrm>
            <a:off x="8058611" y="7072009"/>
            <a:ext cx="1514597" cy="400110"/>
          </a:xfrm>
          <a:prstGeom prst="rect">
            <a:avLst/>
          </a:prstGeom>
          <a:noFill/>
        </p:spPr>
        <p:txBody>
          <a:bodyPr wrap="square" rtlCol="0">
            <a:spAutoFit/>
          </a:bodyPr>
          <a:lstStyle/>
          <a:p>
            <a:r>
              <a:rPr lang="es-CL" dirty="0" smtClean="0"/>
              <a:t>Total:  1.888</a:t>
            </a:r>
            <a:endParaRPr lang="es-CL" dirty="0"/>
          </a:p>
        </p:txBody>
      </p:sp>
      <p:sp>
        <p:nvSpPr>
          <p:cNvPr id="13" name="CuadroTexto 12"/>
          <p:cNvSpPr txBox="1"/>
          <p:nvPr/>
        </p:nvSpPr>
        <p:spPr>
          <a:xfrm>
            <a:off x="2176491" y="5662921"/>
            <a:ext cx="1213217" cy="707886"/>
          </a:xfrm>
          <a:prstGeom prst="rect">
            <a:avLst/>
          </a:prstGeom>
          <a:noFill/>
        </p:spPr>
        <p:txBody>
          <a:bodyPr wrap="square" rtlCol="0">
            <a:spAutoFit/>
          </a:bodyPr>
          <a:lstStyle/>
          <a:p>
            <a:r>
              <a:rPr lang="es-CL" b="1" dirty="0" smtClean="0"/>
              <a:t>FONASA</a:t>
            </a:r>
          </a:p>
          <a:p>
            <a:r>
              <a:rPr lang="es-CL" b="1" dirty="0" smtClean="0"/>
              <a:t>N: 1.330</a:t>
            </a:r>
            <a:endParaRPr lang="es-CL" b="1" dirty="0"/>
          </a:p>
        </p:txBody>
      </p:sp>
      <p:sp>
        <p:nvSpPr>
          <p:cNvPr id="14" name="CuadroTexto 13"/>
          <p:cNvSpPr txBox="1"/>
          <p:nvPr/>
        </p:nvSpPr>
        <p:spPr>
          <a:xfrm>
            <a:off x="7027175" y="5650042"/>
            <a:ext cx="1213217" cy="707886"/>
          </a:xfrm>
          <a:prstGeom prst="rect">
            <a:avLst/>
          </a:prstGeom>
          <a:noFill/>
        </p:spPr>
        <p:txBody>
          <a:bodyPr wrap="square" rtlCol="0">
            <a:spAutoFit/>
          </a:bodyPr>
          <a:lstStyle/>
          <a:p>
            <a:r>
              <a:rPr lang="es-CL" b="1" dirty="0" smtClean="0"/>
              <a:t>ISAPRE</a:t>
            </a:r>
          </a:p>
          <a:p>
            <a:r>
              <a:rPr lang="es-CL" b="1" dirty="0" smtClean="0"/>
              <a:t>N: 558</a:t>
            </a:r>
            <a:endParaRPr lang="es-CL" b="1" dirty="0"/>
          </a:p>
        </p:txBody>
      </p:sp>
      <p:graphicFrame>
        <p:nvGraphicFramePr>
          <p:cNvPr id="15" name="Gráfico 14"/>
          <p:cNvGraphicFramePr>
            <a:graphicFrameLocks/>
          </p:cNvGraphicFramePr>
          <p:nvPr>
            <p:extLst>
              <p:ext uri="{D42A27DB-BD31-4B8C-83A1-F6EECF244321}">
                <p14:modId xmlns:p14="http://schemas.microsoft.com/office/powerpoint/2010/main" val="316727397"/>
              </p:ext>
            </p:extLst>
          </p:nvPr>
        </p:nvGraphicFramePr>
        <p:xfrm>
          <a:off x="623099" y="2362370"/>
          <a:ext cx="432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a:graphicFrameLocks/>
          </p:cNvGraphicFramePr>
          <p:nvPr>
            <p:extLst>
              <p:ext uri="{D42A27DB-BD31-4B8C-83A1-F6EECF244321}">
                <p14:modId xmlns:p14="http://schemas.microsoft.com/office/powerpoint/2010/main" val="966725077"/>
              </p:ext>
            </p:extLst>
          </p:nvPr>
        </p:nvGraphicFramePr>
        <p:xfrm>
          <a:off x="5377522" y="2362370"/>
          <a:ext cx="4320000" cy="32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51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7896</TotalTime>
  <Words>827</Words>
  <Application>Microsoft Office PowerPoint</Application>
  <PresentationFormat>Personalizado</PresentationFormat>
  <Paragraphs>147</Paragraphs>
  <Slides>20</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Elisa Eguiguren Correa</dc:creator>
  <cp:lastModifiedBy>Santiago Admision</cp:lastModifiedBy>
  <cp:revision>445</cp:revision>
  <cp:lastPrinted>2016-08-08T20:47:45Z</cp:lastPrinted>
  <dcterms:created xsi:type="dcterms:W3CDTF">2015-08-24T00:31:39Z</dcterms:created>
  <dcterms:modified xsi:type="dcterms:W3CDTF">2016-08-09T15:54:53Z</dcterms:modified>
</cp:coreProperties>
</file>