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58" r:id="rId4"/>
    <p:sldId id="285" r:id="rId5"/>
    <p:sldId id="297" r:id="rId6"/>
    <p:sldId id="298" r:id="rId7"/>
    <p:sldId id="299" r:id="rId8"/>
    <p:sldId id="286" r:id="rId9"/>
    <p:sldId id="287" r:id="rId10"/>
    <p:sldId id="288" r:id="rId11"/>
    <p:sldId id="260" r:id="rId12"/>
    <p:sldId id="284" r:id="rId13"/>
    <p:sldId id="292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94" r:id="rId23"/>
    <p:sldId id="277" r:id="rId24"/>
    <p:sldId id="295" r:id="rId25"/>
    <p:sldId id="282" r:id="rId26"/>
    <p:sldId id="296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68158-B4C8-464A-A730-8966A11F46D5}" type="doc">
      <dgm:prSet loTypeId="urn:microsoft.com/office/officeart/2005/8/layout/arrow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2A18425E-A59E-4731-8CA9-A3EBBA3F9454}">
      <dgm:prSet phldrT="[Texto]"/>
      <dgm:spPr/>
      <dgm:t>
        <a:bodyPr/>
        <a:lstStyle/>
        <a:p>
          <a:r>
            <a:rPr lang="es-CL" dirty="0" smtClean="0"/>
            <a:t>¿Infancia en riesgo?</a:t>
          </a:r>
          <a:endParaRPr lang="es-CL" dirty="0"/>
        </a:p>
      </dgm:t>
    </dgm:pt>
    <dgm:pt modelId="{CB2FCF74-73F1-4666-9002-8B38F1060813}" type="parTrans" cxnId="{D5E663E7-D303-4A0C-883A-B4D599A97BFE}">
      <dgm:prSet/>
      <dgm:spPr/>
      <dgm:t>
        <a:bodyPr/>
        <a:lstStyle/>
        <a:p>
          <a:endParaRPr lang="es-CL"/>
        </a:p>
      </dgm:t>
    </dgm:pt>
    <dgm:pt modelId="{B487AD31-B3C8-4D25-AE1C-9BF5E0D07E0B}" type="sibTrans" cxnId="{D5E663E7-D303-4A0C-883A-B4D599A97BFE}">
      <dgm:prSet/>
      <dgm:spPr/>
      <dgm:t>
        <a:bodyPr/>
        <a:lstStyle/>
        <a:p>
          <a:endParaRPr lang="es-CL"/>
        </a:p>
      </dgm:t>
    </dgm:pt>
    <dgm:pt modelId="{F0C14791-5A28-4261-A12A-C6F994E4480E}">
      <dgm:prSet phldrT="[Texto]"/>
      <dgm:spPr/>
      <dgm:t>
        <a:bodyPr/>
        <a:lstStyle/>
        <a:p>
          <a:r>
            <a:rPr lang="es-CL" dirty="0" smtClean="0"/>
            <a:t>¿Intervención social riesgosa?  </a:t>
          </a:r>
          <a:endParaRPr lang="es-CL" dirty="0"/>
        </a:p>
      </dgm:t>
    </dgm:pt>
    <dgm:pt modelId="{C478D66E-67BE-420F-93C8-C9090B066F32}" type="parTrans" cxnId="{97C4187D-25C9-4189-8F61-D6DEC5CF7249}">
      <dgm:prSet/>
      <dgm:spPr/>
      <dgm:t>
        <a:bodyPr/>
        <a:lstStyle/>
        <a:p>
          <a:endParaRPr lang="es-CL"/>
        </a:p>
      </dgm:t>
    </dgm:pt>
    <dgm:pt modelId="{8AEADC7F-B91F-4FDC-B8C8-16D67F5F74A0}" type="sibTrans" cxnId="{97C4187D-25C9-4189-8F61-D6DEC5CF7249}">
      <dgm:prSet/>
      <dgm:spPr/>
      <dgm:t>
        <a:bodyPr/>
        <a:lstStyle/>
        <a:p>
          <a:endParaRPr lang="es-CL"/>
        </a:p>
      </dgm:t>
    </dgm:pt>
    <dgm:pt modelId="{7FC7D6F8-4BB4-41CC-A96F-A0E15F18A81C}" type="pres">
      <dgm:prSet presAssocID="{FA968158-B4C8-464A-A730-8966A11F46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0A6355-71BE-4126-AD81-B2931A65065F}" type="pres">
      <dgm:prSet presAssocID="{FA968158-B4C8-464A-A730-8966A11F46D5}" presName="ribbon" presStyleLbl="node1" presStyleIdx="0" presStyleCnt="1"/>
      <dgm:spPr/>
    </dgm:pt>
    <dgm:pt modelId="{3089B77F-3C35-4B82-B202-0CEE37FA5524}" type="pres">
      <dgm:prSet presAssocID="{FA968158-B4C8-464A-A730-8966A11F46D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27DE77-3097-4905-87E8-608E10E6D3DE}" type="pres">
      <dgm:prSet presAssocID="{FA968158-B4C8-464A-A730-8966A11F46D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C4187D-25C9-4189-8F61-D6DEC5CF7249}" srcId="{FA968158-B4C8-464A-A730-8966A11F46D5}" destId="{F0C14791-5A28-4261-A12A-C6F994E4480E}" srcOrd="1" destOrd="0" parTransId="{C478D66E-67BE-420F-93C8-C9090B066F32}" sibTransId="{8AEADC7F-B91F-4FDC-B8C8-16D67F5F74A0}"/>
    <dgm:cxn modelId="{1A325ADF-CC27-412C-84BE-2EF8391C6ED9}" type="presOf" srcId="{2A18425E-A59E-4731-8CA9-A3EBBA3F9454}" destId="{3089B77F-3C35-4B82-B202-0CEE37FA5524}" srcOrd="0" destOrd="0" presId="urn:microsoft.com/office/officeart/2005/8/layout/arrow6"/>
    <dgm:cxn modelId="{CF08C5C3-80A6-4411-A9F3-9620044E4648}" type="presOf" srcId="{FA968158-B4C8-464A-A730-8966A11F46D5}" destId="{7FC7D6F8-4BB4-41CC-A96F-A0E15F18A81C}" srcOrd="0" destOrd="0" presId="urn:microsoft.com/office/officeart/2005/8/layout/arrow6"/>
    <dgm:cxn modelId="{EA0F5938-47E2-4D40-B4DB-5DDDB3BA38E2}" type="presOf" srcId="{F0C14791-5A28-4261-A12A-C6F994E4480E}" destId="{D227DE77-3097-4905-87E8-608E10E6D3DE}" srcOrd="0" destOrd="0" presId="urn:microsoft.com/office/officeart/2005/8/layout/arrow6"/>
    <dgm:cxn modelId="{D5E663E7-D303-4A0C-883A-B4D599A97BFE}" srcId="{FA968158-B4C8-464A-A730-8966A11F46D5}" destId="{2A18425E-A59E-4731-8CA9-A3EBBA3F9454}" srcOrd="0" destOrd="0" parTransId="{CB2FCF74-73F1-4666-9002-8B38F1060813}" sibTransId="{B487AD31-B3C8-4D25-AE1C-9BF5E0D07E0B}"/>
    <dgm:cxn modelId="{475923B6-2DF3-44A0-83B0-0999D1DB2CDA}" type="presParOf" srcId="{7FC7D6F8-4BB4-41CC-A96F-A0E15F18A81C}" destId="{6C0A6355-71BE-4126-AD81-B2931A65065F}" srcOrd="0" destOrd="0" presId="urn:microsoft.com/office/officeart/2005/8/layout/arrow6"/>
    <dgm:cxn modelId="{72EC05D5-C863-4F9F-8FD9-4DE03AD19F9A}" type="presParOf" srcId="{7FC7D6F8-4BB4-41CC-A96F-A0E15F18A81C}" destId="{3089B77F-3C35-4B82-B202-0CEE37FA5524}" srcOrd="1" destOrd="0" presId="urn:microsoft.com/office/officeart/2005/8/layout/arrow6"/>
    <dgm:cxn modelId="{3AF23B67-E28B-450C-8D69-2702A4402166}" type="presParOf" srcId="{7FC7D6F8-4BB4-41CC-A96F-A0E15F18A81C}" destId="{D227DE77-3097-4905-87E8-608E10E6D3D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E63F5-0DB8-4412-B7E3-8B4E8063461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529DF57C-FAC7-4550-92F8-D344E1BDF26E}">
      <dgm:prSet phldrT="[Texto]"/>
      <dgm:spPr/>
      <dgm:t>
        <a:bodyPr/>
        <a:lstStyle/>
        <a:p>
          <a:r>
            <a:rPr lang="es-CL" dirty="0" smtClean="0"/>
            <a:t>Sistemas de evaluación </a:t>
          </a:r>
          <a:endParaRPr lang="es-CL" dirty="0"/>
        </a:p>
      </dgm:t>
    </dgm:pt>
    <dgm:pt modelId="{DA80C4F8-F4F1-4DBF-BF24-57ABEF6744FF}" type="parTrans" cxnId="{E52BCB24-E255-4146-9873-82024F76B18C}">
      <dgm:prSet/>
      <dgm:spPr/>
      <dgm:t>
        <a:bodyPr/>
        <a:lstStyle/>
        <a:p>
          <a:endParaRPr lang="es-CL"/>
        </a:p>
      </dgm:t>
    </dgm:pt>
    <dgm:pt modelId="{842DC512-33DE-4690-B1A6-EACFD64D8AB1}" type="sibTrans" cxnId="{E52BCB24-E255-4146-9873-82024F76B18C}">
      <dgm:prSet/>
      <dgm:spPr/>
      <dgm:t>
        <a:bodyPr/>
        <a:lstStyle/>
        <a:p>
          <a:endParaRPr lang="es-CL" dirty="0"/>
        </a:p>
      </dgm:t>
    </dgm:pt>
    <dgm:pt modelId="{6B52C6BC-A8F4-4842-8861-AFD4DAC8F2E7}">
      <dgm:prSet phldrT="[Texto]"/>
      <dgm:spPr/>
      <dgm:t>
        <a:bodyPr/>
        <a:lstStyle/>
        <a:p>
          <a:r>
            <a:rPr lang="es-CL" dirty="0" smtClean="0"/>
            <a:t>Noción de calidad </a:t>
          </a:r>
          <a:endParaRPr lang="es-CL" dirty="0"/>
        </a:p>
      </dgm:t>
    </dgm:pt>
    <dgm:pt modelId="{5F3BD807-BFFB-47FB-B28A-8628123091CB}" type="parTrans" cxnId="{E4984056-1FE1-4F15-8EDA-3AD9CCEBE037}">
      <dgm:prSet/>
      <dgm:spPr/>
      <dgm:t>
        <a:bodyPr/>
        <a:lstStyle/>
        <a:p>
          <a:endParaRPr lang="es-CL"/>
        </a:p>
      </dgm:t>
    </dgm:pt>
    <dgm:pt modelId="{E12DA486-3A05-48ED-BC24-1996473A58A2}" type="sibTrans" cxnId="{E4984056-1FE1-4F15-8EDA-3AD9CCEBE037}">
      <dgm:prSet/>
      <dgm:spPr/>
      <dgm:t>
        <a:bodyPr/>
        <a:lstStyle/>
        <a:p>
          <a:endParaRPr lang="es-CL"/>
        </a:p>
      </dgm:t>
    </dgm:pt>
    <dgm:pt modelId="{9C233C5C-D8BE-4837-AE9A-1F18524EA872}" type="pres">
      <dgm:prSet presAssocID="{903E63F5-0DB8-4412-B7E3-8B4E80634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B58D778-4014-4040-A838-BBA36F4484F0}" type="pres">
      <dgm:prSet presAssocID="{529DF57C-FAC7-4550-92F8-D344E1BDF2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600725-FB5A-468A-ACFA-3A4D344A8FA8}" type="pres">
      <dgm:prSet presAssocID="{842DC512-33DE-4690-B1A6-EACFD64D8AB1}" presName="sibTrans" presStyleLbl="sibTrans2D1" presStyleIdx="0" presStyleCnt="1"/>
      <dgm:spPr/>
      <dgm:t>
        <a:bodyPr/>
        <a:lstStyle/>
        <a:p>
          <a:endParaRPr lang="es-CL"/>
        </a:p>
      </dgm:t>
    </dgm:pt>
    <dgm:pt modelId="{F784333A-30BA-4E0D-A7C6-C6CBBB6C9267}" type="pres">
      <dgm:prSet presAssocID="{842DC512-33DE-4690-B1A6-EACFD64D8AB1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88C640C2-78E6-4714-B4BB-50ACAF914318}" type="pres">
      <dgm:prSet presAssocID="{6B52C6BC-A8F4-4842-8861-AFD4DAC8F2E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52BCB24-E255-4146-9873-82024F76B18C}" srcId="{903E63F5-0DB8-4412-B7E3-8B4E80634610}" destId="{529DF57C-FAC7-4550-92F8-D344E1BDF26E}" srcOrd="0" destOrd="0" parTransId="{DA80C4F8-F4F1-4DBF-BF24-57ABEF6744FF}" sibTransId="{842DC512-33DE-4690-B1A6-EACFD64D8AB1}"/>
    <dgm:cxn modelId="{EE7AE63E-B01E-41BF-BDC9-FECFB5D8E67E}" type="presOf" srcId="{842DC512-33DE-4690-B1A6-EACFD64D8AB1}" destId="{75600725-FB5A-468A-ACFA-3A4D344A8FA8}" srcOrd="0" destOrd="0" presId="urn:microsoft.com/office/officeart/2005/8/layout/process1"/>
    <dgm:cxn modelId="{41AB1913-E7E5-41B5-A18A-B1B6F2CAA5DB}" type="presOf" srcId="{6B52C6BC-A8F4-4842-8861-AFD4DAC8F2E7}" destId="{88C640C2-78E6-4714-B4BB-50ACAF914318}" srcOrd="0" destOrd="0" presId="urn:microsoft.com/office/officeart/2005/8/layout/process1"/>
    <dgm:cxn modelId="{8C4D1ED4-165B-452D-BEF1-4351F3003EFE}" type="presOf" srcId="{903E63F5-0DB8-4412-B7E3-8B4E80634610}" destId="{9C233C5C-D8BE-4837-AE9A-1F18524EA872}" srcOrd="0" destOrd="0" presId="urn:microsoft.com/office/officeart/2005/8/layout/process1"/>
    <dgm:cxn modelId="{AE66F31A-5715-4330-B62C-6EC1CA3435C3}" type="presOf" srcId="{529DF57C-FAC7-4550-92F8-D344E1BDF26E}" destId="{3B58D778-4014-4040-A838-BBA36F4484F0}" srcOrd="0" destOrd="0" presId="urn:microsoft.com/office/officeart/2005/8/layout/process1"/>
    <dgm:cxn modelId="{731B964C-50B7-41F0-BF3C-49AAE6625913}" type="presOf" srcId="{842DC512-33DE-4690-B1A6-EACFD64D8AB1}" destId="{F784333A-30BA-4E0D-A7C6-C6CBBB6C9267}" srcOrd="1" destOrd="0" presId="urn:microsoft.com/office/officeart/2005/8/layout/process1"/>
    <dgm:cxn modelId="{E4984056-1FE1-4F15-8EDA-3AD9CCEBE037}" srcId="{903E63F5-0DB8-4412-B7E3-8B4E80634610}" destId="{6B52C6BC-A8F4-4842-8861-AFD4DAC8F2E7}" srcOrd="1" destOrd="0" parTransId="{5F3BD807-BFFB-47FB-B28A-8628123091CB}" sibTransId="{E12DA486-3A05-48ED-BC24-1996473A58A2}"/>
    <dgm:cxn modelId="{FA219F86-9CDA-48F1-B3B7-0D1FA10C8AEA}" type="presParOf" srcId="{9C233C5C-D8BE-4837-AE9A-1F18524EA872}" destId="{3B58D778-4014-4040-A838-BBA36F4484F0}" srcOrd="0" destOrd="0" presId="urn:microsoft.com/office/officeart/2005/8/layout/process1"/>
    <dgm:cxn modelId="{A9494C9D-10E5-4A7C-BC81-F82AA3258119}" type="presParOf" srcId="{9C233C5C-D8BE-4837-AE9A-1F18524EA872}" destId="{75600725-FB5A-468A-ACFA-3A4D344A8FA8}" srcOrd="1" destOrd="0" presId="urn:microsoft.com/office/officeart/2005/8/layout/process1"/>
    <dgm:cxn modelId="{EEF83FDA-39CF-4419-B82B-28321C4F2BFB}" type="presParOf" srcId="{75600725-FB5A-468A-ACFA-3A4D344A8FA8}" destId="{F784333A-30BA-4E0D-A7C6-C6CBBB6C9267}" srcOrd="0" destOrd="0" presId="urn:microsoft.com/office/officeart/2005/8/layout/process1"/>
    <dgm:cxn modelId="{79B9A68B-286E-4C6E-B600-22938ED99C18}" type="presParOf" srcId="{9C233C5C-D8BE-4837-AE9A-1F18524EA872}" destId="{88C640C2-78E6-4714-B4BB-50ACAF91431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E63F5-0DB8-4412-B7E3-8B4E806346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335DE0D-31DD-480F-8CF7-425F8BEA5F01}">
      <dgm:prSet/>
      <dgm:spPr/>
      <dgm:t>
        <a:bodyPr/>
        <a:lstStyle/>
        <a:p>
          <a:pPr rtl="0"/>
          <a:r>
            <a:rPr lang="es-ES_tradnl" dirty="0" smtClean="0"/>
            <a:t>Ex ante, ex dure, ex post, monitoreo, de impacto, de proceso, comprensiva del gasto, etc. </a:t>
          </a:r>
          <a:endParaRPr lang="es-CL" dirty="0"/>
        </a:p>
      </dgm:t>
    </dgm:pt>
    <dgm:pt modelId="{572EB35C-A13F-4F4E-AC41-34BDA03B2012}" type="parTrans" cxnId="{43154179-34C7-440A-B04D-A549EF2F521B}">
      <dgm:prSet/>
      <dgm:spPr/>
      <dgm:t>
        <a:bodyPr/>
        <a:lstStyle/>
        <a:p>
          <a:endParaRPr lang="es-CL"/>
        </a:p>
      </dgm:t>
    </dgm:pt>
    <dgm:pt modelId="{A9EE1E8D-5AAF-410A-95CD-B40DB668ECA7}" type="sibTrans" cxnId="{43154179-34C7-440A-B04D-A549EF2F521B}">
      <dgm:prSet/>
      <dgm:spPr/>
      <dgm:t>
        <a:bodyPr/>
        <a:lstStyle/>
        <a:p>
          <a:endParaRPr lang="es-CL"/>
        </a:p>
      </dgm:t>
    </dgm:pt>
    <dgm:pt modelId="{9C233C5C-D8BE-4837-AE9A-1F18524EA872}" type="pres">
      <dgm:prSet presAssocID="{903E63F5-0DB8-4412-B7E3-8B4E80634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C2F3BB1-FA93-42ED-A3E7-0B90CFEAFF9D}" type="pres">
      <dgm:prSet presAssocID="{4335DE0D-31DD-480F-8CF7-425F8BEA5F0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154179-34C7-440A-B04D-A549EF2F521B}" srcId="{903E63F5-0DB8-4412-B7E3-8B4E80634610}" destId="{4335DE0D-31DD-480F-8CF7-425F8BEA5F01}" srcOrd="0" destOrd="0" parTransId="{572EB35C-A13F-4F4E-AC41-34BDA03B2012}" sibTransId="{A9EE1E8D-5AAF-410A-95CD-B40DB668ECA7}"/>
    <dgm:cxn modelId="{C80D4FF2-A296-47AF-9263-28F96B663A18}" type="presOf" srcId="{4335DE0D-31DD-480F-8CF7-425F8BEA5F01}" destId="{3C2F3BB1-FA93-42ED-A3E7-0B90CFEAFF9D}" srcOrd="0" destOrd="0" presId="urn:microsoft.com/office/officeart/2005/8/layout/process1"/>
    <dgm:cxn modelId="{2399A256-6392-42A8-BC03-826674791D1B}" type="presOf" srcId="{903E63F5-0DB8-4412-B7E3-8B4E80634610}" destId="{9C233C5C-D8BE-4837-AE9A-1F18524EA872}" srcOrd="0" destOrd="0" presId="urn:microsoft.com/office/officeart/2005/8/layout/process1"/>
    <dgm:cxn modelId="{74897147-17BC-40BD-9BC5-9B83C08D0C31}" type="presParOf" srcId="{9C233C5C-D8BE-4837-AE9A-1F18524EA872}" destId="{3C2F3BB1-FA93-42ED-A3E7-0B90CFEAFF9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7A408E-E744-4E70-8E0B-B433CCF8DCC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FE8A603-A211-43CB-BE32-4785376E6EB9}">
      <dgm:prSet/>
      <dgm:spPr/>
      <dgm:t>
        <a:bodyPr/>
        <a:lstStyle/>
        <a:p>
          <a:pPr rtl="0"/>
          <a:r>
            <a:rPr lang="es-CL" dirty="0" smtClean="0"/>
            <a:t>La calidad depende del impacto en los beneficiarios. </a:t>
          </a:r>
          <a:endParaRPr lang="es-CL" dirty="0"/>
        </a:p>
      </dgm:t>
    </dgm:pt>
    <dgm:pt modelId="{6FC91447-A0CF-479A-88CC-24C9967B1101}" type="parTrans" cxnId="{68F5A03A-DF10-4A76-8899-E3DAFFD68716}">
      <dgm:prSet/>
      <dgm:spPr/>
      <dgm:t>
        <a:bodyPr/>
        <a:lstStyle/>
        <a:p>
          <a:endParaRPr lang="es-CL"/>
        </a:p>
      </dgm:t>
    </dgm:pt>
    <dgm:pt modelId="{3AFA4CC4-4076-48CD-8227-B562797CA720}" type="sibTrans" cxnId="{68F5A03A-DF10-4A76-8899-E3DAFFD68716}">
      <dgm:prSet/>
      <dgm:spPr/>
      <dgm:t>
        <a:bodyPr/>
        <a:lstStyle/>
        <a:p>
          <a:endParaRPr lang="es-CL"/>
        </a:p>
      </dgm:t>
    </dgm:pt>
    <dgm:pt modelId="{4C554928-3D15-4CD0-8866-A0F402A19F84}">
      <dgm:prSet/>
      <dgm:spPr/>
      <dgm:t>
        <a:bodyPr/>
        <a:lstStyle/>
        <a:p>
          <a:pPr rtl="0"/>
          <a:r>
            <a:rPr lang="es-CL" dirty="0" smtClean="0"/>
            <a:t>La calidad es asimétrica entre organizaciones sociales. </a:t>
          </a:r>
          <a:endParaRPr lang="es-CL" dirty="0"/>
        </a:p>
      </dgm:t>
    </dgm:pt>
    <dgm:pt modelId="{4366D163-E159-4193-8E3A-210F35424ED9}" type="parTrans" cxnId="{545FE2FC-A16E-4E72-828D-A80A73FD8ACB}">
      <dgm:prSet/>
      <dgm:spPr/>
      <dgm:t>
        <a:bodyPr/>
        <a:lstStyle/>
        <a:p>
          <a:endParaRPr lang="es-CL"/>
        </a:p>
      </dgm:t>
    </dgm:pt>
    <dgm:pt modelId="{47A1BFD7-6148-4F10-AAAF-EB5986CD6668}" type="sibTrans" cxnId="{545FE2FC-A16E-4E72-828D-A80A73FD8ACB}">
      <dgm:prSet/>
      <dgm:spPr/>
      <dgm:t>
        <a:bodyPr/>
        <a:lstStyle/>
        <a:p>
          <a:endParaRPr lang="es-CL"/>
        </a:p>
      </dgm:t>
    </dgm:pt>
    <dgm:pt modelId="{0AC5301B-5B4A-4901-A32C-6C6027476095}">
      <dgm:prSet/>
      <dgm:spPr/>
      <dgm:t>
        <a:bodyPr/>
        <a:lstStyle/>
        <a:p>
          <a:pPr rtl="0"/>
          <a:r>
            <a:rPr lang="es-CL" smtClean="0"/>
            <a:t>La calidad depende de la racionalidad económica de la institución. </a:t>
          </a:r>
          <a:endParaRPr lang="es-CL"/>
        </a:p>
      </dgm:t>
    </dgm:pt>
    <dgm:pt modelId="{F7B9C4AE-D9FC-4DCB-B044-DF4936B601B9}" type="parTrans" cxnId="{B43904C3-8D5A-43B4-93DC-600ACFC664DE}">
      <dgm:prSet/>
      <dgm:spPr/>
      <dgm:t>
        <a:bodyPr/>
        <a:lstStyle/>
        <a:p>
          <a:endParaRPr lang="es-CL"/>
        </a:p>
      </dgm:t>
    </dgm:pt>
    <dgm:pt modelId="{1A694846-1980-4F13-BA22-821E5115B64D}" type="sibTrans" cxnId="{B43904C3-8D5A-43B4-93DC-600ACFC664DE}">
      <dgm:prSet/>
      <dgm:spPr/>
      <dgm:t>
        <a:bodyPr/>
        <a:lstStyle/>
        <a:p>
          <a:endParaRPr lang="es-CL"/>
        </a:p>
      </dgm:t>
    </dgm:pt>
    <dgm:pt modelId="{C467AA94-8EF9-48A2-BAEC-90BF1D038FCE}">
      <dgm:prSet/>
      <dgm:spPr/>
      <dgm:t>
        <a:bodyPr/>
        <a:lstStyle/>
        <a:p>
          <a:pPr rtl="0"/>
          <a:r>
            <a:rPr lang="es-CL" smtClean="0"/>
            <a:t>Visión de calidad es de “agentes externos”.</a:t>
          </a:r>
          <a:endParaRPr lang="es-CL"/>
        </a:p>
      </dgm:t>
    </dgm:pt>
    <dgm:pt modelId="{10D683CA-9E00-47EF-98B2-B9B39D845D17}" type="parTrans" cxnId="{54C8B518-3A15-40F4-AF08-61A4C63AD53F}">
      <dgm:prSet/>
      <dgm:spPr/>
      <dgm:t>
        <a:bodyPr/>
        <a:lstStyle/>
        <a:p>
          <a:endParaRPr lang="es-CL"/>
        </a:p>
      </dgm:t>
    </dgm:pt>
    <dgm:pt modelId="{ADFCDEB6-E551-42FC-A8CC-180099A2DE62}" type="sibTrans" cxnId="{54C8B518-3A15-40F4-AF08-61A4C63AD53F}">
      <dgm:prSet/>
      <dgm:spPr/>
      <dgm:t>
        <a:bodyPr/>
        <a:lstStyle/>
        <a:p>
          <a:endParaRPr lang="es-CL"/>
        </a:p>
      </dgm:t>
    </dgm:pt>
    <dgm:pt modelId="{4483D498-12B9-4870-8C9D-2295ABA54064}">
      <dgm:prSet/>
      <dgm:spPr/>
      <dgm:t>
        <a:bodyPr/>
        <a:lstStyle/>
        <a:p>
          <a:pPr rtl="0"/>
          <a:r>
            <a:rPr lang="es-CL" smtClean="0"/>
            <a:t>Ser “de calidad” tiene un alto costo en un largo tiempo.</a:t>
          </a:r>
          <a:endParaRPr lang="es-CL"/>
        </a:p>
      </dgm:t>
    </dgm:pt>
    <dgm:pt modelId="{2DABBCF8-2594-45FE-A7BE-AB5663780EAF}" type="parTrans" cxnId="{87D56886-AF98-413C-9B6B-116ABB319073}">
      <dgm:prSet/>
      <dgm:spPr/>
      <dgm:t>
        <a:bodyPr/>
        <a:lstStyle/>
        <a:p>
          <a:endParaRPr lang="es-CL"/>
        </a:p>
      </dgm:t>
    </dgm:pt>
    <dgm:pt modelId="{95443F51-C82E-4607-BE18-E5E6C8CC7383}" type="sibTrans" cxnId="{87D56886-AF98-413C-9B6B-116ABB319073}">
      <dgm:prSet/>
      <dgm:spPr/>
      <dgm:t>
        <a:bodyPr/>
        <a:lstStyle/>
        <a:p>
          <a:endParaRPr lang="es-CL"/>
        </a:p>
      </dgm:t>
    </dgm:pt>
    <dgm:pt modelId="{8CD0580B-7F78-4789-B945-C7CBB113FDC5}">
      <dgm:prSet/>
      <dgm:spPr/>
      <dgm:t>
        <a:bodyPr/>
        <a:lstStyle/>
        <a:p>
          <a:pPr rtl="0"/>
          <a:r>
            <a:rPr lang="es-CL" smtClean="0"/>
            <a:t>La calidad se basa en metodologías de investigación estadística. </a:t>
          </a:r>
          <a:endParaRPr lang="es-CL"/>
        </a:p>
      </dgm:t>
    </dgm:pt>
    <dgm:pt modelId="{041517E4-D4CB-429F-981B-31D8A39E713F}" type="parTrans" cxnId="{6996D2A5-446E-4C8F-BBA2-EBDA2BEBC1BC}">
      <dgm:prSet/>
      <dgm:spPr/>
      <dgm:t>
        <a:bodyPr/>
        <a:lstStyle/>
        <a:p>
          <a:endParaRPr lang="es-CL"/>
        </a:p>
      </dgm:t>
    </dgm:pt>
    <dgm:pt modelId="{C9C32135-18DB-4FEA-9153-CB442754B4D1}" type="sibTrans" cxnId="{6996D2A5-446E-4C8F-BBA2-EBDA2BEBC1BC}">
      <dgm:prSet/>
      <dgm:spPr/>
      <dgm:t>
        <a:bodyPr/>
        <a:lstStyle/>
        <a:p>
          <a:endParaRPr lang="es-CL"/>
        </a:p>
      </dgm:t>
    </dgm:pt>
    <dgm:pt modelId="{844837F4-799B-4687-B9A5-31552953960A}">
      <dgm:prSet/>
      <dgm:spPr/>
      <dgm:t>
        <a:bodyPr/>
        <a:lstStyle/>
        <a:p>
          <a:r>
            <a:rPr lang="es-CL" dirty="0" smtClean="0"/>
            <a:t>De esta calidad depende la continuidad de un proyecto. </a:t>
          </a:r>
          <a:endParaRPr lang="es-CL" dirty="0"/>
        </a:p>
      </dgm:t>
    </dgm:pt>
    <dgm:pt modelId="{CF9CA4FE-9D9A-4172-87B4-C7BA9B8F7C94}" type="parTrans" cxnId="{5BF92480-944E-452A-B4CF-B2DC332307F1}">
      <dgm:prSet/>
      <dgm:spPr/>
      <dgm:t>
        <a:bodyPr/>
        <a:lstStyle/>
        <a:p>
          <a:endParaRPr lang="es-CL"/>
        </a:p>
      </dgm:t>
    </dgm:pt>
    <dgm:pt modelId="{E733801F-C563-4424-9117-6CC2667AC41A}" type="sibTrans" cxnId="{5BF92480-944E-452A-B4CF-B2DC332307F1}">
      <dgm:prSet/>
      <dgm:spPr/>
      <dgm:t>
        <a:bodyPr/>
        <a:lstStyle/>
        <a:p>
          <a:endParaRPr lang="es-CL"/>
        </a:p>
      </dgm:t>
    </dgm:pt>
    <dgm:pt modelId="{BD24FD43-FC07-4E9F-8993-A81191A78175}" type="pres">
      <dgm:prSet presAssocID="{3E7A408E-E744-4E70-8E0B-B433CCF8DC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720C360-7D71-4451-91FE-EF9166E5F717}" type="pres">
      <dgm:prSet presAssocID="{9FE8A603-A211-43CB-BE32-4785376E6E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537FFA-48B7-4D29-A81A-5E3C73FAB459}" type="pres">
      <dgm:prSet presAssocID="{3AFA4CC4-4076-48CD-8227-B562797CA720}" presName="spacer" presStyleCnt="0"/>
      <dgm:spPr/>
    </dgm:pt>
    <dgm:pt modelId="{863B46C0-76E7-44BA-ACA1-1E41A03F7776}" type="pres">
      <dgm:prSet presAssocID="{4C554928-3D15-4CD0-8866-A0F402A19F8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BD9854-BED9-45D9-8FA4-91D6ACB3859D}" type="pres">
      <dgm:prSet presAssocID="{47A1BFD7-6148-4F10-AAAF-EB5986CD6668}" presName="spacer" presStyleCnt="0"/>
      <dgm:spPr/>
    </dgm:pt>
    <dgm:pt modelId="{4CECC1EB-3DA1-434E-98DF-9D6EE94EFA89}" type="pres">
      <dgm:prSet presAssocID="{0AC5301B-5B4A-4901-A32C-6C602747609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390159-4F93-4BC6-A089-85F441C7808B}" type="pres">
      <dgm:prSet presAssocID="{1A694846-1980-4F13-BA22-821E5115B64D}" presName="spacer" presStyleCnt="0"/>
      <dgm:spPr/>
    </dgm:pt>
    <dgm:pt modelId="{991D14EC-93F7-4E2A-9257-ADA52E46C4F0}" type="pres">
      <dgm:prSet presAssocID="{C467AA94-8EF9-48A2-BAEC-90BF1D038FC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639868-D7D2-4018-8A7E-8DF61A033526}" type="pres">
      <dgm:prSet presAssocID="{ADFCDEB6-E551-42FC-A8CC-180099A2DE62}" presName="spacer" presStyleCnt="0"/>
      <dgm:spPr/>
    </dgm:pt>
    <dgm:pt modelId="{2D918D5F-95B2-4FE0-93FC-21295EDB09C3}" type="pres">
      <dgm:prSet presAssocID="{4483D498-12B9-4870-8C9D-2295ABA540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52EA31-F9BC-48E3-9BF3-D6BE5B317C97}" type="pres">
      <dgm:prSet presAssocID="{95443F51-C82E-4607-BE18-E5E6C8CC7383}" presName="spacer" presStyleCnt="0"/>
      <dgm:spPr/>
    </dgm:pt>
    <dgm:pt modelId="{E50E54C0-D6AD-4AEF-AD21-7610BAE121E4}" type="pres">
      <dgm:prSet presAssocID="{8CD0580B-7F78-4789-B945-C7CBB113FD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226F73-F262-4C9B-AB7C-CF43CCAE90B7}" type="pres">
      <dgm:prSet presAssocID="{C9C32135-18DB-4FEA-9153-CB442754B4D1}" presName="spacer" presStyleCnt="0"/>
      <dgm:spPr/>
    </dgm:pt>
    <dgm:pt modelId="{1D9D04DE-4830-4E97-B407-B9235FA148DC}" type="pres">
      <dgm:prSet presAssocID="{844837F4-799B-4687-B9A5-31552953960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322B499-1714-46F4-ABB8-2523EDA03023}" type="presOf" srcId="{844837F4-799B-4687-B9A5-31552953960A}" destId="{1D9D04DE-4830-4E97-B407-B9235FA148DC}" srcOrd="0" destOrd="0" presId="urn:microsoft.com/office/officeart/2005/8/layout/vList2"/>
    <dgm:cxn modelId="{54C8B518-3A15-40F4-AF08-61A4C63AD53F}" srcId="{3E7A408E-E744-4E70-8E0B-B433CCF8DCCE}" destId="{C467AA94-8EF9-48A2-BAEC-90BF1D038FCE}" srcOrd="3" destOrd="0" parTransId="{10D683CA-9E00-47EF-98B2-B9B39D845D17}" sibTransId="{ADFCDEB6-E551-42FC-A8CC-180099A2DE62}"/>
    <dgm:cxn modelId="{B43904C3-8D5A-43B4-93DC-600ACFC664DE}" srcId="{3E7A408E-E744-4E70-8E0B-B433CCF8DCCE}" destId="{0AC5301B-5B4A-4901-A32C-6C6027476095}" srcOrd="2" destOrd="0" parTransId="{F7B9C4AE-D9FC-4DCB-B044-DF4936B601B9}" sibTransId="{1A694846-1980-4F13-BA22-821E5115B64D}"/>
    <dgm:cxn modelId="{1A242B73-119D-4145-8ABB-D45D12A8909D}" type="presOf" srcId="{4483D498-12B9-4870-8C9D-2295ABA54064}" destId="{2D918D5F-95B2-4FE0-93FC-21295EDB09C3}" srcOrd="0" destOrd="0" presId="urn:microsoft.com/office/officeart/2005/8/layout/vList2"/>
    <dgm:cxn modelId="{68F5A03A-DF10-4A76-8899-E3DAFFD68716}" srcId="{3E7A408E-E744-4E70-8E0B-B433CCF8DCCE}" destId="{9FE8A603-A211-43CB-BE32-4785376E6EB9}" srcOrd="0" destOrd="0" parTransId="{6FC91447-A0CF-479A-88CC-24C9967B1101}" sibTransId="{3AFA4CC4-4076-48CD-8227-B562797CA720}"/>
    <dgm:cxn modelId="{6996D2A5-446E-4C8F-BBA2-EBDA2BEBC1BC}" srcId="{3E7A408E-E744-4E70-8E0B-B433CCF8DCCE}" destId="{8CD0580B-7F78-4789-B945-C7CBB113FDC5}" srcOrd="5" destOrd="0" parTransId="{041517E4-D4CB-429F-981B-31D8A39E713F}" sibTransId="{C9C32135-18DB-4FEA-9153-CB442754B4D1}"/>
    <dgm:cxn modelId="{E3E27FF2-4F4E-438B-84FF-0DFC95AFEA84}" type="presOf" srcId="{0AC5301B-5B4A-4901-A32C-6C6027476095}" destId="{4CECC1EB-3DA1-434E-98DF-9D6EE94EFA89}" srcOrd="0" destOrd="0" presId="urn:microsoft.com/office/officeart/2005/8/layout/vList2"/>
    <dgm:cxn modelId="{5BF92480-944E-452A-B4CF-B2DC332307F1}" srcId="{3E7A408E-E744-4E70-8E0B-B433CCF8DCCE}" destId="{844837F4-799B-4687-B9A5-31552953960A}" srcOrd="6" destOrd="0" parTransId="{CF9CA4FE-9D9A-4172-87B4-C7BA9B8F7C94}" sibTransId="{E733801F-C563-4424-9117-6CC2667AC41A}"/>
    <dgm:cxn modelId="{545FE2FC-A16E-4E72-828D-A80A73FD8ACB}" srcId="{3E7A408E-E744-4E70-8E0B-B433CCF8DCCE}" destId="{4C554928-3D15-4CD0-8866-A0F402A19F84}" srcOrd="1" destOrd="0" parTransId="{4366D163-E159-4193-8E3A-210F35424ED9}" sibTransId="{47A1BFD7-6148-4F10-AAAF-EB5986CD6668}"/>
    <dgm:cxn modelId="{8B8E1FF4-DE89-4D41-998D-7F376C57A395}" type="presOf" srcId="{9FE8A603-A211-43CB-BE32-4785376E6EB9}" destId="{B720C360-7D71-4451-91FE-EF9166E5F717}" srcOrd="0" destOrd="0" presId="urn:microsoft.com/office/officeart/2005/8/layout/vList2"/>
    <dgm:cxn modelId="{321E8AFA-E947-437F-AE6F-FFD313DFB778}" type="presOf" srcId="{4C554928-3D15-4CD0-8866-A0F402A19F84}" destId="{863B46C0-76E7-44BA-ACA1-1E41A03F7776}" srcOrd="0" destOrd="0" presId="urn:microsoft.com/office/officeart/2005/8/layout/vList2"/>
    <dgm:cxn modelId="{17C09F49-33E1-44D6-9293-E9418E4203AE}" type="presOf" srcId="{3E7A408E-E744-4E70-8E0B-B433CCF8DCCE}" destId="{BD24FD43-FC07-4E9F-8993-A81191A78175}" srcOrd="0" destOrd="0" presId="urn:microsoft.com/office/officeart/2005/8/layout/vList2"/>
    <dgm:cxn modelId="{AEFF7F3F-AB04-4B3A-B961-14DB6A30300F}" type="presOf" srcId="{8CD0580B-7F78-4789-B945-C7CBB113FDC5}" destId="{E50E54C0-D6AD-4AEF-AD21-7610BAE121E4}" srcOrd="0" destOrd="0" presId="urn:microsoft.com/office/officeart/2005/8/layout/vList2"/>
    <dgm:cxn modelId="{E1423F19-6297-47D3-860C-28A891AEB012}" type="presOf" srcId="{C467AA94-8EF9-48A2-BAEC-90BF1D038FCE}" destId="{991D14EC-93F7-4E2A-9257-ADA52E46C4F0}" srcOrd="0" destOrd="0" presId="urn:microsoft.com/office/officeart/2005/8/layout/vList2"/>
    <dgm:cxn modelId="{87D56886-AF98-413C-9B6B-116ABB319073}" srcId="{3E7A408E-E744-4E70-8E0B-B433CCF8DCCE}" destId="{4483D498-12B9-4870-8C9D-2295ABA54064}" srcOrd="4" destOrd="0" parTransId="{2DABBCF8-2594-45FE-A7BE-AB5663780EAF}" sibTransId="{95443F51-C82E-4607-BE18-E5E6C8CC7383}"/>
    <dgm:cxn modelId="{0B44D976-0680-48EE-8AC1-C206E623169E}" type="presParOf" srcId="{BD24FD43-FC07-4E9F-8993-A81191A78175}" destId="{B720C360-7D71-4451-91FE-EF9166E5F717}" srcOrd="0" destOrd="0" presId="urn:microsoft.com/office/officeart/2005/8/layout/vList2"/>
    <dgm:cxn modelId="{ABBA5335-990F-459A-B8BB-07816E587E85}" type="presParOf" srcId="{BD24FD43-FC07-4E9F-8993-A81191A78175}" destId="{67537FFA-48B7-4D29-A81A-5E3C73FAB459}" srcOrd="1" destOrd="0" presId="urn:microsoft.com/office/officeart/2005/8/layout/vList2"/>
    <dgm:cxn modelId="{98305838-F684-4237-BA37-012F1EE2001B}" type="presParOf" srcId="{BD24FD43-FC07-4E9F-8993-A81191A78175}" destId="{863B46C0-76E7-44BA-ACA1-1E41A03F7776}" srcOrd="2" destOrd="0" presId="urn:microsoft.com/office/officeart/2005/8/layout/vList2"/>
    <dgm:cxn modelId="{DCE1215D-B62B-41EB-AA1C-64F2E87B419A}" type="presParOf" srcId="{BD24FD43-FC07-4E9F-8993-A81191A78175}" destId="{F1BD9854-BED9-45D9-8FA4-91D6ACB3859D}" srcOrd="3" destOrd="0" presId="urn:microsoft.com/office/officeart/2005/8/layout/vList2"/>
    <dgm:cxn modelId="{C93A2E01-50DA-40F7-AC7C-206CFFC01B01}" type="presParOf" srcId="{BD24FD43-FC07-4E9F-8993-A81191A78175}" destId="{4CECC1EB-3DA1-434E-98DF-9D6EE94EFA89}" srcOrd="4" destOrd="0" presId="urn:microsoft.com/office/officeart/2005/8/layout/vList2"/>
    <dgm:cxn modelId="{08E3E57E-0141-4B3B-83CF-1283E52CBAE1}" type="presParOf" srcId="{BD24FD43-FC07-4E9F-8993-A81191A78175}" destId="{60390159-4F93-4BC6-A089-85F441C7808B}" srcOrd="5" destOrd="0" presId="urn:microsoft.com/office/officeart/2005/8/layout/vList2"/>
    <dgm:cxn modelId="{6B47F3BB-6BA5-406F-ADF0-D0977C6DB8E6}" type="presParOf" srcId="{BD24FD43-FC07-4E9F-8993-A81191A78175}" destId="{991D14EC-93F7-4E2A-9257-ADA52E46C4F0}" srcOrd="6" destOrd="0" presId="urn:microsoft.com/office/officeart/2005/8/layout/vList2"/>
    <dgm:cxn modelId="{B327EB60-A851-46C5-B240-4EBDBD3E00C8}" type="presParOf" srcId="{BD24FD43-FC07-4E9F-8993-A81191A78175}" destId="{18639868-D7D2-4018-8A7E-8DF61A033526}" srcOrd="7" destOrd="0" presId="urn:microsoft.com/office/officeart/2005/8/layout/vList2"/>
    <dgm:cxn modelId="{458CFA3D-3789-41A2-894B-D3E121CE2B42}" type="presParOf" srcId="{BD24FD43-FC07-4E9F-8993-A81191A78175}" destId="{2D918D5F-95B2-4FE0-93FC-21295EDB09C3}" srcOrd="8" destOrd="0" presId="urn:microsoft.com/office/officeart/2005/8/layout/vList2"/>
    <dgm:cxn modelId="{99A47369-AB19-49C4-8523-D8BD5C00D269}" type="presParOf" srcId="{BD24FD43-FC07-4E9F-8993-A81191A78175}" destId="{6B52EA31-F9BC-48E3-9BF3-D6BE5B317C97}" srcOrd="9" destOrd="0" presId="urn:microsoft.com/office/officeart/2005/8/layout/vList2"/>
    <dgm:cxn modelId="{7D3FA1D7-0EB8-4FB2-92D3-8F333E41A513}" type="presParOf" srcId="{BD24FD43-FC07-4E9F-8993-A81191A78175}" destId="{E50E54C0-D6AD-4AEF-AD21-7610BAE121E4}" srcOrd="10" destOrd="0" presId="urn:microsoft.com/office/officeart/2005/8/layout/vList2"/>
    <dgm:cxn modelId="{1B094E8D-8C79-48F8-A0C2-2AF0D1B82A5A}" type="presParOf" srcId="{BD24FD43-FC07-4E9F-8993-A81191A78175}" destId="{79226F73-F262-4C9B-AB7C-CF43CCAE90B7}" srcOrd="11" destOrd="0" presId="urn:microsoft.com/office/officeart/2005/8/layout/vList2"/>
    <dgm:cxn modelId="{0FD25819-1CAB-44EF-9F2B-ED30F204A674}" type="presParOf" srcId="{BD24FD43-FC07-4E9F-8993-A81191A78175}" destId="{1D9D04DE-4830-4E97-B407-B9235FA148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9D32F-CC1D-4BF9-AEDC-51389AC71DD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768C997B-19CC-4433-A410-7B88418D50CA}">
      <dgm:prSet phldrT="[Texto]"/>
      <dgm:spPr/>
      <dgm:t>
        <a:bodyPr/>
        <a:lstStyle/>
        <a:p>
          <a:r>
            <a:rPr lang="es-CL" dirty="0" smtClean="0"/>
            <a:t>Calidad de un programa social de infancia</a:t>
          </a:r>
          <a:endParaRPr lang="es-CL" dirty="0"/>
        </a:p>
      </dgm:t>
    </dgm:pt>
    <dgm:pt modelId="{CE89E58B-CB0D-4CDE-A6A8-CC5400E5F8BB}" type="parTrans" cxnId="{D7F07BF5-88EB-49C7-B91B-591FD8626FFF}">
      <dgm:prSet/>
      <dgm:spPr/>
      <dgm:t>
        <a:bodyPr/>
        <a:lstStyle/>
        <a:p>
          <a:endParaRPr lang="es-CL"/>
        </a:p>
      </dgm:t>
    </dgm:pt>
    <dgm:pt modelId="{61E57F84-A1A6-4D87-BCB1-62450E7309B8}" type="sibTrans" cxnId="{D7F07BF5-88EB-49C7-B91B-591FD8626FFF}">
      <dgm:prSet/>
      <dgm:spPr/>
      <dgm:t>
        <a:bodyPr/>
        <a:lstStyle/>
        <a:p>
          <a:endParaRPr lang="es-CL"/>
        </a:p>
      </dgm:t>
    </dgm:pt>
    <dgm:pt modelId="{5A101E22-A260-42BC-BA48-3E937B643EDE}">
      <dgm:prSet phldrT="[Texto]"/>
      <dgm:spPr/>
      <dgm:t>
        <a:bodyPr/>
        <a:lstStyle/>
        <a:p>
          <a:r>
            <a:rPr lang="es-CL" dirty="0" smtClean="0"/>
            <a:t>Apuesta ético política no habla de enfoque de Derechos </a:t>
          </a:r>
        </a:p>
      </dgm:t>
    </dgm:pt>
    <dgm:pt modelId="{DB68FC4E-AFB7-4752-88C5-38A6D44E8DE3}" type="parTrans" cxnId="{B887142A-6E08-4507-A4E1-35CE5A8030C9}">
      <dgm:prSet/>
      <dgm:spPr/>
      <dgm:t>
        <a:bodyPr/>
        <a:lstStyle/>
        <a:p>
          <a:endParaRPr lang="es-CL"/>
        </a:p>
      </dgm:t>
    </dgm:pt>
    <dgm:pt modelId="{39C0AB73-F621-4816-93BA-FB5601FC44E7}" type="sibTrans" cxnId="{B887142A-6E08-4507-A4E1-35CE5A8030C9}">
      <dgm:prSet/>
      <dgm:spPr/>
      <dgm:t>
        <a:bodyPr/>
        <a:lstStyle/>
        <a:p>
          <a:endParaRPr lang="es-CL"/>
        </a:p>
      </dgm:t>
    </dgm:pt>
    <dgm:pt modelId="{5C593D10-4D60-445F-AAF7-182E8226BC79}" type="pres">
      <dgm:prSet presAssocID="{9979D32F-CC1D-4BF9-AEDC-51389AC71D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C4C3A7A-53F8-4951-A7E8-EF7DA9173960}" type="pres">
      <dgm:prSet presAssocID="{768C997B-19CC-4433-A410-7B88418D50CA}" presName="arrow" presStyleLbl="node1" presStyleIdx="0" presStyleCnt="2" custRadScaleRad="10275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40CB63-9B88-4726-A990-8D47A108F460}" type="pres">
      <dgm:prSet presAssocID="{5A101E22-A260-42BC-BA48-3E937B643EDE}" presName="arrow" presStyleLbl="node1" presStyleIdx="1" presStyleCnt="2" custRadScaleRad="99806" custRadScaleInc="-5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2D1E95C-8BBF-4D3D-AAF4-04336BA1262B}" type="presOf" srcId="{768C997B-19CC-4433-A410-7B88418D50CA}" destId="{FC4C3A7A-53F8-4951-A7E8-EF7DA9173960}" srcOrd="0" destOrd="0" presId="urn:microsoft.com/office/officeart/2005/8/layout/arrow5"/>
    <dgm:cxn modelId="{FB3AD19C-C4AA-4D38-AB68-3C69E01646BA}" type="presOf" srcId="{9979D32F-CC1D-4BF9-AEDC-51389AC71DDB}" destId="{5C593D10-4D60-445F-AAF7-182E8226BC79}" srcOrd="0" destOrd="0" presId="urn:microsoft.com/office/officeart/2005/8/layout/arrow5"/>
    <dgm:cxn modelId="{B887142A-6E08-4507-A4E1-35CE5A8030C9}" srcId="{9979D32F-CC1D-4BF9-AEDC-51389AC71DDB}" destId="{5A101E22-A260-42BC-BA48-3E937B643EDE}" srcOrd="1" destOrd="0" parTransId="{DB68FC4E-AFB7-4752-88C5-38A6D44E8DE3}" sibTransId="{39C0AB73-F621-4816-93BA-FB5601FC44E7}"/>
    <dgm:cxn modelId="{7415109E-4729-47C2-809D-0F2B2790042D}" type="presOf" srcId="{5A101E22-A260-42BC-BA48-3E937B643EDE}" destId="{6340CB63-9B88-4726-A990-8D47A108F460}" srcOrd="0" destOrd="0" presId="urn:microsoft.com/office/officeart/2005/8/layout/arrow5"/>
    <dgm:cxn modelId="{D7F07BF5-88EB-49C7-B91B-591FD8626FFF}" srcId="{9979D32F-CC1D-4BF9-AEDC-51389AC71DDB}" destId="{768C997B-19CC-4433-A410-7B88418D50CA}" srcOrd="0" destOrd="0" parTransId="{CE89E58B-CB0D-4CDE-A6A8-CC5400E5F8BB}" sibTransId="{61E57F84-A1A6-4D87-BCB1-62450E7309B8}"/>
    <dgm:cxn modelId="{786C56A1-4510-401C-813A-4E2F0449E2FF}" type="presParOf" srcId="{5C593D10-4D60-445F-AAF7-182E8226BC79}" destId="{FC4C3A7A-53F8-4951-A7E8-EF7DA9173960}" srcOrd="0" destOrd="0" presId="urn:microsoft.com/office/officeart/2005/8/layout/arrow5"/>
    <dgm:cxn modelId="{2E7D47A5-6222-451D-915A-A644EE7AB446}" type="presParOf" srcId="{5C593D10-4D60-445F-AAF7-182E8226BC79}" destId="{6340CB63-9B88-4726-A990-8D47A108F46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EC9100-58C5-41CF-B40F-25A39A67222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896F0480-15C4-42D2-80D9-E6785C1FB264}">
      <dgm:prSet/>
      <dgm:spPr/>
      <dgm:t>
        <a:bodyPr/>
        <a:lstStyle/>
        <a:p>
          <a:pPr algn="ctr" rtl="0"/>
          <a:r>
            <a:rPr lang="es-CL" b="1" dirty="0" smtClean="0"/>
            <a:t>Múltiples caminos</a:t>
          </a:r>
        </a:p>
        <a:p>
          <a:pPr algn="ctr" rtl="0"/>
          <a:r>
            <a:rPr lang="es-CL" b="1" dirty="0" smtClean="0"/>
            <a:t>Múltiples verdades </a:t>
          </a:r>
        </a:p>
        <a:p>
          <a:pPr algn="ctr" rtl="0"/>
          <a:r>
            <a:rPr lang="es-CL" b="1" dirty="0" smtClean="0"/>
            <a:t>Múltiples “calidades”</a:t>
          </a:r>
          <a:endParaRPr lang="es-CL" b="1" dirty="0"/>
        </a:p>
      </dgm:t>
    </dgm:pt>
    <dgm:pt modelId="{4C2AA5E4-EDC1-4ADC-B998-023AE6634A71}" type="parTrans" cxnId="{C3FCC20A-01FC-4941-BC88-DAE792BFFFED}">
      <dgm:prSet/>
      <dgm:spPr/>
      <dgm:t>
        <a:bodyPr/>
        <a:lstStyle/>
        <a:p>
          <a:endParaRPr lang="es-CL"/>
        </a:p>
      </dgm:t>
    </dgm:pt>
    <dgm:pt modelId="{9D09857A-FCD4-4B1C-954B-1B269146DCE8}" type="sibTrans" cxnId="{C3FCC20A-01FC-4941-BC88-DAE792BFFFED}">
      <dgm:prSet/>
      <dgm:spPr/>
      <dgm:t>
        <a:bodyPr/>
        <a:lstStyle/>
        <a:p>
          <a:endParaRPr lang="es-CL"/>
        </a:p>
      </dgm:t>
    </dgm:pt>
    <dgm:pt modelId="{4DA7E6ED-1F1A-49D1-804F-3D2A3176A61F}" type="pres">
      <dgm:prSet presAssocID="{61EC9100-58C5-41CF-B40F-25A39A672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0F4B7AA-8EFA-4AD4-A870-0600870BB864}" type="pres">
      <dgm:prSet presAssocID="{896F0480-15C4-42D2-80D9-E6785C1FB264}" presName="parentText" presStyleLbl="node1" presStyleIdx="0" presStyleCnt="1" custScaleX="97621" custLinFactNeighborX="1190" custLinFactNeighborY="-220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3FCC20A-01FC-4941-BC88-DAE792BFFFED}" srcId="{61EC9100-58C5-41CF-B40F-25A39A672221}" destId="{896F0480-15C4-42D2-80D9-E6785C1FB264}" srcOrd="0" destOrd="0" parTransId="{4C2AA5E4-EDC1-4ADC-B998-023AE6634A71}" sibTransId="{9D09857A-FCD4-4B1C-954B-1B269146DCE8}"/>
    <dgm:cxn modelId="{7DAEF6DD-1C92-4358-9B98-0B16DC4F4620}" type="presOf" srcId="{61EC9100-58C5-41CF-B40F-25A39A672221}" destId="{4DA7E6ED-1F1A-49D1-804F-3D2A3176A61F}" srcOrd="0" destOrd="0" presId="urn:microsoft.com/office/officeart/2005/8/layout/vList2"/>
    <dgm:cxn modelId="{66786E32-F5AF-445C-8C0C-4A7E7EA43CF8}" type="presOf" srcId="{896F0480-15C4-42D2-80D9-E6785C1FB264}" destId="{C0F4B7AA-8EFA-4AD4-A870-0600870BB864}" srcOrd="0" destOrd="0" presId="urn:microsoft.com/office/officeart/2005/8/layout/vList2"/>
    <dgm:cxn modelId="{EF3C05AF-72AE-42A0-918F-681060CCC5F8}" type="presParOf" srcId="{4DA7E6ED-1F1A-49D1-804F-3D2A3176A61F}" destId="{C0F4B7AA-8EFA-4AD4-A870-0600870BB8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61FBE4-6377-46A9-9414-046989AA309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A0A4998F-A9E7-4D02-A810-48735BD6BE0F}">
      <dgm:prSet/>
      <dgm:spPr/>
      <dgm:t>
        <a:bodyPr/>
        <a:lstStyle/>
        <a:p>
          <a:pPr rtl="0"/>
          <a:r>
            <a:rPr lang="es-CL" smtClean="0"/>
            <a:t>Gestión de la organización</a:t>
          </a:r>
          <a:endParaRPr lang="es-CL"/>
        </a:p>
      </dgm:t>
    </dgm:pt>
    <dgm:pt modelId="{CA8A2297-623D-4ABB-98EF-11D870FBCB35}" type="parTrans" cxnId="{29C4C932-A084-46DE-8CD5-D2C0A47EE6A2}">
      <dgm:prSet/>
      <dgm:spPr/>
      <dgm:t>
        <a:bodyPr/>
        <a:lstStyle/>
        <a:p>
          <a:endParaRPr lang="es-CL"/>
        </a:p>
      </dgm:t>
    </dgm:pt>
    <dgm:pt modelId="{D4AFA039-228B-49B0-95BE-848D0BA9452F}" type="sibTrans" cxnId="{29C4C932-A084-46DE-8CD5-D2C0A47EE6A2}">
      <dgm:prSet/>
      <dgm:spPr/>
      <dgm:t>
        <a:bodyPr/>
        <a:lstStyle/>
        <a:p>
          <a:endParaRPr lang="es-CL"/>
        </a:p>
      </dgm:t>
    </dgm:pt>
    <dgm:pt modelId="{3A010A71-E275-417F-880B-997C35E64C00}">
      <dgm:prSet/>
      <dgm:spPr/>
      <dgm:t>
        <a:bodyPr/>
        <a:lstStyle/>
        <a:p>
          <a:pPr rtl="0"/>
          <a:r>
            <a:rPr lang="es-CL" smtClean="0"/>
            <a:t>Gestión de la participación de los usuarios</a:t>
          </a:r>
          <a:endParaRPr lang="es-CL"/>
        </a:p>
      </dgm:t>
    </dgm:pt>
    <dgm:pt modelId="{E1A5EB8F-4399-4FA4-85CE-0CEA7B404DFC}" type="parTrans" cxnId="{3D160AF4-EA50-4D8B-9968-EDEEF956E552}">
      <dgm:prSet/>
      <dgm:spPr/>
      <dgm:t>
        <a:bodyPr/>
        <a:lstStyle/>
        <a:p>
          <a:endParaRPr lang="es-CL"/>
        </a:p>
      </dgm:t>
    </dgm:pt>
    <dgm:pt modelId="{AD8DE29A-F2C4-4444-A59F-5B170335149C}" type="sibTrans" cxnId="{3D160AF4-EA50-4D8B-9968-EDEEF956E552}">
      <dgm:prSet/>
      <dgm:spPr/>
      <dgm:t>
        <a:bodyPr/>
        <a:lstStyle/>
        <a:p>
          <a:endParaRPr lang="es-CL"/>
        </a:p>
      </dgm:t>
    </dgm:pt>
    <dgm:pt modelId="{CA6064FC-5545-43FA-BE32-A3F45035A010}">
      <dgm:prSet/>
      <dgm:spPr/>
      <dgm:t>
        <a:bodyPr/>
        <a:lstStyle/>
        <a:p>
          <a:pPr rtl="0"/>
          <a:r>
            <a:rPr lang="es-CL" smtClean="0"/>
            <a:t>Gestión de la intervención social</a:t>
          </a:r>
          <a:endParaRPr lang="es-CL"/>
        </a:p>
      </dgm:t>
    </dgm:pt>
    <dgm:pt modelId="{61CE6AEE-8BAB-4863-AB44-43CF76B802E8}" type="parTrans" cxnId="{A768F176-350D-4415-A1FD-AEDCBD79EB8C}">
      <dgm:prSet/>
      <dgm:spPr/>
      <dgm:t>
        <a:bodyPr/>
        <a:lstStyle/>
        <a:p>
          <a:endParaRPr lang="es-CL"/>
        </a:p>
      </dgm:t>
    </dgm:pt>
    <dgm:pt modelId="{017A441D-6EE0-4FFB-A326-F112BCCBD8DA}" type="sibTrans" cxnId="{A768F176-350D-4415-A1FD-AEDCBD79EB8C}">
      <dgm:prSet/>
      <dgm:spPr/>
      <dgm:t>
        <a:bodyPr/>
        <a:lstStyle/>
        <a:p>
          <a:endParaRPr lang="es-CL"/>
        </a:p>
      </dgm:t>
    </dgm:pt>
    <dgm:pt modelId="{16A0844C-5C01-420D-A106-0A2F11E2CCC8}">
      <dgm:prSet/>
      <dgm:spPr/>
      <dgm:t>
        <a:bodyPr/>
        <a:lstStyle/>
        <a:p>
          <a:pPr rtl="0"/>
          <a:r>
            <a:rPr lang="es-CL" smtClean="0"/>
            <a:t>Gestión del equipo profesional</a:t>
          </a:r>
          <a:endParaRPr lang="es-CL"/>
        </a:p>
      </dgm:t>
    </dgm:pt>
    <dgm:pt modelId="{866DA3BF-DBDD-427A-A53A-AF29DA0E5D1F}" type="parTrans" cxnId="{586BADCE-83D1-4DE2-9D31-B3F5A32E2AAE}">
      <dgm:prSet/>
      <dgm:spPr/>
      <dgm:t>
        <a:bodyPr/>
        <a:lstStyle/>
        <a:p>
          <a:endParaRPr lang="es-CL"/>
        </a:p>
      </dgm:t>
    </dgm:pt>
    <dgm:pt modelId="{F0CBB0B6-E5F2-4057-91A0-6FB9E69F8ADC}" type="sibTrans" cxnId="{586BADCE-83D1-4DE2-9D31-B3F5A32E2AAE}">
      <dgm:prSet/>
      <dgm:spPr/>
      <dgm:t>
        <a:bodyPr/>
        <a:lstStyle/>
        <a:p>
          <a:endParaRPr lang="es-CL"/>
        </a:p>
      </dgm:t>
    </dgm:pt>
    <dgm:pt modelId="{1ECD0CCB-5091-4879-B6AA-573A6FE13450}">
      <dgm:prSet/>
      <dgm:spPr/>
      <dgm:t>
        <a:bodyPr/>
        <a:lstStyle/>
        <a:p>
          <a:pPr rtl="0"/>
          <a:r>
            <a:rPr lang="es-CL" smtClean="0"/>
            <a:t>Gestión de las TIC</a:t>
          </a:r>
          <a:endParaRPr lang="es-CL"/>
        </a:p>
      </dgm:t>
    </dgm:pt>
    <dgm:pt modelId="{00F71510-7605-47DB-BD27-0F018C1E4D23}" type="parTrans" cxnId="{6064B89F-3ECB-4204-89E7-E216B598C9AF}">
      <dgm:prSet/>
      <dgm:spPr/>
      <dgm:t>
        <a:bodyPr/>
        <a:lstStyle/>
        <a:p>
          <a:endParaRPr lang="es-CL"/>
        </a:p>
      </dgm:t>
    </dgm:pt>
    <dgm:pt modelId="{02DD6505-54F4-40EA-B301-2BDAD6F565FB}" type="sibTrans" cxnId="{6064B89F-3ECB-4204-89E7-E216B598C9AF}">
      <dgm:prSet/>
      <dgm:spPr/>
      <dgm:t>
        <a:bodyPr/>
        <a:lstStyle/>
        <a:p>
          <a:endParaRPr lang="es-CL"/>
        </a:p>
      </dgm:t>
    </dgm:pt>
    <dgm:pt modelId="{759E7E2C-2092-4015-B0D4-43D1A078B31E}" type="pres">
      <dgm:prSet presAssocID="{CA61FBE4-6377-46A9-9414-046989AA30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C1552BF-D1C9-4188-99C5-1F30DD3D5798}" type="pres">
      <dgm:prSet presAssocID="{CA61FBE4-6377-46A9-9414-046989AA309F}" presName="cycle" presStyleCnt="0"/>
      <dgm:spPr/>
    </dgm:pt>
    <dgm:pt modelId="{0EABC1BE-DB4D-4B0F-A3BB-CE63BC1E86D2}" type="pres">
      <dgm:prSet presAssocID="{A0A4998F-A9E7-4D02-A810-48735BD6BE0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B10E15-E308-49BB-8D4B-23B0778B5146}" type="pres">
      <dgm:prSet presAssocID="{D4AFA039-228B-49B0-95BE-848D0BA9452F}" presName="sibTransFirstNode" presStyleLbl="bgShp" presStyleIdx="0" presStyleCnt="1"/>
      <dgm:spPr/>
      <dgm:t>
        <a:bodyPr/>
        <a:lstStyle/>
        <a:p>
          <a:endParaRPr lang="es-CL"/>
        </a:p>
      </dgm:t>
    </dgm:pt>
    <dgm:pt modelId="{3563C82B-9F0B-47DE-8516-FA105C9BAEA7}" type="pres">
      <dgm:prSet presAssocID="{3A010A71-E275-417F-880B-997C35E64C0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771702-E5E3-4E0C-A247-F404BF78A697}" type="pres">
      <dgm:prSet presAssocID="{CA6064FC-5545-43FA-BE32-A3F45035A01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7665A5-58A2-4760-A7FE-DB6F19B6FC2D}" type="pres">
      <dgm:prSet presAssocID="{16A0844C-5C01-420D-A106-0A2F11E2CCC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84CA50-3C97-46EB-B835-CE8D41F3AA29}" type="pres">
      <dgm:prSet presAssocID="{1ECD0CCB-5091-4879-B6AA-573A6FE1345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AB2FCFA-9E35-40EE-8ABF-68A2BEDC46DB}" type="presOf" srcId="{3A010A71-E275-417F-880B-997C35E64C00}" destId="{3563C82B-9F0B-47DE-8516-FA105C9BAEA7}" srcOrd="0" destOrd="0" presId="urn:microsoft.com/office/officeart/2005/8/layout/cycle3"/>
    <dgm:cxn modelId="{E8E1EBC0-DDDE-4D32-80D4-9AF8C42CEA66}" type="presOf" srcId="{CA6064FC-5545-43FA-BE32-A3F45035A010}" destId="{90771702-E5E3-4E0C-A247-F404BF78A697}" srcOrd="0" destOrd="0" presId="urn:microsoft.com/office/officeart/2005/8/layout/cycle3"/>
    <dgm:cxn modelId="{AFADF83C-C153-42BF-BD49-5AD0FFCF63AA}" type="presOf" srcId="{16A0844C-5C01-420D-A106-0A2F11E2CCC8}" destId="{507665A5-58A2-4760-A7FE-DB6F19B6FC2D}" srcOrd="0" destOrd="0" presId="urn:microsoft.com/office/officeart/2005/8/layout/cycle3"/>
    <dgm:cxn modelId="{6064B89F-3ECB-4204-89E7-E216B598C9AF}" srcId="{CA61FBE4-6377-46A9-9414-046989AA309F}" destId="{1ECD0CCB-5091-4879-B6AA-573A6FE13450}" srcOrd="4" destOrd="0" parTransId="{00F71510-7605-47DB-BD27-0F018C1E4D23}" sibTransId="{02DD6505-54F4-40EA-B301-2BDAD6F565FB}"/>
    <dgm:cxn modelId="{586BADCE-83D1-4DE2-9D31-B3F5A32E2AAE}" srcId="{CA61FBE4-6377-46A9-9414-046989AA309F}" destId="{16A0844C-5C01-420D-A106-0A2F11E2CCC8}" srcOrd="3" destOrd="0" parTransId="{866DA3BF-DBDD-427A-A53A-AF29DA0E5D1F}" sibTransId="{F0CBB0B6-E5F2-4057-91A0-6FB9E69F8ADC}"/>
    <dgm:cxn modelId="{4E62F07F-4BF1-4007-ABDA-272622A8BA84}" type="presOf" srcId="{D4AFA039-228B-49B0-95BE-848D0BA9452F}" destId="{5EB10E15-E308-49BB-8D4B-23B0778B5146}" srcOrd="0" destOrd="0" presId="urn:microsoft.com/office/officeart/2005/8/layout/cycle3"/>
    <dgm:cxn modelId="{29C4C932-A084-46DE-8CD5-D2C0A47EE6A2}" srcId="{CA61FBE4-6377-46A9-9414-046989AA309F}" destId="{A0A4998F-A9E7-4D02-A810-48735BD6BE0F}" srcOrd="0" destOrd="0" parTransId="{CA8A2297-623D-4ABB-98EF-11D870FBCB35}" sibTransId="{D4AFA039-228B-49B0-95BE-848D0BA9452F}"/>
    <dgm:cxn modelId="{A768F176-350D-4415-A1FD-AEDCBD79EB8C}" srcId="{CA61FBE4-6377-46A9-9414-046989AA309F}" destId="{CA6064FC-5545-43FA-BE32-A3F45035A010}" srcOrd="2" destOrd="0" parTransId="{61CE6AEE-8BAB-4863-AB44-43CF76B802E8}" sibTransId="{017A441D-6EE0-4FFB-A326-F112BCCBD8DA}"/>
    <dgm:cxn modelId="{0D3C8C95-2DFC-4548-A7C2-BB11F317A5ED}" type="presOf" srcId="{1ECD0CCB-5091-4879-B6AA-573A6FE13450}" destId="{E284CA50-3C97-46EB-B835-CE8D41F3AA29}" srcOrd="0" destOrd="0" presId="urn:microsoft.com/office/officeart/2005/8/layout/cycle3"/>
    <dgm:cxn modelId="{3D160AF4-EA50-4D8B-9968-EDEEF956E552}" srcId="{CA61FBE4-6377-46A9-9414-046989AA309F}" destId="{3A010A71-E275-417F-880B-997C35E64C00}" srcOrd="1" destOrd="0" parTransId="{E1A5EB8F-4399-4FA4-85CE-0CEA7B404DFC}" sibTransId="{AD8DE29A-F2C4-4444-A59F-5B170335149C}"/>
    <dgm:cxn modelId="{BA6CACEA-810E-430C-9E36-DE51BC974D75}" type="presOf" srcId="{CA61FBE4-6377-46A9-9414-046989AA309F}" destId="{759E7E2C-2092-4015-B0D4-43D1A078B31E}" srcOrd="0" destOrd="0" presId="urn:microsoft.com/office/officeart/2005/8/layout/cycle3"/>
    <dgm:cxn modelId="{59915AE9-5F59-43B6-BB99-21AE1EF40B76}" type="presOf" srcId="{A0A4998F-A9E7-4D02-A810-48735BD6BE0F}" destId="{0EABC1BE-DB4D-4B0F-A3BB-CE63BC1E86D2}" srcOrd="0" destOrd="0" presId="urn:microsoft.com/office/officeart/2005/8/layout/cycle3"/>
    <dgm:cxn modelId="{E0F3E70A-A156-4C2E-A5E2-CC0F36B8A3F5}" type="presParOf" srcId="{759E7E2C-2092-4015-B0D4-43D1A078B31E}" destId="{3C1552BF-D1C9-4188-99C5-1F30DD3D5798}" srcOrd="0" destOrd="0" presId="urn:microsoft.com/office/officeart/2005/8/layout/cycle3"/>
    <dgm:cxn modelId="{0C14ECFE-BD49-4792-82BC-B31A1476BCD1}" type="presParOf" srcId="{3C1552BF-D1C9-4188-99C5-1F30DD3D5798}" destId="{0EABC1BE-DB4D-4B0F-A3BB-CE63BC1E86D2}" srcOrd="0" destOrd="0" presId="urn:microsoft.com/office/officeart/2005/8/layout/cycle3"/>
    <dgm:cxn modelId="{12A2AE55-55F4-4D56-845E-ACB7007F103A}" type="presParOf" srcId="{3C1552BF-D1C9-4188-99C5-1F30DD3D5798}" destId="{5EB10E15-E308-49BB-8D4B-23B0778B5146}" srcOrd="1" destOrd="0" presId="urn:microsoft.com/office/officeart/2005/8/layout/cycle3"/>
    <dgm:cxn modelId="{427CB7AD-B100-4F19-819A-F2B727928511}" type="presParOf" srcId="{3C1552BF-D1C9-4188-99C5-1F30DD3D5798}" destId="{3563C82B-9F0B-47DE-8516-FA105C9BAEA7}" srcOrd="2" destOrd="0" presId="urn:microsoft.com/office/officeart/2005/8/layout/cycle3"/>
    <dgm:cxn modelId="{975AC342-2953-4AC6-B361-ED8968CEAC48}" type="presParOf" srcId="{3C1552BF-D1C9-4188-99C5-1F30DD3D5798}" destId="{90771702-E5E3-4E0C-A247-F404BF78A697}" srcOrd="3" destOrd="0" presId="urn:microsoft.com/office/officeart/2005/8/layout/cycle3"/>
    <dgm:cxn modelId="{CE3E2441-9530-4BE0-840B-A203C4358128}" type="presParOf" srcId="{3C1552BF-D1C9-4188-99C5-1F30DD3D5798}" destId="{507665A5-58A2-4760-A7FE-DB6F19B6FC2D}" srcOrd="4" destOrd="0" presId="urn:microsoft.com/office/officeart/2005/8/layout/cycle3"/>
    <dgm:cxn modelId="{DEF3DAC5-0F1F-4088-93C4-85825162DB8C}" type="presParOf" srcId="{3C1552BF-D1C9-4188-99C5-1F30DD3D5798}" destId="{E284CA50-3C97-46EB-B835-CE8D41F3AA2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0183E0-C8AB-4F5D-B706-0B26DBC1FA0B}" type="datetimeFigureOut">
              <a:rPr lang="es-CL" smtClean="0"/>
              <a:t>30-06-2016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9E79B7-CA5C-438B-B2F1-534F0595F5A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5989" y="464294"/>
            <a:ext cx="115906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/>
              <a:t>Los desafíos de intervenir la “infancia vulnerable” con sistemas de calidad</a:t>
            </a:r>
            <a:endParaRPr lang="es-CL" b="1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116" y="2188733"/>
            <a:ext cx="5861149" cy="3855626"/>
          </a:xfrm>
          <a:prstGeom prst="rect">
            <a:avLst/>
          </a:prstGeom>
        </p:spPr>
      </p:pic>
      <p:sp>
        <p:nvSpPr>
          <p:cNvPr id="12" name="Marcador de contenido 11"/>
          <p:cNvSpPr>
            <a:spLocks noGrp="1"/>
          </p:cNvSpPr>
          <p:nvPr>
            <p:ph sz="quarter" idx="14"/>
          </p:nvPr>
        </p:nvSpPr>
        <p:spPr>
          <a:xfrm>
            <a:off x="6172200" y="2168769"/>
            <a:ext cx="5609492" cy="3845170"/>
          </a:xfrm>
          <a:ln>
            <a:solidFill>
              <a:schemeClr val="tx1">
                <a:alpha val="98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b="1" i="1" dirty="0" smtClean="0"/>
              <a:t>Fernando </a:t>
            </a:r>
            <a:r>
              <a:rPr lang="es-CL" b="1" i="1" dirty="0"/>
              <a:t>Fuenzalida </a:t>
            </a:r>
          </a:p>
          <a:p>
            <a:pPr marL="0" indent="0" algn="ctr">
              <a:buNone/>
            </a:pPr>
            <a:r>
              <a:rPr lang="es-CL" b="1" i="1" dirty="0"/>
              <a:t>PhD © Trabajo Social</a:t>
            </a:r>
          </a:p>
          <a:p>
            <a:pPr marL="0" indent="0" algn="ctr">
              <a:buNone/>
            </a:pPr>
            <a:r>
              <a:rPr lang="es-CL" b="1" i="1" dirty="0" smtClean="0"/>
              <a:t>&amp;</a:t>
            </a:r>
          </a:p>
          <a:p>
            <a:pPr marL="0" indent="0" algn="ctr">
              <a:buNone/>
            </a:pPr>
            <a:r>
              <a:rPr lang="es-CL" b="1" i="1" dirty="0" smtClean="0"/>
              <a:t>Guillermo Sanhueza </a:t>
            </a:r>
          </a:p>
          <a:p>
            <a:pPr marL="0" indent="0" algn="ctr">
              <a:buNone/>
            </a:pPr>
            <a:r>
              <a:rPr lang="es-CL" b="1" i="1" dirty="0" smtClean="0"/>
              <a:t>PhD Trabajo Social y Sociología</a:t>
            </a:r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1800" b="1" u="sng" dirty="0" smtClean="0"/>
              <a:t>Escuela de Trabajo Social - Universidad San Sebastián </a:t>
            </a:r>
            <a:endParaRPr lang="es-CL" sz="1800" b="1" u="sng" dirty="0"/>
          </a:p>
        </p:txBody>
      </p:sp>
    </p:spTree>
    <p:extLst>
      <p:ext uri="{BB962C8B-B14F-4D97-AF65-F5344CB8AC3E}">
        <p14:creationId xmlns:p14="http://schemas.microsoft.com/office/powerpoint/2010/main" val="22216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430724"/>
            <a:ext cx="9286993" cy="1202485"/>
          </a:xfrm>
        </p:spPr>
        <p:txBody>
          <a:bodyPr>
            <a:normAutofit/>
          </a:bodyPr>
          <a:lstStyle/>
          <a:p>
            <a:r>
              <a:rPr lang="es-CL" sz="3600" dirty="0" smtClean="0"/>
              <a:t>Objetivos del trabajo con Infancia (SENAME)</a:t>
            </a:r>
            <a:endParaRPr lang="es-C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833" y="1274643"/>
            <a:ext cx="10148475" cy="47554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dirty="0" smtClean="0"/>
              <a:t>1. Restituir y/o reparar los derechos por medio de prestaciones de protección.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2. Reinsertar socialmente a adolescentes imputados/as y/o condenados/as conforme a la Ley.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3. Promover los derechos y prevenir la vulneración. 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4. Supervisar tanto el cuidado de los niños/as y adolescentes atendidos en la oferta del servicio, como a su vez hacer uso eficiente de los recursos disponibles, a fin de </a:t>
            </a:r>
            <a:r>
              <a:rPr lang="es-CL" u="sng" dirty="0" smtClean="0">
                <a:solidFill>
                  <a:srgbClr val="FF0000"/>
                </a:solidFill>
              </a:rPr>
              <a:t>mejorar la calidad de las prestaciones</a:t>
            </a:r>
            <a:r>
              <a:rPr lang="es-CL" dirty="0" smtClean="0"/>
              <a:t> dando cumplimiento a los estándares establecidos por el servicio, en concordancia con mandatos legales aprobados por el Estado de Chile.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5. </a:t>
            </a:r>
            <a:r>
              <a:rPr lang="es-CL" u="sng" dirty="0" smtClean="0">
                <a:solidFill>
                  <a:srgbClr val="FF0000"/>
                </a:solidFill>
              </a:rPr>
              <a:t>Adecuar continuamente la oferta dedicada a la atención</a:t>
            </a:r>
            <a:r>
              <a:rPr lang="es-CL" dirty="0" smtClean="0"/>
              <a:t> de niños, niñas y adolescentes vulnerados/as en sus derechos y la rehabilitación de adolescentes que han infringido la ley, a fin de adecuarlas a las políticas nacionales e internacionales sobre la materia y mandatos legales aprobados por el Estado de Chile, en conformidad a estándares de calidad.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923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77241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Premisa central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302934" y="2904289"/>
            <a:ext cx="7616239" cy="1524000"/>
          </a:xfrm>
        </p:spPr>
        <p:txBody>
          <a:bodyPr>
            <a:noAutofit/>
          </a:bodyPr>
          <a:lstStyle/>
          <a:p>
            <a:r>
              <a:rPr lang="es-CL" sz="3200" b="1" i="1" dirty="0" smtClean="0"/>
              <a:t>Girar la noción de riesgo desde la demanda hacia la oferta y condiciones de calidad de los programas sociales </a:t>
            </a:r>
            <a:endParaRPr lang="es-CL" sz="3200" b="1" i="1" dirty="0"/>
          </a:p>
        </p:txBody>
      </p:sp>
    </p:spTree>
    <p:extLst>
      <p:ext uri="{BB962C8B-B14F-4D97-AF65-F5344CB8AC3E}">
        <p14:creationId xmlns:p14="http://schemas.microsoft.com/office/powerpoint/2010/main" val="110998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¿Qué es lo riesgoso?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28635"/>
              </p:ext>
            </p:extLst>
          </p:nvPr>
        </p:nvGraphicFramePr>
        <p:xfrm>
          <a:off x="838200" y="14521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36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0247" y="430724"/>
            <a:ext cx="10070123" cy="1202485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/>
              <a:t>E</a:t>
            </a:r>
            <a:r>
              <a:rPr lang="es-CL" sz="3600" b="1" dirty="0" smtClean="0"/>
              <a:t>jemplo de efectividad de programas sociales</a:t>
            </a:r>
            <a:endParaRPr lang="es-CL" sz="36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61291" y="1652954"/>
            <a:ext cx="4685019" cy="45240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b="1" u="sng" dirty="0" smtClean="0"/>
              <a:t>Informe de la DIPRESS </a:t>
            </a:r>
          </a:p>
          <a:p>
            <a:pPr marL="0" indent="0" algn="just">
              <a:buNone/>
            </a:pPr>
            <a:r>
              <a:rPr lang="es-CL" dirty="0"/>
              <a:t>R</a:t>
            </a:r>
            <a:r>
              <a:rPr lang="es-CL" dirty="0" smtClean="0"/>
              <a:t>esultados de eficiencia en el gasto en 18 programas social. Los resultados son preocupantes: </a:t>
            </a:r>
          </a:p>
          <a:p>
            <a:pPr algn="just"/>
            <a:r>
              <a:rPr lang="es-CL" dirty="0" smtClean="0"/>
              <a:t>7 resultaron insuficientes, </a:t>
            </a:r>
          </a:p>
          <a:p>
            <a:pPr algn="just"/>
            <a:r>
              <a:rPr lang="es-CL" dirty="0" smtClean="0"/>
              <a:t>5 carecen de información sobre la validez de su eficiencia </a:t>
            </a:r>
          </a:p>
          <a:p>
            <a:pPr algn="just"/>
            <a:r>
              <a:rPr lang="es-CL" dirty="0" smtClean="0"/>
              <a:t>5 suficientes </a:t>
            </a:r>
          </a:p>
          <a:p>
            <a:pPr algn="just"/>
            <a:r>
              <a:rPr lang="es-CL" dirty="0" smtClean="0"/>
              <a:t>1 fue calificado con la nota máxima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Lo más grave es que en gastos, hay cerca de US$2.313 millones involucrados, repartidos en un 54% con nota insuficiente y sólo un 26% de efectividad. </a:t>
            </a:r>
            <a:endParaRPr lang="es-CL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59888" y="1825625"/>
            <a:ext cx="5723929" cy="38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2</a:t>
            </a:r>
            <a:r>
              <a:rPr lang="es-CL" dirty="0" smtClean="0"/>
              <a:t>. Noción de Calidad  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¿Qué es calidad para un programa social?</a:t>
            </a:r>
          </a:p>
        </p:txBody>
      </p:sp>
    </p:spTree>
    <p:extLst>
      <p:ext uri="{BB962C8B-B14F-4D97-AF65-F5344CB8AC3E}">
        <p14:creationId xmlns:p14="http://schemas.microsoft.com/office/powerpoint/2010/main" val="2344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855641" y="624110"/>
            <a:ext cx="7344815" cy="1280890"/>
          </a:xfrm>
        </p:spPr>
        <p:txBody>
          <a:bodyPr/>
          <a:lstStyle/>
          <a:p>
            <a:r>
              <a:rPr lang="es-CL" dirty="0" smtClean="0"/>
              <a:t>Calidad como “consecuencia” 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908720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/>
          </p:nvPr>
        </p:nvGraphicFramePr>
        <p:xfrm>
          <a:off x="1991544" y="4653136"/>
          <a:ext cx="345638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lecha abajo 5"/>
          <p:cNvSpPr/>
          <p:nvPr/>
        </p:nvSpPr>
        <p:spPr>
          <a:xfrm>
            <a:off x="3215680" y="3861048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81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65822" y="285764"/>
            <a:ext cx="6589199" cy="1280890"/>
          </a:xfrm>
        </p:spPr>
        <p:txBody>
          <a:bodyPr/>
          <a:lstStyle/>
          <a:p>
            <a:r>
              <a:rPr lang="es-CL" dirty="0" smtClean="0"/>
              <a:t>Entonces 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69799"/>
              </p:ext>
            </p:extLst>
          </p:nvPr>
        </p:nvGraphicFramePr>
        <p:xfrm>
          <a:off x="1981200" y="670887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19536" y="620689"/>
            <a:ext cx="8568952" cy="1470025"/>
          </a:xfrm>
        </p:spPr>
        <p:txBody>
          <a:bodyPr>
            <a:normAutofit/>
          </a:bodyPr>
          <a:lstStyle/>
          <a:p>
            <a:r>
              <a:rPr lang="es-CL" sz="3200" dirty="0"/>
              <a:t>¿Esta noción de calidad es explicativa de  nuestros programas de </a:t>
            </a:r>
            <a:r>
              <a:rPr lang="es-CL" sz="3200" dirty="0" smtClean="0"/>
              <a:t>infancia?</a:t>
            </a:r>
            <a:endParaRPr lang="es-CL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453718" y="2250053"/>
            <a:ext cx="7272808" cy="2808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CL" sz="2000" b="1" i="1" dirty="0"/>
              <a:t>“La paradoja del trabajo en intervenciones sociales radica en que la calidad siempre es entendida como calidad de la interacción entre los miembros de la organización y las personas atendidas, mientras que los estándares de calidad del desempeño de sus procesos y de despliegue de sus capacidades es siempre organizacional” </a:t>
            </a:r>
          </a:p>
          <a:p>
            <a:pPr algn="r"/>
            <a:r>
              <a:rPr lang="es-CL" sz="2000" b="1" i="1" dirty="0"/>
              <a:t>										(CEES, 2013). </a:t>
            </a:r>
          </a:p>
        </p:txBody>
      </p:sp>
    </p:spTree>
    <p:extLst>
      <p:ext uri="{BB962C8B-B14F-4D97-AF65-F5344CB8AC3E}">
        <p14:creationId xmlns:p14="http://schemas.microsoft.com/office/powerpoint/2010/main" val="21535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438" y="405167"/>
            <a:ext cx="794626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Desnaturalizar “la noción de calidad” 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31281"/>
              </p:ext>
            </p:extLst>
          </p:nvPr>
        </p:nvGraphicFramePr>
        <p:xfrm>
          <a:off x="1703512" y="1582550"/>
          <a:ext cx="8712968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/>
          <p:cNvCxnSpPr/>
          <p:nvPr/>
        </p:nvCxnSpPr>
        <p:spPr>
          <a:xfrm flipH="1">
            <a:off x="5087888" y="1556792"/>
            <a:ext cx="2088232" cy="34563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087888" y="2996952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Disociación</a:t>
            </a:r>
            <a:r>
              <a:rPr lang="es-CL" sz="1400" b="1" dirty="0"/>
              <a:t>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91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Programa social organizacional y administrativamente “ordenado”, pero no se pronuncia sobre su objetivo final  </a:t>
            </a:r>
          </a:p>
        </p:txBody>
      </p:sp>
    </p:spTree>
    <p:extLst>
      <p:ext uri="{BB962C8B-B14F-4D97-AF65-F5344CB8AC3E}">
        <p14:creationId xmlns:p14="http://schemas.microsoft.com/office/powerpoint/2010/main" val="19239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063552" y="270347"/>
            <a:ext cx="8064896" cy="297778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¿Qué pasó con el propósito de los programas de infancia?</a:t>
            </a:r>
            <a:endParaRPr lang="es-CL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2215952" y="476728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esoriasparaeldesarrollo.cl/images/equipo_trabajo/dagmar_raczynski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7151" y="3739979"/>
            <a:ext cx="3484837" cy="261036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63827" y="617838"/>
            <a:ext cx="8929473" cy="5478163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s-ES" sz="3000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“</a:t>
            </a:r>
            <a:r>
              <a:rPr lang="es-ES" sz="3000" b="1" i="1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La complejidad de nuestras sociedades, que presentan una muy desigual distribución de las oportunidades, y de los problemas que ello genera, exigen miradas más acuciosas sobre las políticas y programas que se están implementando”. </a:t>
            </a:r>
          </a:p>
          <a:p>
            <a:pPr eaLnBrk="0" hangingPunct="0">
              <a:lnSpc>
                <a:spcPct val="150000"/>
              </a:lnSpc>
              <a:defRPr/>
            </a:pPr>
            <a:endParaRPr lang="es-ES" b="1" i="1" kern="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sz="1600" b="1" i="1" kern="0" dirty="0" err="1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Dagmar</a:t>
            </a:r>
            <a:r>
              <a:rPr lang="es-ES" sz="1600" b="1" i="1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s-ES" sz="1600" b="1" i="1" kern="0" dirty="0" err="1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Raczynski</a:t>
            </a:r>
            <a:r>
              <a:rPr lang="es-ES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s-ES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</a:br>
            <a:endParaRPr lang="es-ES" kern="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808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981200" y="90872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b="1" i="1" dirty="0" smtClean="0"/>
          </a:p>
          <a:p>
            <a:pPr marL="0" indent="0" algn="ctr">
              <a:buNone/>
            </a:pPr>
            <a:r>
              <a:rPr lang="es-CL" b="1" i="1" dirty="0" smtClean="0"/>
              <a:t>“El futuro se juega en el cómo”. </a:t>
            </a:r>
          </a:p>
          <a:p>
            <a:pPr marL="0" indent="0" algn="ctr">
              <a:buNone/>
            </a:pPr>
            <a:r>
              <a:rPr lang="es-CL" sz="2400" dirty="0"/>
              <a:t>Adela Cortina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6172200" y="908720"/>
            <a:ext cx="4038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r>
              <a:rPr lang="es-CL" dirty="0" smtClean="0"/>
              <a:t>Si </a:t>
            </a:r>
            <a:r>
              <a:rPr lang="es-CL" dirty="0"/>
              <a:t>la reflexión propuesta por el PNUD en el año </a:t>
            </a:r>
            <a:r>
              <a:rPr lang="es-CL" dirty="0" smtClean="0"/>
              <a:t>2009 </a:t>
            </a:r>
            <a:r>
              <a:rPr lang="es-CL" dirty="0"/>
              <a:t>es </a:t>
            </a:r>
            <a:r>
              <a:rPr lang="es-CL" dirty="0" smtClean="0"/>
              <a:t>correcta, la realidad Chilena ya no puede ser vista desde una sola verdad. 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dirty="0" smtClean="0"/>
              <a:t>Buscar “otra manera de hacer las cosas”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38" y="423101"/>
            <a:ext cx="1085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429001"/>
            <a:ext cx="1428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68043835"/>
              </p:ext>
            </p:extLst>
          </p:nvPr>
        </p:nvGraphicFramePr>
        <p:xfrm>
          <a:off x="1336422" y="5227274"/>
          <a:ext cx="9036050" cy="11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UCSH\Desktop\escher-relativity-lithograp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50" y="642465"/>
            <a:ext cx="4691260" cy="44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981200" y="116632"/>
            <a:ext cx="8229600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/>
              <a:t>Relatividad (</a:t>
            </a:r>
            <a:r>
              <a:rPr lang="es-CL" sz="2000" b="1" dirty="0" err="1"/>
              <a:t>Escher</a:t>
            </a:r>
            <a:r>
              <a:rPr lang="es-CL" sz="2000" b="1" dirty="0"/>
              <a:t>, 1953) </a:t>
            </a:r>
          </a:p>
        </p:txBody>
      </p:sp>
    </p:spTree>
    <p:extLst>
      <p:ext uri="{BB962C8B-B14F-4D97-AF65-F5344CB8AC3E}">
        <p14:creationId xmlns:p14="http://schemas.microsoft.com/office/powerpoint/2010/main" val="37718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¿Qué implica la calidad de un programa social de infancia?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061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5415" y="243573"/>
            <a:ext cx="10093570" cy="12808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3100" b="1" dirty="0" smtClean="0"/>
              <a:t>La calidad de un programa social se juega en observar y “saber” enfrentar las condiciones riesgosas</a:t>
            </a:r>
            <a:r>
              <a:rPr lang="es-CL" sz="4000" b="1" dirty="0" smtClean="0"/>
              <a:t> </a:t>
            </a:r>
            <a:r>
              <a:rPr lang="es-CL" b="1" dirty="0" smtClean="0"/>
              <a:t> </a:t>
            </a:r>
            <a:endParaRPr lang="es-CL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85826"/>
            <a:ext cx="8407400" cy="2735262"/>
          </a:xfrm>
        </p:spPr>
      </p:pic>
      <p:sp>
        <p:nvSpPr>
          <p:cNvPr id="4" name="3 Rectángulo redondeado"/>
          <p:cNvSpPr/>
          <p:nvPr/>
        </p:nvSpPr>
        <p:spPr>
          <a:xfrm>
            <a:off x="2063750" y="4437064"/>
            <a:ext cx="8064500" cy="216058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Superar la noción asistencial.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La calidad es una definición contextual.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La calidad es una interrogante y definición del programa.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Implica un análisis de la complejidad (de nuestro entorno).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Consideración de la diversidad.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CL" sz="2000" b="1" dirty="0">
                <a:solidFill>
                  <a:schemeClr val="bg1"/>
                </a:solidFill>
              </a:rPr>
              <a:t>La calidad es el “sentido del programa”.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C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3</a:t>
            </a:r>
            <a:r>
              <a:rPr lang="es-CL" dirty="0" smtClean="0"/>
              <a:t>. Criterios de Calidad para Programas Sociales de Infancia 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718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FONDEF: Innovación Social Efectiva </a:t>
            </a:r>
            <a:endParaRPr lang="es-CL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39121"/>
              </p:ext>
            </p:extLst>
          </p:nvPr>
        </p:nvGraphicFramePr>
        <p:xfrm>
          <a:off x="838200" y="1493949"/>
          <a:ext cx="10515600" cy="500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2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esoriasparaeldesarrollo.cl/images/equipo_trabajo/dagmar_raczynski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531" y="3440210"/>
            <a:ext cx="3009456" cy="22542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24000" y="560174"/>
            <a:ext cx="9113949" cy="5535828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s-ES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“</a:t>
            </a:r>
            <a:r>
              <a:rPr lang="es-ES" b="1" i="1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La complejidad de nuestras sociedades, que presentan una muy desigual distribución de las oportunidades, y de los problemas que ello genera, exigen miradas más acuciosas sobre las políticas y programas que se están implementando”. </a:t>
            </a:r>
          </a:p>
          <a:p>
            <a:pPr eaLnBrk="0" hangingPunct="0">
              <a:lnSpc>
                <a:spcPct val="150000"/>
              </a:lnSpc>
              <a:defRPr/>
            </a:pPr>
            <a:endParaRPr lang="es-ES" b="1" i="1" kern="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sz="1600" b="1" i="1" kern="0" dirty="0" err="1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Dagmar</a:t>
            </a:r>
            <a:r>
              <a:rPr lang="es-ES" sz="1600" b="1" i="1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s-ES" sz="1600" b="1" i="1" kern="0" dirty="0" err="1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>Raczynski</a:t>
            </a:r>
            <a:r>
              <a:rPr lang="es-ES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  <a:t/>
            </a:r>
            <a:br>
              <a:rPr lang="es-ES" kern="0" dirty="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rPr>
            </a:br>
            <a:endParaRPr lang="es-ES" kern="0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962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407278"/>
            <a:ext cx="9286993" cy="1202485"/>
          </a:xfrm>
        </p:spPr>
        <p:txBody>
          <a:bodyPr/>
          <a:lstStyle/>
          <a:p>
            <a:pPr algn="ctr"/>
            <a:r>
              <a:rPr lang="es-CL" dirty="0" smtClean="0"/>
              <a:t>Contenidos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681153"/>
            <a:ext cx="10046678" cy="46364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sz="3000" dirty="0" smtClean="0"/>
              <a:t>Algunos elementos de diagnóstico de la situación de infancia en Chile.</a:t>
            </a:r>
          </a:p>
          <a:p>
            <a:pPr marL="514350" indent="-514350">
              <a:buFont typeface="+mj-lt"/>
              <a:buAutoNum type="arabicPeriod"/>
            </a:pPr>
            <a:endParaRPr lang="es-CL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CL" sz="3000" dirty="0" smtClean="0"/>
              <a:t>La calidad como premisa central en los desafíos de programas sociales con infancia.</a:t>
            </a:r>
          </a:p>
          <a:p>
            <a:pPr marL="514350" indent="-514350">
              <a:buFont typeface="+mj-lt"/>
              <a:buAutoNum type="arabicPeriod"/>
            </a:pPr>
            <a:endParaRPr lang="es-CL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CL" sz="3000" dirty="0" smtClean="0"/>
              <a:t>Criterios </a:t>
            </a:r>
            <a:r>
              <a:rPr lang="es-CL" sz="3000" dirty="0"/>
              <a:t>de calidad para </a:t>
            </a:r>
            <a:r>
              <a:rPr lang="es-CL" sz="3000" dirty="0" smtClean="0"/>
              <a:t>programas sociales de infancia. </a:t>
            </a:r>
            <a:endParaRPr lang="es-CL" sz="3000" dirty="0"/>
          </a:p>
          <a:p>
            <a:pPr marL="514350" indent="-514350">
              <a:buAutoNum type="arabicPeriod"/>
            </a:pP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49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36605" y="205947"/>
            <a:ext cx="11392930" cy="21171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4000" dirty="0"/>
              <a:t> </a:t>
            </a:r>
            <a:r>
              <a:rPr lang="es-CL" sz="4000" dirty="0" smtClean="0"/>
              <a:t>Algunos </a:t>
            </a:r>
            <a:r>
              <a:rPr lang="es-CL" sz="4000" dirty="0"/>
              <a:t>elementos de </a:t>
            </a:r>
            <a:r>
              <a:rPr lang="es-CL" sz="4000" dirty="0" smtClean="0"/>
              <a:t>diagnóstico</a:t>
            </a:r>
            <a:endParaRPr lang="es-CL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1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259" y="489959"/>
            <a:ext cx="10515600" cy="75522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Avances en materia de infancia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184" y="1425145"/>
            <a:ext cx="10222523" cy="4799808"/>
          </a:xfrm>
        </p:spPr>
        <p:txBody>
          <a:bodyPr/>
          <a:lstStyle/>
          <a:p>
            <a:pPr algn="just"/>
            <a:r>
              <a:rPr lang="es-CL" dirty="0" smtClean="0"/>
              <a:t>Ratificación de Convención ONU sobre Derechos del Niño </a:t>
            </a:r>
            <a:r>
              <a:rPr lang="es-CL" dirty="0"/>
              <a:t>(</a:t>
            </a:r>
            <a:r>
              <a:rPr lang="es-CL" dirty="0" smtClean="0"/>
              <a:t>CDN) 1990</a:t>
            </a:r>
          </a:p>
          <a:p>
            <a:pPr algn="just"/>
            <a:r>
              <a:rPr lang="es-CL" dirty="0" smtClean="0"/>
              <a:t>Cobertura </a:t>
            </a:r>
            <a:r>
              <a:rPr lang="es-CL" dirty="0"/>
              <a:t>en </a:t>
            </a:r>
            <a:r>
              <a:rPr lang="es-CL" dirty="0" smtClean="0"/>
              <a:t>educación primaria (95%) </a:t>
            </a:r>
            <a:r>
              <a:rPr lang="es-CL" dirty="0"/>
              <a:t>y </a:t>
            </a:r>
            <a:r>
              <a:rPr lang="es-CL" dirty="0" smtClean="0"/>
              <a:t>secundaria (85%)</a:t>
            </a:r>
          </a:p>
          <a:p>
            <a:pPr algn="just"/>
            <a:r>
              <a:rPr lang="es-CL" dirty="0" smtClean="0"/>
              <a:t>Disminución de mortalidad neonatal </a:t>
            </a:r>
            <a:r>
              <a:rPr lang="es-CL" dirty="0"/>
              <a:t>(19,1 – 8,2%) </a:t>
            </a:r>
            <a:r>
              <a:rPr lang="es-CL" dirty="0" smtClean="0"/>
              <a:t>y de menores </a:t>
            </a:r>
            <a:r>
              <a:rPr lang="es-CL" dirty="0"/>
              <a:t>de cinco </a:t>
            </a:r>
            <a:r>
              <a:rPr lang="es-CL" dirty="0" smtClean="0"/>
              <a:t>años </a:t>
            </a:r>
            <a:r>
              <a:rPr lang="es-CL" dirty="0"/>
              <a:t>(8,2 – 4,9%) </a:t>
            </a:r>
            <a:r>
              <a:rPr lang="es-CL" dirty="0" smtClean="0"/>
              <a:t>entre 1990-2013</a:t>
            </a:r>
          </a:p>
          <a:p>
            <a:pPr algn="just"/>
            <a:r>
              <a:rPr lang="es-CL" dirty="0" smtClean="0"/>
              <a:t>Población menor de 18 años por debajo del umbral de la pobreza en 1990: 50,7% v/s 2011: 22,8%</a:t>
            </a:r>
          </a:p>
          <a:p>
            <a:pPr algn="just"/>
            <a:r>
              <a:rPr lang="es-CL" dirty="0" smtClean="0"/>
              <a:t>Existencia de institucionalidad (Min. Desarrollo Social, Min. Justicia, Min. Salud, Min. Educación, entre otros)</a:t>
            </a:r>
          </a:p>
          <a:p>
            <a:pPr algn="just"/>
            <a:r>
              <a:rPr lang="es-CL" dirty="0" smtClean="0"/>
              <a:t>Sensibilidad social hacia el tema infancia: </a:t>
            </a:r>
            <a:r>
              <a:rPr lang="es-CL" dirty="0" err="1" smtClean="0"/>
              <a:t>ONGs</a:t>
            </a:r>
            <a:r>
              <a:rPr lang="es-CL" dirty="0" smtClean="0"/>
              <a:t>, universidades, ciudadanos, el Estado están interesados en temática infancia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3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514" y="365125"/>
            <a:ext cx="11582400" cy="977643"/>
          </a:xfrm>
        </p:spPr>
        <p:txBody>
          <a:bodyPr/>
          <a:lstStyle/>
          <a:p>
            <a:pPr algn="ctr"/>
            <a:r>
              <a:rPr lang="es-CL" dirty="0" smtClean="0"/>
              <a:t>Algunos temas pendientes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908" y="1285103"/>
            <a:ext cx="10175630" cy="520631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s-CL" dirty="0" smtClean="0"/>
              <a:t>Se </a:t>
            </a:r>
            <a:r>
              <a:rPr lang="es-CL" dirty="0"/>
              <a:t>estima en 150 mil los niños y jóvenes en riesgo de </a:t>
            </a:r>
            <a:r>
              <a:rPr lang="es-CL" dirty="0" smtClean="0"/>
              <a:t>deserción escolar; 1/3 niños en riesgo </a:t>
            </a:r>
            <a:r>
              <a:rPr lang="es-CL" dirty="0"/>
              <a:t>de </a:t>
            </a:r>
            <a:r>
              <a:rPr lang="es-CL" dirty="0" smtClean="0"/>
              <a:t>ausentismo.</a:t>
            </a:r>
            <a:endParaRPr lang="es-CL" dirty="0"/>
          </a:p>
          <a:p>
            <a:pPr algn="just">
              <a:lnSpc>
                <a:spcPct val="110000"/>
              </a:lnSpc>
            </a:pPr>
            <a:r>
              <a:rPr lang="es-CL" dirty="0"/>
              <a:t>Trabajo </a:t>
            </a:r>
            <a:r>
              <a:rPr lang="es-CL" dirty="0" smtClean="0"/>
              <a:t>Infantil: más </a:t>
            </a:r>
            <a:r>
              <a:rPr lang="es-CL" dirty="0"/>
              <a:t>de 200 mil niños y niñas se encuentran bajo riesgo físico y emocional en oficios fuera del margen de la </a:t>
            </a:r>
            <a:r>
              <a:rPr lang="es-CL" dirty="0" smtClean="0"/>
              <a:t>ley.</a:t>
            </a:r>
          </a:p>
          <a:p>
            <a:pPr algn="just">
              <a:lnSpc>
                <a:spcPct val="110000"/>
              </a:lnSpc>
            </a:pPr>
            <a:r>
              <a:rPr lang="es-CL" dirty="0" smtClean="0"/>
              <a:t>Explotación </a:t>
            </a:r>
            <a:r>
              <a:rPr lang="es-CL" dirty="0"/>
              <a:t>Sexual </a:t>
            </a:r>
            <a:r>
              <a:rPr lang="es-CL" dirty="0" smtClean="0"/>
              <a:t>Infantil: se estima </a:t>
            </a:r>
            <a:r>
              <a:rPr lang="es-CL" dirty="0"/>
              <a:t>en 4.000 los niños y niñas que sufren de explotación sexual infantil (OIT SENAME 2003). </a:t>
            </a:r>
          </a:p>
          <a:p>
            <a:pPr algn="just">
              <a:lnSpc>
                <a:spcPct val="110000"/>
              </a:lnSpc>
            </a:pPr>
            <a:r>
              <a:rPr lang="es-CL" dirty="0" smtClean="0"/>
              <a:t>Abuso Sexual Infantil.</a:t>
            </a:r>
          </a:p>
          <a:p>
            <a:pPr algn="just">
              <a:lnSpc>
                <a:spcPct val="110000"/>
              </a:lnSpc>
            </a:pPr>
            <a:r>
              <a:rPr lang="es-CL" dirty="0" smtClean="0"/>
              <a:t>Entornos degradados afectan desarrollo positivo de la infancia.</a:t>
            </a:r>
          </a:p>
        </p:txBody>
      </p:sp>
    </p:spTree>
    <p:extLst>
      <p:ext uri="{BB962C8B-B14F-4D97-AF65-F5344CB8AC3E}">
        <p14:creationId xmlns:p14="http://schemas.microsoft.com/office/powerpoint/2010/main" val="115470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Algunos temas pendientes (2)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908" y="1227438"/>
            <a:ext cx="10199077" cy="4950624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Más de un 40% de los Niños Migrantes ha sido víctima de algún nivel de discriminación (UDP 2012</a:t>
            </a:r>
            <a:r>
              <a:rPr lang="es-CL" dirty="0" smtClean="0"/>
              <a:t>).</a:t>
            </a:r>
            <a:endParaRPr lang="es-CL" dirty="0"/>
          </a:p>
          <a:p>
            <a:pPr algn="just"/>
            <a:r>
              <a:rPr lang="es-CL" dirty="0" smtClean="0"/>
              <a:t>La </a:t>
            </a:r>
            <a:r>
              <a:rPr lang="es-CL" dirty="0"/>
              <a:t>depresión a nivel mundial es la primera causa de enfermedad y discapacidad en </a:t>
            </a:r>
            <a:r>
              <a:rPr lang="es-CL" dirty="0" smtClean="0"/>
              <a:t>niños/adolescentes </a:t>
            </a:r>
            <a:r>
              <a:rPr lang="es-CL" dirty="0"/>
              <a:t>entre </a:t>
            </a:r>
            <a:r>
              <a:rPr lang="es-CL" dirty="0" smtClean="0"/>
              <a:t>10-19 años.</a:t>
            </a:r>
          </a:p>
          <a:p>
            <a:pPr algn="just"/>
            <a:r>
              <a:rPr lang="es-CL" dirty="0" smtClean="0"/>
              <a:t>El </a:t>
            </a:r>
            <a:r>
              <a:rPr lang="es-CL" dirty="0"/>
              <a:t>suicidio ocupa el tercer lugar entre las causas de mortalidad. </a:t>
            </a:r>
          </a:p>
          <a:p>
            <a:pPr algn="just"/>
            <a:r>
              <a:rPr lang="es-CL" dirty="0" smtClean="0"/>
              <a:t>El </a:t>
            </a:r>
            <a:r>
              <a:rPr lang="es-CL" dirty="0"/>
              <a:t>53,9% </a:t>
            </a:r>
            <a:r>
              <a:rPr lang="es-CL" dirty="0" smtClean="0"/>
              <a:t>de niños </a:t>
            </a:r>
            <a:r>
              <a:rPr lang="es-CL" dirty="0"/>
              <a:t>y niñas sufre violencia física </a:t>
            </a:r>
            <a:r>
              <a:rPr lang="es-CL" dirty="0" smtClean="0"/>
              <a:t>de </a:t>
            </a:r>
            <a:r>
              <a:rPr lang="es-CL" dirty="0"/>
              <a:t>parte de sus padres o </a:t>
            </a:r>
            <a:r>
              <a:rPr lang="es-CL" dirty="0" smtClean="0"/>
              <a:t>parientes; un </a:t>
            </a:r>
            <a:r>
              <a:rPr lang="es-CL" dirty="0"/>
              <a:t>19,7% violencia sicológica. </a:t>
            </a:r>
          </a:p>
          <a:p>
            <a:pPr algn="just"/>
            <a:r>
              <a:rPr lang="es-CL" dirty="0"/>
              <a:t>Atención diferenciada según niveles de complejidad para menores de 14 años que han cometido un </a:t>
            </a:r>
            <a:r>
              <a:rPr lang="es-CL" dirty="0" smtClean="0"/>
              <a:t>delito.</a:t>
            </a:r>
            <a:endParaRPr lang="es-CL" dirty="0"/>
          </a:p>
          <a:p>
            <a:pPr algn="just"/>
            <a:r>
              <a:rPr lang="es-CL" dirty="0" smtClean="0"/>
              <a:t>Jóvenes </a:t>
            </a:r>
            <a:r>
              <a:rPr lang="es-CL" dirty="0"/>
              <a:t>que inician trayectorias delictivas sin oferta programática adecuada ni </a:t>
            </a:r>
            <a:r>
              <a:rPr lang="es-CL" dirty="0" smtClean="0"/>
              <a:t>instancias especializadas en potenciar reinserción.</a:t>
            </a:r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180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09800" y="692697"/>
            <a:ext cx="7772400" cy="1470025"/>
          </a:xfrm>
        </p:spPr>
        <p:txBody>
          <a:bodyPr>
            <a:normAutofit/>
          </a:bodyPr>
          <a:lstStyle/>
          <a:p>
            <a:r>
              <a:rPr lang="es-CL" dirty="0" smtClean="0"/>
              <a:t>¿Qué es un programa social?</a:t>
            </a: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95600" y="2492896"/>
            <a:ext cx="6400800" cy="3456384"/>
          </a:xfrm>
        </p:spPr>
        <p:txBody>
          <a:bodyPr>
            <a:normAutofit/>
          </a:bodyPr>
          <a:lstStyle/>
          <a:p>
            <a:pPr algn="just"/>
            <a:r>
              <a:rPr lang="es-CL" i="1" dirty="0" smtClean="0">
                <a:solidFill>
                  <a:schemeClr val="tx1"/>
                </a:solidFill>
              </a:rPr>
              <a:t>“Conjunto integrado y articulado de acciones, prestaciones y beneficios destinados a lograr un propósito específico en una población objetivo, de modo de resolver un problema o necesidad que la afecte”.</a:t>
            </a:r>
          </a:p>
          <a:p>
            <a:pPr algn="just"/>
            <a:endParaRPr lang="es-CL" i="1" dirty="0" smtClean="0">
              <a:solidFill>
                <a:schemeClr val="tx1"/>
              </a:solidFill>
            </a:endParaRPr>
          </a:p>
          <a:p>
            <a:pPr algn="r"/>
            <a:r>
              <a:rPr lang="es-CL" i="1" dirty="0"/>
              <a:t>Ley 20.530, Ministerio de Desarrollo Social.  </a:t>
            </a:r>
          </a:p>
          <a:p>
            <a:pPr algn="r"/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26968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09800" y="692697"/>
            <a:ext cx="7772400" cy="1470025"/>
          </a:xfrm>
        </p:spPr>
        <p:txBody>
          <a:bodyPr>
            <a:normAutofit/>
          </a:bodyPr>
          <a:lstStyle/>
          <a:p>
            <a:r>
              <a:rPr lang="es-CL" dirty="0" smtClean="0"/>
              <a:t>¿Qué es un programa social?</a:t>
            </a: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95600" y="2492896"/>
            <a:ext cx="6400800" cy="3456384"/>
          </a:xfrm>
        </p:spPr>
        <p:txBody>
          <a:bodyPr>
            <a:normAutofit/>
          </a:bodyPr>
          <a:lstStyle/>
          <a:p>
            <a:pPr algn="just"/>
            <a:r>
              <a:rPr lang="es-CL" i="1" dirty="0" smtClean="0">
                <a:solidFill>
                  <a:schemeClr val="tx1"/>
                </a:solidFill>
              </a:rPr>
              <a:t>“Conjunto integrado y articulado de acciones, prestaciones y beneficios destinados a </a:t>
            </a:r>
            <a:r>
              <a:rPr lang="es-CL" i="1" u="sng" dirty="0" smtClean="0">
                <a:solidFill>
                  <a:srgbClr val="FF0000"/>
                </a:solidFill>
              </a:rPr>
              <a:t>lograr un propósito específico en una población objetivo, de modo de resolver un problema o necesidad que la afecte”.</a:t>
            </a:r>
          </a:p>
          <a:p>
            <a:pPr algn="just"/>
            <a:endParaRPr lang="es-CL" i="1" dirty="0" smtClean="0">
              <a:solidFill>
                <a:schemeClr val="tx1"/>
              </a:solidFill>
            </a:endParaRPr>
          </a:p>
          <a:p>
            <a:pPr algn="r"/>
            <a:r>
              <a:rPr lang="es-CL" i="1" dirty="0"/>
              <a:t>Ley 20.530, Ministerio de Desarrollo Social.  </a:t>
            </a:r>
          </a:p>
          <a:p>
            <a:pPr algn="r"/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843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156</TotalTime>
  <Words>1263</Words>
  <Application>Microsoft Office PowerPoint</Application>
  <PresentationFormat>Panorámica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Brush Script MT</vt:lpstr>
      <vt:lpstr>Century Gothic</vt:lpstr>
      <vt:lpstr>Constantia</vt:lpstr>
      <vt:lpstr>Franklin Gothic Book</vt:lpstr>
      <vt:lpstr>Rage Italic</vt:lpstr>
      <vt:lpstr>Chincheta</vt:lpstr>
      <vt:lpstr>Los desafíos de intervenir la “infancia vulnerable” con sistemas de calidad</vt:lpstr>
      <vt:lpstr>Presentación de PowerPoint</vt:lpstr>
      <vt:lpstr>Contenidos</vt:lpstr>
      <vt:lpstr> Algunos elementos de diagnóstico</vt:lpstr>
      <vt:lpstr>Avances en materia de infancia</vt:lpstr>
      <vt:lpstr>Algunos temas pendientes</vt:lpstr>
      <vt:lpstr>Algunos temas pendientes (2)</vt:lpstr>
      <vt:lpstr>¿Qué es un programa social?</vt:lpstr>
      <vt:lpstr>¿Qué es un programa social?</vt:lpstr>
      <vt:lpstr>Objetivos del trabajo con Infancia (SENAME)</vt:lpstr>
      <vt:lpstr>Premisa central</vt:lpstr>
      <vt:lpstr>¿Qué es lo riesgoso?</vt:lpstr>
      <vt:lpstr>Ejemplo de efectividad de programas sociales</vt:lpstr>
      <vt:lpstr>2. Noción de Calidad  </vt:lpstr>
      <vt:lpstr>Calidad como “consecuencia” </vt:lpstr>
      <vt:lpstr>Entonces </vt:lpstr>
      <vt:lpstr>¿Esta noción de calidad es explicativa de  nuestros programas de infancia?</vt:lpstr>
      <vt:lpstr>Desnaturalizar “la noción de calidad” </vt:lpstr>
      <vt:lpstr>    ¿Qué pasó con el propósito de los programas de infancia?</vt:lpstr>
      <vt:lpstr>Presentación de PowerPoint</vt:lpstr>
      <vt:lpstr>Presentación de PowerPoint</vt:lpstr>
      <vt:lpstr>¿Qué implica la calidad de un programa social de infancia?</vt:lpstr>
      <vt:lpstr>La calidad de un programa social se juega en observar y “saber” enfrentar las condiciones riesgosas  </vt:lpstr>
      <vt:lpstr>3. Criterios de Calidad para Programas Sociales de Infancia </vt:lpstr>
      <vt:lpstr>FONDEF: Innovación Social Efectiva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desafíos de intervenir la “infancia vulnerable” con sistemas de calidad</dc:title>
  <dc:creator>Fernando Andrés Fuenzalida Aguirre</dc:creator>
  <cp:lastModifiedBy>Administrador</cp:lastModifiedBy>
  <cp:revision>48</cp:revision>
  <dcterms:created xsi:type="dcterms:W3CDTF">2016-06-29T20:14:25Z</dcterms:created>
  <dcterms:modified xsi:type="dcterms:W3CDTF">2016-06-30T17:08:56Z</dcterms:modified>
</cp:coreProperties>
</file>