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1"/>
  </p:sldMasterIdLst>
  <p:notesMasterIdLst>
    <p:notesMasterId r:id="rId18"/>
  </p:notesMasterIdLst>
  <p:handoutMasterIdLst>
    <p:handoutMasterId r:id="rId19"/>
  </p:handoutMasterIdLst>
  <p:sldIdLst>
    <p:sldId id="374" r:id="rId2"/>
    <p:sldId id="411" r:id="rId3"/>
    <p:sldId id="423" r:id="rId4"/>
    <p:sldId id="426" r:id="rId5"/>
    <p:sldId id="427" r:id="rId6"/>
    <p:sldId id="436" r:id="rId7"/>
    <p:sldId id="431" r:id="rId8"/>
    <p:sldId id="432" r:id="rId9"/>
    <p:sldId id="439" r:id="rId10"/>
    <p:sldId id="433" r:id="rId11"/>
    <p:sldId id="441" r:id="rId12"/>
    <p:sldId id="442" r:id="rId13"/>
    <p:sldId id="443" r:id="rId14"/>
    <p:sldId id="424" r:id="rId15"/>
    <p:sldId id="425" r:id="rId16"/>
    <p:sldId id="440" r:id="rId17"/>
  </p:sldIdLst>
  <p:sldSz cx="12192000" cy="6858000"/>
  <p:notesSz cx="7010400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355" y="6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36312"/>
    </p:cViewPr>
  </p:sorterViewPr>
  <p:notesViewPr>
    <p:cSldViewPr snapToGrid="0" snapToObjects="1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1A409-551A-4434-BFC2-B8223AA560AF}" type="doc">
      <dgm:prSet loTypeId="urn:microsoft.com/office/officeart/2005/8/layout/h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6AE123F1-3D21-422A-AB27-0C3CCABFA4E0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CL" sz="4800" dirty="0" smtClean="0"/>
            <a:t>Investigación FIT</a:t>
          </a:r>
          <a:endParaRPr lang="es-CL" sz="4800" dirty="0"/>
        </a:p>
      </dgm:t>
    </dgm:pt>
    <dgm:pt modelId="{57F1BDEB-A5C5-4B47-8B31-48E733441AF2}" type="parTrans" cxnId="{1EEC651F-04F7-4A39-B5B3-D7D252978DE9}">
      <dgm:prSet/>
      <dgm:spPr/>
      <dgm:t>
        <a:bodyPr/>
        <a:lstStyle/>
        <a:p>
          <a:endParaRPr lang="es-CL"/>
        </a:p>
      </dgm:t>
    </dgm:pt>
    <dgm:pt modelId="{195138A6-D072-4A16-BBBD-D061BDBAEA80}" type="sibTrans" cxnId="{1EEC651F-04F7-4A39-B5B3-D7D252978DE9}">
      <dgm:prSet/>
      <dgm:spPr/>
      <dgm:t>
        <a:bodyPr/>
        <a:lstStyle/>
        <a:p>
          <a:endParaRPr lang="es-CL"/>
        </a:p>
      </dgm:t>
    </dgm:pt>
    <dgm:pt modelId="{9CB29556-1934-43C3-8578-85BC8AF68279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L" b="1" dirty="0" smtClean="0"/>
            <a:t>Metodologías Docentes (CMD)</a:t>
          </a:r>
          <a:endParaRPr lang="es-CL" b="1" dirty="0"/>
        </a:p>
      </dgm:t>
    </dgm:pt>
    <dgm:pt modelId="{10BE1137-BBD6-4051-AA05-FD948FC2F7F8}" type="parTrans" cxnId="{19D310BA-906A-490C-9DCF-46DDDB954CAC}">
      <dgm:prSet/>
      <dgm:spPr/>
      <dgm:t>
        <a:bodyPr/>
        <a:lstStyle/>
        <a:p>
          <a:endParaRPr lang="es-CL"/>
        </a:p>
      </dgm:t>
    </dgm:pt>
    <dgm:pt modelId="{6E92C1D8-B33B-429C-BF9E-E18AE27A2B0E}" type="sibTrans" cxnId="{19D310BA-906A-490C-9DCF-46DDDB954CAC}">
      <dgm:prSet/>
      <dgm:spPr/>
      <dgm:t>
        <a:bodyPr/>
        <a:lstStyle/>
        <a:p>
          <a:endParaRPr lang="es-CL"/>
        </a:p>
      </dgm:t>
    </dgm:pt>
    <dgm:pt modelId="{94C859AD-30CD-4713-8E52-2D4271CA99DA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L" b="1" dirty="0" smtClean="0"/>
            <a:t>Aplicada (NuBE y más)</a:t>
          </a:r>
          <a:endParaRPr lang="es-CL" b="1" dirty="0"/>
        </a:p>
      </dgm:t>
    </dgm:pt>
    <dgm:pt modelId="{2619AD28-333D-41B8-8C7E-1468F621C49C}" type="parTrans" cxnId="{04A04FB8-F9C3-43E7-B2BF-B65C21C0B54B}">
      <dgm:prSet/>
      <dgm:spPr/>
      <dgm:t>
        <a:bodyPr/>
        <a:lstStyle/>
        <a:p>
          <a:endParaRPr lang="es-CL"/>
        </a:p>
      </dgm:t>
    </dgm:pt>
    <dgm:pt modelId="{23D0F1FA-7C82-4CE8-AF30-8C08ADBD1107}" type="sibTrans" cxnId="{04A04FB8-F9C3-43E7-B2BF-B65C21C0B54B}">
      <dgm:prSet/>
      <dgm:spPr/>
      <dgm:t>
        <a:bodyPr/>
        <a:lstStyle/>
        <a:p>
          <a:endParaRPr lang="es-CL"/>
        </a:p>
      </dgm:t>
    </dgm:pt>
    <dgm:pt modelId="{2BAB59D7-B0F4-428E-A747-19CC2FA83E7B}">
      <dgm:prSet phldrT="[Texto]"/>
      <dgm:spPr>
        <a:solidFill>
          <a:srgbClr val="002060"/>
        </a:solidFill>
      </dgm:spPr>
      <dgm:t>
        <a:bodyPr/>
        <a:lstStyle/>
        <a:p>
          <a:r>
            <a:rPr lang="es-CL" b="1" dirty="0" smtClean="0"/>
            <a:t>Básica</a:t>
          </a:r>
          <a:endParaRPr lang="es-CL" b="1" dirty="0"/>
        </a:p>
      </dgm:t>
    </dgm:pt>
    <dgm:pt modelId="{88EAB2DD-8AE6-44F2-A523-BAA261EED15C}" type="parTrans" cxnId="{8A0E31AB-18D4-458D-8BC5-4F1EB80AEDB1}">
      <dgm:prSet/>
      <dgm:spPr/>
      <dgm:t>
        <a:bodyPr/>
        <a:lstStyle/>
        <a:p>
          <a:endParaRPr lang="es-CL"/>
        </a:p>
      </dgm:t>
    </dgm:pt>
    <dgm:pt modelId="{ED6B46EF-1669-465D-81AE-3B3A1D509C8C}" type="sibTrans" cxnId="{8A0E31AB-18D4-458D-8BC5-4F1EB80AEDB1}">
      <dgm:prSet/>
      <dgm:spPr/>
      <dgm:t>
        <a:bodyPr/>
        <a:lstStyle/>
        <a:p>
          <a:endParaRPr lang="es-CL"/>
        </a:p>
      </dgm:t>
    </dgm:pt>
    <dgm:pt modelId="{3A5072E6-2200-4584-A886-0C9613A5AAB9}" type="pres">
      <dgm:prSet presAssocID="{12E1A409-551A-4434-BFC2-B8223AA560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98D7AE-34C2-4D34-9C09-6CD06D2FF49C}" type="pres">
      <dgm:prSet presAssocID="{6AE123F1-3D21-422A-AB27-0C3CCABFA4E0}" presName="roof" presStyleLbl="dkBgShp" presStyleIdx="0" presStyleCnt="2" custScaleY="58263" custLinFactNeighborX="232" custLinFactNeighborY="21226"/>
      <dgm:spPr/>
      <dgm:t>
        <a:bodyPr/>
        <a:lstStyle/>
        <a:p>
          <a:endParaRPr lang="es-ES"/>
        </a:p>
      </dgm:t>
    </dgm:pt>
    <dgm:pt modelId="{52156796-BF04-4F5F-9E5B-DFC77ACD7E3B}" type="pres">
      <dgm:prSet presAssocID="{6AE123F1-3D21-422A-AB27-0C3CCABFA4E0}" presName="pillars" presStyleCnt="0"/>
      <dgm:spPr/>
      <dgm:t>
        <a:bodyPr/>
        <a:lstStyle/>
        <a:p>
          <a:endParaRPr lang="es-ES"/>
        </a:p>
      </dgm:t>
    </dgm:pt>
    <dgm:pt modelId="{02ED284E-C9A1-4653-BC21-8BBFB5D03459}" type="pres">
      <dgm:prSet presAssocID="{6AE123F1-3D21-422A-AB27-0C3CCABFA4E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5B3126-FA9D-44D3-A621-EF9EC8CAE7EC}" type="pres">
      <dgm:prSet presAssocID="{94C859AD-30CD-4713-8E52-2D4271CA99D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3565AF-2036-451C-9F6C-808A8A351018}" type="pres">
      <dgm:prSet presAssocID="{2BAB59D7-B0F4-428E-A747-19CC2FA83E7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A04117-3C87-4A16-9206-5E5D4A7CE736}" type="pres">
      <dgm:prSet presAssocID="{6AE123F1-3D21-422A-AB27-0C3CCABFA4E0}" presName="base" presStyleLbl="dkBgShp" presStyleIdx="1" presStyleCnt="2"/>
      <dgm:spPr>
        <a:solidFill>
          <a:srgbClr val="00B0F0"/>
        </a:solidFill>
      </dgm:spPr>
      <dgm:t>
        <a:bodyPr/>
        <a:lstStyle/>
        <a:p>
          <a:endParaRPr lang="es-ES"/>
        </a:p>
      </dgm:t>
    </dgm:pt>
  </dgm:ptLst>
  <dgm:cxnLst>
    <dgm:cxn modelId="{CDFB5A2B-9D98-478D-A47D-053F843B096D}" type="presOf" srcId="{6AE123F1-3D21-422A-AB27-0C3CCABFA4E0}" destId="{6598D7AE-34C2-4D34-9C09-6CD06D2FF49C}" srcOrd="0" destOrd="0" presId="urn:microsoft.com/office/officeart/2005/8/layout/hList3"/>
    <dgm:cxn modelId="{0F4D745E-45B3-4741-90E0-16CF7B701DE0}" type="presOf" srcId="{9CB29556-1934-43C3-8578-85BC8AF68279}" destId="{02ED284E-C9A1-4653-BC21-8BBFB5D03459}" srcOrd="0" destOrd="0" presId="urn:microsoft.com/office/officeart/2005/8/layout/hList3"/>
    <dgm:cxn modelId="{8A0E31AB-18D4-458D-8BC5-4F1EB80AEDB1}" srcId="{6AE123F1-3D21-422A-AB27-0C3CCABFA4E0}" destId="{2BAB59D7-B0F4-428E-A747-19CC2FA83E7B}" srcOrd="2" destOrd="0" parTransId="{88EAB2DD-8AE6-44F2-A523-BAA261EED15C}" sibTransId="{ED6B46EF-1669-465D-81AE-3B3A1D509C8C}"/>
    <dgm:cxn modelId="{FF378DE1-23CF-440A-BAFE-5BA950453388}" type="presOf" srcId="{2BAB59D7-B0F4-428E-A747-19CC2FA83E7B}" destId="{D23565AF-2036-451C-9F6C-808A8A351018}" srcOrd="0" destOrd="0" presId="urn:microsoft.com/office/officeart/2005/8/layout/hList3"/>
    <dgm:cxn modelId="{1EEC651F-04F7-4A39-B5B3-D7D252978DE9}" srcId="{12E1A409-551A-4434-BFC2-B8223AA560AF}" destId="{6AE123F1-3D21-422A-AB27-0C3CCABFA4E0}" srcOrd="0" destOrd="0" parTransId="{57F1BDEB-A5C5-4B47-8B31-48E733441AF2}" sibTransId="{195138A6-D072-4A16-BBBD-D061BDBAEA80}"/>
    <dgm:cxn modelId="{19D310BA-906A-490C-9DCF-46DDDB954CAC}" srcId="{6AE123F1-3D21-422A-AB27-0C3CCABFA4E0}" destId="{9CB29556-1934-43C3-8578-85BC8AF68279}" srcOrd="0" destOrd="0" parTransId="{10BE1137-BBD6-4051-AA05-FD948FC2F7F8}" sibTransId="{6E92C1D8-B33B-429C-BF9E-E18AE27A2B0E}"/>
    <dgm:cxn modelId="{04A04FB8-F9C3-43E7-B2BF-B65C21C0B54B}" srcId="{6AE123F1-3D21-422A-AB27-0C3CCABFA4E0}" destId="{94C859AD-30CD-4713-8E52-2D4271CA99DA}" srcOrd="1" destOrd="0" parTransId="{2619AD28-333D-41B8-8C7E-1468F621C49C}" sibTransId="{23D0F1FA-7C82-4CE8-AF30-8C08ADBD1107}"/>
    <dgm:cxn modelId="{E022DEF4-4962-49B0-ABD9-6C94455A31A1}" type="presOf" srcId="{94C859AD-30CD-4713-8E52-2D4271CA99DA}" destId="{185B3126-FA9D-44D3-A621-EF9EC8CAE7EC}" srcOrd="0" destOrd="0" presId="urn:microsoft.com/office/officeart/2005/8/layout/hList3"/>
    <dgm:cxn modelId="{431D732A-0773-4415-9602-E223A5603C7F}" type="presOf" srcId="{12E1A409-551A-4434-BFC2-B8223AA560AF}" destId="{3A5072E6-2200-4584-A886-0C9613A5AAB9}" srcOrd="0" destOrd="0" presId="urn:microsoft.com/office/officeart/2005/8/layout/hList3"/>
    <dgm:cxn modelId="{2911FCE5-32DB-462B-A966-6CF051A0E0C8}" type="presParOf" srcId="{3A5072E6-2200-4584-A886-0C9613A5AAB9}" destId="{6598D7AE-34C2-4D34-9C09-6CD06D2FF49C}" srcOrd="0" destOrd="0" presId="urn:microsoft.com/office/officeart/2005/8/layout/hList3"/>
    <dgm:cxn modelId="{A2485AD6-2D4F-45AB-A87F-6198CB068074}" type="presParOf" srcId="{3A5072E6-2200-4584-A886-0C9613A5AAB9}" destId="{52156796-BF04-4F5F-9E5B-DFC77ACD7E3B}" srcOrd="1" destOrd="0" presId="urn:microsoft.com/office/officeart/2005/8/layout/hList3"/>
    <dgm:cxn modelId="{09F08087-8E59-4BA9-B5DD-BF36CFB228CD}" type="presParOf" srcId="{52156796-BF04-4F5F-9E5B-DFC77ACD7E3B}" destId="{02ED284E-C9A1-4653-BC21-8BBFB5D03459}" srcOrd="0" destOrd="0" presId="urn:microsoft.com/office/officeart/2005/8/layout/hList3"/>
    <dgm:cxn modelId="{35E91B11-7F4C-4E3E-BA82-F8D120EAB4B4}" type="presParOf" srcId="{52156796-BF04-4F5F-9E5B-DFC77ACD7E3B}" destId="{185B3126-FA9D-44D3-A621-EF9EC8CAE7EC}" srcOrd="1" destOrd="0" presId="urn:microsoft.com/office/officeart/2005/8/layout/hList3"/>
    <dgm:cxn modelId="{2C948D57-8A11-422F-A687-5D3517CB59B1}" type="presParOf" srcId="{52156796-BF04-4F5F-9E5B-DFC77ACD7E3B}" destId="{D23565AF-2036-451C-9F6C-808A8A351018}" srcOrd="2" destOrd="0" presId="urn:microsoft.com/office/officeart/2005/8/layout/hList3"/>
    <dgm:cxn modelId="{611179A4-2040-4527-9478-269E91F766EE}" type="presParOf" srcId="{3A5072E6-2200-4584-A886-0C9613A5AAB9}" destId="{BAA04117-3C87-4A16-9206-5E5D4A7CE73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8D7AE-34C2-4D34-9C09-6CD06D2FF49C}">
      <dsp:nvSpPr>
        <dsp:cNvPr id="0" name=""/>
        <dsp:cNvSpPr/>
      </dsp:nvSpPr>
      <dsp:spPr>
        <a:xfrm>
          <a:off x="0" y="395966"/>
          <a:ext cx="6347791" cy="728680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800" kern="1200" dirty="0" smtClean="0"/>
            <a:t>Investigación FIT</a:t>
          </a:r>
          <a:endParaRPr lang="es-CL" sz="4800" kern="1200" dirty="0"/>
        </a:p>
      </dsp:txBody>
      <dsp:txXfrm>
        <a:off x="0" y="395966"/>
        <a:ext cx="6347791" cy="728680"/>
      </dsp:txXfrm>
    </dsp:sp>
    <dsp:sp modelId="{02ED284E-C9A1-4653-BC21-8BBFB5D03459}">
      <dsp:nvSpPr>
        <dsp:cNvPr id="0" name=""/>
        <dsp:cNvSpPr/>
      </dsp:nvSpPr>
      <dsp:spPr>
        <a:xfrm>
          <a:off x="3099" y="1120175"/>
          <a:ext cx="2113863" cy="262641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/>
            <a:t>Metodologías Docentes (CMD)</a:t>
          </a:r>
          <a:endParaRPr lang="es-CL" sz="2600" b="1" kern="1200" dirty="0"/>
        </a:p>
      </dsp:txBody>
      <dsp:txXfrm>
        <a:off x="3099" y="1120175"/>
        <a:ext cx="2113863" cy="2626415"/>
      </dsp:txXfrm>
    </dsp:sp>
    <dsp:sp modelId="{185B3126-FA9D-44D3-A621-EF9EC8CAE7EC}">
      <dsp:nvSpPr>
        <dsp:cNvPr id="0" name=""/>
        <dsp:cNvSpPr/>
      </dsp:nvSpPr>
      <dsp:spPr>
        <a:xfrm>
          <a:off x="2116963" y="1120175"/>
          <a:ext cx="2113863" cy="2626415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/>
            <a:t>Aplicada (NuBE y más)</a:t>
          </a:r>
          <a:endParaRPr lang="es-CL" sz="2600" b="1" kern="1200" dirty="0"/>
        </a:p>
      </dsp:txBody>
      <dsp:txXfrm>
        <a:off x="2116963" y="1120175"/>
        <a:ext cx="2113863" cy="2626415"/>
      </dsp:txXfrm>
    </dsp:sp>
    <dsp:sp modelId="{D23565AF-2036-451C-9F6C-808A8A351018}">
      <dsp:nvSpPr>
        <dsp:cNvPr id="0" name=""/>
        <dsp:cNvSpPr/>
      </dsp:nvSpPr>
      <dsp:spPr>
        <a:xfrm>
          <a:off x="4230827" y="1120175"/>
          <a:ext cx="2113863" cy="262641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b="1" kern="1200" dirty="0" smtClean="0"/>
            <a:t>Básica</a:t>
          </a:r>
          <a:endParaRPr lang="es-CL" sz="2600" b="1" kern="1200" dirty="0"/>
        </a:p>
      </dsp:txBody>
      <dsp:txXfrm>
        <a:off x="4230827" y="1120175"/>
        <a:ext cx="2113863" cy="2626415"/>
      </dsp:txXfrm>
    </dsp:sp>
    <dsp:sp modelId="{BAA04117-3C87-4A16-9206-5E5D4A7CE736}">
      <dsp:nvSpPr>
        <dsp:cNvPr id="0" name=""/>
        <dsp:cNvSpPr/>
      </dsp:nvSpPr>
      <dsp:spPr>
        <a:xfrm>
          <a:off x="0" y="3746590"/>
          <a:ext cx="6347791" cy="291823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10F98-DB2B-49EB-8016-5B1B52A18D09}" type="datetimeFigureOut">
              <a:rPr lang="es-CL" smtClean="0"/>
              <a:pPr/>
              <a:t>31-05-2016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88470-EC0D-4272-B45A-9E9F335D142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830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F1F16-7056-4AFE-94C7-6EFD7D5022C5}" type="datetimeFigureOut">
              <a:rPr lang="es-CL" smtClean="0"/>
              <a:pPr/>
              <a:t>31-05-2016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BABE-D9FB-428E-8B7C-F43423ABA68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D48A-7DBB-6442-86C0-3855F67477C7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9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D48A-7DBB-6442-86C0-3855F67477C7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5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Marcador de fecha"/>
          <p:cNvSpPr>
            <a:spLocks noGrp="1"/>
          </p:cNvSpPr>
          <p:nvPr>
            <p:ph type="dt" sz="half" idx="2"/>
          </p:nvPr>
        </p:nvSpPr>
        <p:spPr>
          <a:xfrm>
            <a:off x="0" y="6569794"/>
            <a:ext cx="2831637" cy="288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es-CL" smtClean="0"/>
              <a:t>28-May-2015</a:t>
            </a:r>
            <a:endParaRPr lang="es-CL" dirty="0"/>
          </a:p>
        </p:txBody>
      </p:sp>
      <p:sp>
        <p:nvSpPr>
          <p:cNvPr id="1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31638" y="6569794"/>
            <a:ext cx="6528725" cy="288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es-CL" smtClean="0"/>
              <a:t>Despacho FIT Mayo 2015</a:t>
            </a:r>
            <a:endParaRPr lang="es-CL" dirty="0"/>
          </a:p>
        </p:txBody>
      </p:sp>
      <p:sp>
        <p:nvSpPr>
          <p:cNvPr id="2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0363" y="6569968"/>
            <a:ext cx="2831637" cy="288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fld id="{B5A2EC0E-1F74-468B-A495-8655442243E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4" name="Marcador de contenido 21"/>
          <p:cNvSpPr>
            <a:spLocks noGrp="1"/>
          </p:cNvSpPr>
          <p:nvPr>
            <p:ph sz="quarter" idx="14"/>
          </p:nvPr>
        </p:nvSpPr>
        <p:spPr>
          <a:xfrm>
            <a:off x="1190825" y="1125539"/>
            <a:ext cx="9582803" cy="5034911"/>
          </a:xfrm>
        </p:spPr>
        <p:txBody>
          <a:bodyPr/>
          <a:lstStyle>
            <a:lvl1pPr>
              <a:defRPr>
                <a:latin typeface="Helvetica Neue"/>
                <a:cs typeface="Helvetica Neue"/>
              </a:defRPr>
            </a:lvl1pPr>
            <a:lvl2pPr>
              <a:defRPr>
                <a:latin typeface="Helvetica Neue"/>
                <a:cs typeface="Helvetica Neue"/>
              </a:defRPr>
            </a:lvl2pPr>
            <a:lvl3pPr>
              <a:defRPr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3526308" y="1"/>
            <a:ext cx="7247321" cy="1120586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_tradnl" dirty="0" smtClean="0"/>
              <a:t>Clic para editar titulo</a:t>
            </a:r>
            <a:endParaRPr lang="es-ES" dirty="0"/>
          </a:p>
        </p:txBody>
      </p:sp>
      <p:sp>
        <p:nvSpPr>
          <p:cNvPr id="10" name="2 Subtítulo"/>
          <p:cNvSpPr>
            <a:spLocks noGrp="1"/>
          </p:cNvSpPr>
          <p:nvPr>
            <p:ph type="subTitle" idx="13"/>
          </p:nvPr>
        </p:nvSpPr>
        <p:spPr>
          <a:xfrm>
            <a:off x="1618778" y="-4157"/>
            <a:ext cx="1907529" cy="1124744"/>
          </a:xfrm>
        </p:spPr>
        <p:txBody>
          <a:bodyPr anchor="ctr">
            <a:noAutofit/>
          </a:bodyPr>
          <a:lstStyle>
            <a:lvl1pPr marL="0" indent="0" algn="l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5848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3 Marcador de fecha"/>
          <p:cNvSpPr>
            <a:spLocks noGrp="1"/>
          </p:cNvSpPr>
          <p:nvPr>
            <p:ph type="dt" sz="half" idx="2"/>
          </p:nvPr>
        </p:nvSpPr>
        <p:spPr>
          <a:xfrm>
            <a:off x="0" y="6569794"/>
            <a:ext cx="2831637" cy="288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es-CL" smtClean="0"/>
              <a:t>28-May-2015</a:t>
            </a:r>
            <a:endParaRPr lang="es-CL" dirty="0"/>
          </a:p>
        </p:txBody>
      </p:sp>
      <p:sp>
        <p:nvSpPr>
          <p:cNvPr id="1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31638" y="6569794"/>
            <a:ext cx="6528725" cy="288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es-CL" smtClean="0"/>
              <a:t>Despacho FIT Mayo 2015</a:t>
            </a:r>
            <a:endParaRPr lang="es-CL" dirty="0"/>
          </a:p>
        </p:txBody>
      </p:sp>
      <p:sp>
        <p:nvSpPr>
          <p:cNvPr id="1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0363" y="6569968"/>
            <a:ext cx="2831637" cy="288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fld id="{B5A2EC0E-1F74-468B-A495-8655442243E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3526308" y="1"/>
            <a:ext cx="7247321" cy="1120586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_tradnl" dirty="0" smtClean="0"/>
              <a:t>Clic para editar titulo</a:t>
            </a:r>
            <a:endParaRPr lang="es-ES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3"/>
          </p:nvPr>
        </p:nvSpPr>
        <p:spPr>
          <a:xfrm>
            <a:off x="1618778" y="-4157"/>
            <a:ext cx="1907529" cy="1124744"/>
          </a:xfrm>
        </p:spPr>
        <p:txBody>
          <a:bodyPr anchor="ctr">
            <a:noAutofit/>
          </a:bodyPr>
          <a:lstStyle>
            <a:lvl1pPr marL="0" indent="0" algn="l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330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5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8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0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5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6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1379"/>
            <a:ext cx="1940408" cy="7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1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9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2C6CD5-EED6-436E-86E7-E9F6E0627427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31-05-2016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B939422-6C33-4542-856E-11B7D8F83B8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2572"/>
            <a:ext cx="12188952" cy="68554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244376"/>
            <a:ext cx="7150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685800"/>
            <a:r>
              <a:rPr lang="es-CL" sz="2800" b="1" dirty="0" smtClean="0">
                <a:solidFill>
                  <a:prstClr val="black"/>
                </a:solidFill>
              </a:rPr>
              <a:t>(</a:t>
            </a:r>
            <a:r>
              <a:rPr lang="es-CL" sz="2800" b="1" dirty="0" err="1" smtClean="0">
                <a:solidFill>
                  <a:prstClr val="black"/>
                </a:solidFill>
              </a:rPr>
              <a:t>Bio</a:t>
            </a:r>
            <a:r>
              <a:rPr lang="es-CL" sz="2800" b="1" dirty="0" smtClean="0">
                <a:solidFill>
                  <a:prstClr val="black"/>
                </a:solidFill>
              </a:rPr>
              <a:t>)Tecnología en la</a:t>
            </a:r>
          </a:p>
          <a:p>
            <a:pPr lvl="0" algn="r" defTabSz="685800"/>
            <a:r>
              <a:rPr lang="es-CL" sz="2800" b="1" dirty="0" smtClean="0">
                <a:solidFill>
                  <a:prstClr val="black"/>
                </a:solidFill>
              </a:rPr>
              <a:t>Facultad de Ingeniería y Tecnología </a:t>
            </a:r>
            <a:endParaRPr lang="es-CL" sz="2800" b="1" dirty="0">
              <a:solidFill>
                <a:prstClr val="black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62302" y="5350980"/>
            <a:ext cx="4829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CL" sz="2000" dirty="0" smtClean="0">
                <a:solidFill>
                  <a:schemeClr val="tx2"/>
                </a:solidFill>
              </a:rPr>
              <a:t>Ana María Molina R.</a:t>
            </a:r>
          </a:p>
          <a:p>
            <a:pPr defTabSz="685800"/>
            <a:r>
              <a:rPr lang="es-CL" sz="2000" dirty="0" smtClean="0">
                <a:solidFill>
                  <a:schemeClr val="tx2"/>
                </a:solidFill>
              </a:rPr>
              <a:t>Bioquímico, </a:t>
            </a:r>
            <a:r>
              <a:rPr lang="es-CL" sz="2000" dirty="0" err="1" smtClean="0">
                <a:solidFill>
                  <a:schemeClr val="tx2"/>
                </a:solidFill>
              </a:rPr>
              <a:t>MSc</a:t>
            </a:r>
            <a:r>
              <a:rPr lang="es-CL" sz="2000" dirty="0" smtClean="0">
                <a:solidFill>
                  <a:schemeClr val="tx2"/>
                </a:solidFill>
              </a:rPr>
              <a:t> y PhD en Ciencias de la Ingeniería</a:t>
            </a:r>
            <a:endParaRPr lang="es-CL" sz="2000" dirty="0">
              <a:solidFill>
                <a:schemeClr val="tx2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234866" y="5356710"/>
            <a:ext cx="0" cy="54844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177481" y="6220075"/>
            <a:ext cx="197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CL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31 Mayo 2016</a:t>
            </a:r>
            <a:endParaRPr lang="es-CL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4" b="61074"/>
          <a:stretch/>
        </p:blipFill>
        <p:spPr>
          <a:xfrm>
            <a:off x="9329738" y="304800"/>
            <a:ext cx="232886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78225" y="603466"/>
            <a:ext cx="7586460" cy="724258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s-CL" sz="2400" b="1" dirty="0" err="1" smtClean="0">
                <a:solidFill>
                  <a:schemeClr val="tx1"/>
                </a:solidFill>
              </a:rPr>
              <a:t>NuBE</a:t>
            </a:r>
            <a:r>
              <a:rPr lang="es-CL" sz="2400" b="1" dirty="0" smtClean="0">
                <a:solidFill>
                  <a:schemeClr val="tx1"/>
                </a:solidFill>
              </a:rPr>
              <a:t>: Proyectos de </a:t>
            </a:r>
            <a:r>
              <a:rPr lang="es-CL" sz="2400" b="1" dirty="0">
                <a:solidFill>
                  <a:schemeClr val="tx1"/>
                </a:solidFill>
              </a:rPr>
              <a:t>Investigación </a:t>
            </a:r>
            <a:r>
              <a:rPr lang="es-CL" sz="2400" b="1" dirty="0" smtClean="0">
                <a:solidFill>
                  <a:schemeClr val="tx1"/>
                </a:solidFill>
              </a:rPr>
              <a:t>Aplicada Externos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6866" y="89331"/>
            <a:ext cx="2235882" cy="1125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60" y="1289486"/>
            <a:ext cx="9236603" cy="52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2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78225" y="603466"/>
            <a:ext cx="7586460" cy="724258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s-CL" sz="2400" b="1" dirty="0" smtClean="0">
                <a:solidFill>
                  <a:schemeClr val="tx1"/>
                </a:solidFill>
              </a:rPr>
              <a:t>Proyectos de </a:t>
            </a:r>
            <a:r>
              <a:rPr lang="es-CL" sz="2400" b="1" dirty="0">
                <a:solidFill>
                  <a:schemeClr val="tx1"/>
                </a:solidFill>
              </a:rPr>
              <a:t>Investigación </a:t>
            </a:r>
            <a:r>
              <a:rPr lang="es-CL" sz="2400" b="1" dirty="0" smtClean="0">
                <a:solidFill>
                  <a:schemeClr val="tx1"/>
                </a:solidFill>
              </a:rPr>
              <a:t>Aplicada Internos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08" y="1725629"/>
            <a:ext cx="8207802" cy="38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0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78225" y="603466"/>
            <a:ext cx="3240740" cy="724258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s-CL" sz="2400" b="1" dirty="0" smtClean="0">
                <a:solidFill>
                  <a:schemeClr val="tx1"/>
                </a:solidFill>
              </a:rPr>
              <a:t>Proyectos de </a:t>
            </a:r>
            <a:r>
              <a:rPr lang="es-CL" sz="2400" b="1" dirty="0">
                <a:solidFill>
                  <a:schemeClr val="tx1"/>
                </a:solidFill>
              </a:rPr>
              <a:t>Investigación </a:t>
            </a:r>
            <a:r>
              <a:rPr lang="es-CL" sz="2400" b="1" dirty="0" smtClean="0">
                <a:solidFill>
                  <a:schemeClr val="tx1"/>
                </a:solidFill>
              </a:rPr>
              <a:t>Aplicada Otras áreas FIT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06" y="230660"/>
            <a:ext cx="7110325" cy="62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78225" y="495890"/>
            <a:ext cx="3240740" cy="724258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s-CL" sz="2400" b="1" dirty="0" smtClean="0">
                <a:solidFill>
                  <a:schemeClr val="tx1"/>
                </a:solidFill>
              </a:rPr>
              <a:t>Ejemplos de Creación de material para Metodologías docentes CIMD FIT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195" t="19485" r="22130" b="59559"/>
          <a:stretch/>
        </p:blipFill>
        <p:spPr>
          <a:xfrm>
            <a:off x="5355683" y="2473986"/>
            <a:ext cx="5556636" cy="12669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6092" t="13603" r="22646" b="45405"/>
          <a:stretch/>
        </p:blipFill>
        <p:spPr>
          <a:xfrm>
            <a:off x="5334650" y="3697170"/>
            <a:ext cx="5512183" cy="24782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5782" t="17279" r="22543" b="20588"/>
          <a:stretch/>
        </p:blipFill>
        <p:spPr>
          <a:xfrm>
            <a:off x="-42506" y="2499742"/>
            <a:ext cx="5556635" cy="37562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6298" t="15073" r="22130" b="52390"/>
          <a:stretch/>
        </p:blipFill>
        <p:spPr>
          <a:xfrm>
            <a:off x="4832171" y="28069"/>
            <a:ext cx="6710083" cy="23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7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7249" y="544564"/>
            <a:ext cx="105584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Nuestra facultad se </a:t>
            </a:r>
            <a:r>
              <a:rPr lang="es-CL" sz="2800" b="1" dirty="0" smtClean="0"/>
              <a:t>ha propuesto </a:t>
            </a:r>
            <a:r>
              <a:rPr lang="es-CL" sz="2800" b="1" dirty="0"/>
              <a:t>ser actor relevante en investigación </a:t>
            </a:r>
          </a:p>
          <a:p>
            <a:pPr>
              <a:lnSpc>
                <a:spcPct val="200000"/>
              </a:lnSpc>
            </a:pPr>
            <a:endParaRPr lang="es-CL" sz="1400" dirty="0" smtClean="0"/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Nos caracteriza la pasión por desarrollar investigación y aportar al desarrollo del país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Contamos con redes de colaboración y experiencia en proyectos de clase mundial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Descubrimos oportunidades de desarrollo de soluciones para el medio con el que se vincula la Facultad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Vivimos una cultura de trabajo colaborativo e interdisciplinario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Queremos ser actores relevantes en el avance de la investigación en USS</a:t>
            </a:r>
            <a:endParaRPr lang="es-CL" sz="2400" dirty="0"/>
          </a:p>
          <a:p>
            <a:pPr lvl="1"/>
            <a:endParaRPr lang="es-CL" sz="2800" dirty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4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7249" y="544564"/>
            <a:ext cx="1101565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Fortalezas de nuestro equipo</a:t>
            </a:r>
          </a:p>
          <a:p>
            <a:pPr>
              <a:lnSpc>
                <a:spcPct val="200000"/>
              </a:lnSpc>
            </a:pPr>
            <a:endParaRPr lang="es-CL" sz="1400" dirty="0" smtClean="0"/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Contamos con una trayectoria de investigación e innovación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Disponemos de infraestructura </a:t>
            </a:r>
            <a:r>
              <a:rPr lang="es-CL" sz="2800" dirty="0" smtClean="0"/>
              <a:t>para investigación biotecnológica en Concepción y Santiago</a:t>
            </a:r>
            <a:endParaRPr lang="es-CL" sz="2800" dirty="0"/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Abordamos proyectos con un enfoque interdisciplinario 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Tenemos presencia en regiones que demandan nuevos actores en </a:t>
            </a:r>
            <a:r>
              <a:rPr lang="es-CL" sz="2800" dirty="0" err="1"/>
              <a:t>I+D+i</a:t>
            </a:r>
            <a:endParaRPr lang="es-CL" sz="2800" dirty="0"/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Respondemos a las necesidades del medio</a:t>
            </a:r>
          </a:p>
          <a:p>
            <a:pPr lvl="1"/>
            <a:endParaRPr lang="es-CL" sz="2800" dirty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93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2572"/>
            <a:ext cx="12188952" cy="68554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244376"/>
            <a:ext cx="7150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685800"/>
            <a:r>
              <a:rPr lang="es-CL" sz="2800" b="1" dirty="0" smtClean="0">
                <a:solidFill>
                  <a:prstClr val="black"/>
                </a:solidFill>
              </a:rPr>
              <a:t>(</a:t>
            </a:r>
            <a:r>
              <a:rPr lang="es-CL" sz="2800" b="1" dirty="0" err="1" smtClean="0">
                <a:solidFill>
                  <a:prstClr val="black"/>
                </a:solidFill>
              </a:rPr>
              <a:t>Bio</a:t>
            </a:r>
            <a:r>
              <a:rPr lang="es-CL" sz="2800" b="1" dirty="0" smtClean="0">
                <a:solidFill>
                  <a:prstClr val="black"/>
                </a:solidFill>
              </a:rPr>
              <a:t>)Tecnología en la</a:t>
            </a:r>
          </a:p>
          <a:p>
            <a:pPr lvl="0" algn="r" defTabSz="685800"/>
            <a:r>
              <a:rPr lang="es-CL" sz="2800" b="1" dirty="0" smtClean="0">
                <a:solidFill>
                  <a:prstClr val="black"/>
                </a:solidFill>
              </a:rPr>
              <a:t>Facultad de Ingeniería y Tecnología </a:t>
            </a:r>
            <a:endParaRPr lang="es-CL" sz="2800" b="1" dirty="0">
              <a:solidFill>
                <a:prstClr val="black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62302" y="5350980"/>
            <a:ext cx="4829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CL" sz="2000" dirty="0" smtClean="0">
                <a:solidFill>
                  <a:schemeClr val="tx2"/>
                </a:solidFill>
              </a:rPr>
              <a:t>Ana María Molina R.</a:t>
            </a:r>
          </a:p>
          <a:p>
            <a:pPr defTabSz="685800"/>
            <a:r>
              <a:rPr lang="es-CL" sz="2000" dirty="0" smtClean="0">
                <a:solidFill>
                  <a:schemeClr val="tx2"/>
                </a:solidFill>
              </a:rPr>
              <a:t>Bioquímico, </a:t>
            </a:r>
            <a:r>
              <a:rPr lang="es-CL" sz="2000" dirty="0" err="1" smtClean="0">
                <a:solidFill>
                  <a:schemeClr val="tx2"/>
                </a:solidFill>
              </a:rPr>
              <a:t>MSc</a:t>
            </a:r>
            <a:r>
              <a:rPr lang="es-CL" sz="2000" dirty="0" smtClean="0">
                <a:solidFill>
                  <a:schemeClr val="tx2"/>
                </a:solidFill>
              </a:rPr>
              <a:t> y PhD en Ciencias de la Ingeniería</a:t>
            </a:r>
            <a:endParaRPr lang="es-CL" sz="2000" dirty="0">
              <a:solidFill>
                <a:schemeClr val="tx2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234866" y="5356710"/>
            <a:ext cx="0" cy="54844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177481" y="6220075"/>
            <a:ext cx="197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CL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31 Mayo 2016</a:t>
            </a:r>
            <a:endParaRPr lang="es-CL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4" b="61074"/>
          <a:stretch/>
        </p:blipFill>
        <p:spPr>
          <a:xfrm>
            <a:off x="9329738" y="304800"/>
            <a:ext cx="232886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7249" y="544564"/>
            <a:ext cx="1115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Nuestra </a:t>
            </a:r>
            <a:r>
              <a:rPr lang="es-CL" sz="2800" b="1"/>
              <a:t>facultad </a:t>
            </a:r>
            <a:r>
              <a:rPr lang="es-CL" sz="2800" b="1" smtClean="0"/>
              <a:t>es </a:t>
            </a:r>
            <a:r>
              <a:rPr lang="es-CL" sz="2800" b="1" dirty="0"/>
              <a:t>actor relevante en investigación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196" t="27930" r="51171" b="13867"/>
          <a:stretch/>
        </p:blipFill>
        <p:spPr>
          <a:xfrm>
            <a:off x="8374619" y="1301592"/>
            <a:ext cx="3096101" cy="46834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57249" y="1301592"/>
            <a:ext cx="724375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 smtClean="0"/>
              <a:t>Facultad abrió su primera carrera en 2002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 smtClean="0"/>
              <a:t>Actualmente está presente en las 4 sedes USS </a:t>
            </a:r>
            <a:r>
              <a:rPr lang="es-CL" sz="2400" dirty="0" smtClean="0"/>
              <a:t>(Santiago, Concepción, Valdivia y Puerto Montt)</a:t>
            </a:r>
            <a:endParaRPr lang="es-CL" sz="2800" dirty="0"/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Contamos con redes de colaboración y experiencia en proyectos </a:t>
            </a:r>
            <a:r>
              <a:rPr lang="es-CL" sz="2800" dirty="0" smtClean="0"/>
              <a:t>regionales, nacionales e internacionales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 smtClean="0"/>
              <a:t>Descubrimos </a:t>
            </a:r>
            <a:r>
              <a:rPr lang="es-CL" sz="2800" dirty="0"/>
              <a:t>oportunidades </a:t>
            </a:r>
            <a:r>
              <a:rPr lang="es-CL" sz="2800" dirty="0" smtClean="0"/>
              <a:t>con el medio con el </a:t>
            </a:r>
            <a:r>
              <a:rPr lang="es-CL" sz="2800" dirty="0"/>
              <a:t>que se vincula la Facultad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L" sz="2800" dirty="0"/>
              <a:t>Vivimos una cultura de trabajo colaborativo e </a:t>
            </a:r>
            <a:r>
              <a:rPr lang="es-CL" sz="2800" dirty="0" smtClean="0"/>
              <a:t>interdisciplinario</a:t>
            </a:r>
            <a:endParaRPr lang="es-CL" sz="2800" dirty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90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7249" y="544564"/>
            <a:ext cx="10558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El quehacer de nuestra facultad</a:t>
            </a:r>
          </a:p>
          <a:p>
            <a:pPr>
              <a:lnSpc>
                <a:spcPct val="200000"/>
              </a:lnSpc>
            </a:pPr>
            <a:endParaRPr lang="es-CL" sz="1400" dirty="0" smtClean="0"/>
          </a:p>
          <a:p>
            <a:pPr marL="971550" lvl="1" indent="-514350">
              <a:buFont typeface="+mj-lt"/>
              <a:buAutoNum type="arabicPeriod"/>
            </a:pPr>
            <a:endParaRPr lang="es-CL" sz="2800" dirty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3" name="Rectángulo redondeado 2"/>
          <p:cNvSpPr/>
          <p:nvPr/>
        </p:nvSpPr>
        <p:spPr>
          <a:xfrm>
            <a:off x="3596976" y="1626597"/>
            <a:ext cx="4321298" cy="576064"/>
          </a:xfrm>
          <a:prstGeom prst="roundRect">
            <a:avLst>
              <a:gd name="adj" fmla="val 4335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 smtClean="0">
                <a:solidFill>
                  <a:schemeClr val="bg1"/>
                </a:solidFill>
              </a:rPr>
              <a:t>Vinculación con el medio</a:t>
            </a:r>
            <a:endParaRPr lang="es-CL" sz="2500" dirty="0">
              <a:solidFill>
                <a:schemeClr val="bg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129807" y="2853639"/>
            <a:ext cx="7243692" cy="776276"/>
          </a:xfrm>
          <a:prstGeom prst="roundRect">
            <a:avLst>
              <a:gd name="adj" fmla="val 4335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C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ilares del quehacer académico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129807" y="3908992"/>
            <a:ext cx="1830610" cy="907464"/>
          </a:xfrm>
          <a:prstGeom prst="roundRect">
            <a:avLst>
              <a:gd name="adj" fmla="val 4335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 smtClean="0">
                <a:solidFill>
                  <a:schemeClr val="bg1"/>
                </a:solidFill>
              </a:rPr>
              <a:t>Formación</a:t>
            </a:r>
          </a:p>
          <a:p>
            <a:pPr algn="ctr"/>
            <a:r>
              <a:rPr lang="es-CL" sz="2500" dirty="0" smtClean="0">
                <a:solidFill>
                  <a:schemeClr val="bg1"/>
                </a:solidFill>
              </a:rPr>
              <a:t>(docencia)</a:t>
            </a:r>
            <a:endParaRPr lang="es-CL" sz="2500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592048" y="3908992"/>
            <a:ext cx="1781451" cy="907464"/>
          </a:xfrm>
          <a:prstGeom prst="roundRect">
            <a:avLst>
              <a:gd name="adj" fmla="val 4335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 smtClean="0">
                <a:solidFill>
                  <a:schemeClr val="bg1"/>
                </a:solidFill>
              </a:rPr>
              <a:t>Extensión   </a:t>
            </a:r>
            <a:endParaRPr lang="es-CL" sz="2500" dirty="0">
              <a:solidFill>
                <a:schemeClr val="bg1"/>
              </a:solidFill>
            </a:endParaRPr>
          </a:p>
        </p:txBody>
      </p:sp>
      <p:cxnSp>
        <p:nvCxnSpPr>
          <p:cNvPr id="7" name="Conector recto 6"/>
          <p:cNvCxnSpPr>
            <a:stCxn id="4" idx="2"/>
            <a:endCxn id="5" idx="0"/>
          </p:cNvCxnSpPr>
          <p:nvPr/>
        </p:nvCxnSpPr>
        <p:spPr>
          <a:xfrm flipH="1">
            <a:off x="3045112" y="3629915"/>
            <a:ext cx="2706541" cy="279077"/>
          </a:xfrm>
          <a:prstGeom prst="line">
            <a:avLst/>
          </a:prstGeom>
          <a:ln>
            <a:solidFill>
              <a:srgbClr val="813B3B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>
            <a:stCxn id="4" idx="2"/>
            <a:endCxn id="11" idx="0"/>
          </p:cNvCxnSpPr>
          <p:nvPr/>
        </p:nvCxnSpPr>
        <p:spPr>
          <a:xfrm>
            <a:off x="5751653" y="3629915"/>
            <a:ext cx="4325" cy="279077"/>
          </a:xfrm>
          <a:prstGeom prst="line">
            <a:avLst/>
          </a:prstGeom>
          <a:ln>
            <a:solidFill>
              <a:srgbClr val="813B3B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>
            <a:stCxn id="4" idx="2"/>
            <a:endCxn id="6" idx="0"/>
          </p:cNvCxnSpPr>
          <p:nvPr/>
        </p:nvCxnSpPr>
        <p:spPr>
          <a:xfrm>
            <a:off x="5751653" y="3629915"/>
            <a:ext cx="2731121" cy="279077"/>
          </a:xfrm>
          <a:prstGeom prst="line">
            <a:avLst/>
          </a:prstGeom>
          <a:ln>
            <a:solidFill>
              <a:srgbClr val="813B3B"/>
            </a:solidFill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4532832" y="5572220"/>
            <a:ext cx="2446291" cy="454857"/>
          </a:xfrm>
          <a:prstGeom prst="roundRect">
            <a:avLst>
              <a:gd name="adj" fmla="val 433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 smtClean="0">
                <a:solidFill>
                  <a:schemeClr val="bg1"/>
                </a:solidFill>
              </a:rPr>
              <a:t>Aplicada</a:t>
            </a:r>
            <a:endParaRPr lang="es-CL" sz="2500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532832" y="3908992"/>
            <a:ext cx="2446291" cy="907464"/>
          </a:xfrm>
          <a:prstGeom prst="roundRect">
            <a:avLst>
              <a:gd name="adj" fmla="val 4335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bg1"/>
                </a:solidFill>
              </a:rPr>
              <a:t>Investigación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543339" y="4983633"/>
            <a:ext cx="2446291" cy="454857"/>
          </a:xfrm>
          <a:prstGeom prst="roundRect">
            <a:avLst>
              <a:gd name="adj" fmla="val 433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dirty="0" smtClean="0">
                <a:solidFill>
                  <a:schemeClr val="bg1"/>
                </a:solidFill>
              </a:rPr>
              <a:t>Básica</a:t>
            </a:r>
            <a:endParaRPr lang="es-CL" sz="25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>
            <a:stCxn id="3" idx="2"/>
            <a:endCxn id="4" idx="0"/>
          </p:cNvCxnSpPr>
          <p:nvPr/>
        </p:nvCxnSpPr>
        <p:spPr>
          <a:xfrm flipH="1">
            <a:off x="5751653" y="2202661"/>
            <a:ext cx="5972" cy="650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7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2912057" y="1517553"/>
          <a:ext cx="6347791" cy="416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42989" y="612000"/>
            <a:ext cx="89204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dirty="0"/>
              <a:t>Ámbitos actuales de nuestra investigación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224" y="2757948"/>
            <a:ext cx="2024667" cy="238924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7295573" y="2757949"/>
            <a:ext cx="1779602" cy="2389240"/>
            <a:chOff x="4230827" y="1120175"/>
            <a:chExt cx="2113863" cy="2626415"/>
          </a:xfrm>
        </p:grpSpPr>
        <p:sp>
          <p:nvSpPr>
            <p:cNvPr id="12" name="Rectángulo 11"/>
            <p:cNvSpPr/>
            <p:nvPr/>
          </p:nvSpPr>
          <p:spPr>
            <a:xfrm>
              <a:off x="4230827" y="1120175"/>
              <a:ext cx="2113863" cy="262641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4230827" y="1120175"/>
              <a:ext cx="2113863" cy="2626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600" b="1" dirty="0"/>
                <a:t>Básica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729" y="2757948"/>
            <a:ext cx="2115495" cy="23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58399" y="3501790"/>
            <a:ext cx="587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F5597"/>
              </a:buClr>
            </a:pPr>
            <a:r>
              <a:rPr lang="es-CL" sz="2000" dirty="0"/>
              <a:t>Innovación en metodologías de enseñanza aprendizaje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11" y="429588"/>
            <a:ext cx="3882644" cy="2514894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2394155" y="2403989"/>
            <a:ext cx="0" cy="2330245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658398" y="4216812"/>
            <a:ext cx="692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F5597"/>
              </a:buClr>
            </a:pPr>
            <a:r>
              <a:rPr lang="es-CL" sz="2000" dirty="0"/>
              <a:t>Desarrollo de habilidades para el emprendimiento (Cursos AFHE)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46671" y="3569111"/>
            <a:ext cx="294968" cy="265471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246671" y="4216813"/>
            <a:ext cx="294968" cy="265471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945626" y="3739600"/>
            <a:ext cx="536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Agujeros negros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Agujeros de gusano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Cosmología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11" y="429588"/>
            <a:ext cx="3882644" cy="2514894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4945626" y="2238511"/>
            <a:ext cx="0" cy="18128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4798142" y="3403634"/>
            <a:ext cx="294968" cy="2654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5240594" y="3370268"/>
            <a:ext cx="314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Física Teórica de altas energías </a:t>
            </a:r>
          </a:p>
        </p:txBody>
      </p:sp>
    </p:spTree>
    <p:extLst>
      <p:ext uri="{BB962C8B-B14F-4D97-AF65-F5344CB8AC3E}">
        <p14:creationId xmlns:p14="http://schemas.microsoft.com/office/powerpoint/2010/main" val="654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034961" y="2300196"/>
            <a:ext cx="3979897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3pPr marL="258763" lvl="2" indent="-171450">
              <a:buFont typeface="Wingdings" panose="05000000000000000000" pitchFamily="2" charset="2"/>
              <a:buChar char="§"/>
              <a:defRPr sz="1100"/>
            </a:lvl3pPr>
          </a:lstStyle>
          <a:p>
            <a:pPr lvl="2"/>
            <a:r>
              <a:rPr lang="es-CL" sz="1400" dirty="0" err="1"/>
              <a:t>Bio</a:t>
            </a:r>
            <a:r>
              <a:rPr lang="es-CL" sz="1400" dirty="0"/>
              <a:t> Nanotecnología</a:t>
            </a:r>
          </a:p>
          <a:p>
            <a:pPr lvl="2"/>
            <a:r>
              <a:rPr lang="es-CL" sz="1400" dirty="0"/>
              <a:t>Microbiología Industrial</a:t>
            </a:r>
          </a:p>
          <a:p>
            <a:pPr lvl="2"/>
            <a:r>
              <a:rPr lang="es-CL" sz="1400" dirty="0"/>
              <a:t>Biotecnología Ambiental</a:t>
            </a:r>
          </a:p>
          <a:p>
            <a:pPr lvl="2"/>
            <a:r>
              <a:rPr lang="es-CL" sz="1400" dirty="0"/>
              <a:t>Ingeniería de Enzimas</a:t>
            </a:r>
          </a:p>
          <a:p>
            <a:pPr lvl="2"/>
            <a:r>
              <a:rPr lang="es-CL" sz="1400" dirty="0"/>
              <a:t>Tecnología de alimentos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11" y="429588"/>
            <a:ext cx="3882644" cy="2514894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3646013" y="2316902"/>
            <a:ext cx="7221" cy="3485184"/>
          </a:xfrm>
          <a:prstGeom prst="line">
            <a:avLst/>
          </a:prstGeom>
          <a:ln w="571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3498528" y="4015425"/>
            <a:ext cx="294968" cy="265471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498528" y="4826413"/>
            <a:ext cx="294968" cy="265471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831367" y="3963493"/>
            <a:ext cx="102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Procesos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831367" y="4768806"/>
            <a:ext cx="263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Ciencia de los Materiales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295388" y="5114128"/>
            <a:ext cx="58347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lvl="2" indent="-171450">
              <a:buFont typeface="Wingdings" panose="05000000000000000000" pitchFamily="2" charset="2"/>
              <a:buChar char="§"/>
            </a:pPr>
            <a:r>
              <a:rPr lang="es-ES" sz="1400" dirty="0"/>
              <a:t>Estabilizante de Suelos Creados con </a:t>
            </a:r>
            <a:r>
              <a:rPr lang="es-ES" sz="1400" dirty="0" err="1"/>
              <a:t>Geopolímeros</a:t>
            </a:r>
            <a:r>
              <a:rPr lang="es-ES" sz="1400" dirty="0"/>
              <a:t> con Materias Primas Naturales Chilenas</a:t>
            </a:r>
          </a:p>
          <a:p>
            <a:pPr marL="258763" lvl="2" indent="-171450">
              <a:buFont typeface="Wingdings" panose="05000000000000000000" pitchFamily="2" charset="2"/>
              <a:buChar char="§"/>
            </a:pPr>
            <a:r>
              <a:rPr lang="es-ES" sz="1400" dirty="0"/>
              <a:t>Modelamiento Numérico en Geotecnia con Aplicaciones en Altos Esfuerzos    </a:t>
            </a:r>
          </a:p>
          <a:p>
            <a:pPr marL="258763" lvl="2" indent="-171450">
              <a:buFont typeface="Wingdings" panose="05000000000000000000" pitchFamily="2" charset="2"/>
              <a:buChar char="§"/>
            </a:pPr>
            <a:r>
              <a:rPr lang="es-ES" sz="1400" dirty="0"/>
              <a:t>Modelación, Análisis Estructural y Monitoreo de Estructuras</a:t>
            </a: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5936375" y="843013"/>
            <a:ext cx="9044" cy="3305147"/>
          </a:xfrm>
          <a:prstGeom prst="line">
            <a:avLst/>
          </a:prstGeom>
          <a:ln w="571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870448" y="1090272"/>
            <a:ext cx="164513" cy="157842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5859562" y="2151629"/>
            <a:ext cx="164513" cy="157842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859562" y="3528681"/>
            <a:ext cx="164513" cy="157842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034960" y="984527"/>
            <a:ext cx="214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Gestión de Procesos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034961" y="1318122"/>
            <a:ext cx="430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lvl="2" indent="-171450">
              <a:buFont typeface="Wingdings" panose="05000000000000000000" pitchFamily="2" charset="2"/>
              <a:buChar char="§"/>
            </a:pPr>
            <a:r>
              <a:rPr lang="es-CL" sz="1400" dirty="0"/>
              <a:t>Investigación de Operaciones</a:t>
            </a:r>
          </a:p>
          <a:p>
            <a:pPr marL="258763" lvl="2" indent="-171450">
              <a:buFont typeface="Wingdings" panose="05000000000000000000" pitchFamily="2" charset="2"/>
              <a:buChar char="§"/>
            </a:pPr>
            <a:r>
              <a:rPr lang="es-ES" sz="1400" dirty="0"/>
              <a:t>Gestión de infraestructuras (civiles)</a:t>
            </a:r>
            <a:endParaRPr lang="es-CL" sz="1400" dirty="0"/>
          </a:p>
        </p:txBody>
      </p:sp>
      <p:sp>
        <p:nvSpPr>
          <p:cNvPr id="17" name="Rectángulo 16"/>
          <p:cNvSpPr/>
          <p:nvPr/>
        </p:nvSpPr>
        <p:spPr>
          <a:xfrm>
            <a:off x="6024095" y="2035026"/>
            <a:ext cx="133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Bioprocesos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034960" y="3765913"/>
            <a:ext cx="3343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lvl="2" indent="-171450">
              <a:buFont typeface="Wingdings" panose="05000000000000000000" pitchFamily="2" charset="2"/>
              <a:buChar char="§"/>
            </a:pPr>
            <a:r>
              <a:rPr lang="es-CL" sz="1400" dirty="0"/>
              <a:t>Relaves y Procesos residuales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024074" y="3442167"/>
            <a:ext cx="975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Mineros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H="1" flipV="1">
            <a:off x="4896237" y="4137746"/>
            <a:ext cx="1049182" cy="11795"/>
          </a:xfrm>
          <a:prstGeom prst="line">
            <a:avLst/>
          </a:prstGeom>
          <a:ln w="571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3271056" y="5145172"/>
            <a:ext cx="1800183" cy="79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Publicaciones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4689963" y="2698104"/>
            <a:ext cx="2751299" cy="452299"/>
          </a:xfrm>
          <a:prstGeom prst="roundRect">
            <a:avLst/>
          </a:prstGeom>
          <a:solidFill>
            <a:srgbClr val="66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Aplicada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5185919" y="5130164"/>
            <a:ext cx="1584000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Patentes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6935049" y="5130164"/>
            <a:ext cx="1584000" cy="79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Intercambio capital humano avanzado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8681621" y="5130164"/>
            <a:ext cx="1800000" cy="79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Convenios </a:t>
            </a:r>
          </a:p>
          <a:p>
            <a:pPr algn="ctr"/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Nacionales</a:t>
            </a:r>
          </a:p>
          <a:p>
            <a:pPr algn="ctr"/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Internacionales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1572374" y="5120141"/>
            <a:ext cx="1584000" cy="79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Congresos 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4716570" y="1061975"/>
            <a:ext cx="2751299" cy="10909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Organizaciones</a:t>
            </a:r>
          </a:p>
          <a:p>
            <a:pPr algn="ctr"/>
            <a:r>
              <a:rPr lang="es-CL" sz="2400" b="1" dirty="0"/>
              <a:t>Empresas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2008755" y="2272249"/>
            <a:ext cx="2360369" cy="13995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HUMANO AVANZADO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</a:rPr>
              <a:t>Docentes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</a:rPr>
              <a:t>Investigadores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</a:rPr>
              <a:t>Ingenieros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</a:rPr>
              <a:t>Estudiantes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7787552" y="2243289"/>
            <a:ext cx="2376441" cy="13995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PROBLEMATICAS REALES</a:t>
            </a:r>
          </a:p>
          <a:p>
            <a:pPr algn="ctr"/>
            <a:r>
              <a:rPr lang="es-CL" sz="1400" b="1" dirty="0"/>
              <a:t>Proyectos</a:t>
            </a:r>
          </a:p>
          <a:p>
            <a:pPr algn="ctr"/>
            <a:r>
              <a:rPr lang="es-CL" sz="1400" b="1" dirty="0"/>
              <a:t>Investigaciones</a:t>
            </a:r>
          </a:p>
          <a:p>
            <a:pPr algn="ctr"/>
            <a:r>
              <a:rPr lang="es-CL" sz="1400" b="1" dirty="0"/>
              <a:t>Actividades Conjuntas</a:t>
            </a:r>
          </a:p>
        </p:txBody>
      </p:sp>
      <p:sp>
        <p:nvSpPr>
          <p:cNvPr id="38" name="Flecha izquierda y arriba 37"/>
          <p:cNvSpPr/>
          <p:nvPr/>
        </p:nvSpPr>
        <p:spPr>
          <a:xfrm rot="10800000">
            <a:off x="3502816" y="1318366"/>
            <a:ext cx="862204" cy="871171"/>
          </a:xfrm>
          <a:prstGeom prst="leftUp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818" y="3630745"/>
            <a:ext cx="2978510" cy="1540432"/>
          </a:xfrm>
          <a:prstGeom prst="rect">
            <a:avLst/>
          </a:prstGeom>
        </p:spPr>
      </p:pic>
      <p:sp>
        <p:nvSpPr>
          <p:cNvPr id="42" name="Flecha izquierda y arriba 41"/>
          <p:cNvSpPr/>
          <p:nvPr/>
        </p:nvSpPr>
        <p:spPr>
          <a:xfrm rot="5400000">
            <a:off x="3452021" y="3755087"/>
            <a:ext cx="862204" cy="871171"/>
          </a:xfrm>
          <a:prstGeom prst="leftUp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Flecha izquierda y arriba 42"/>
          <p:cNvSpPr/>
          <p:nvPr/>
        </p:nvSpPr>
        <p:spPr>
          <a:xfrm flipV="1">
            <a:off x="7819417" y="1319450"/>
            <a:ext cx="862204" cy="871171"/>
          </a:xfrm>
          <a:prstGeom prst="leftUp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Flecha izquierda y arriba 43"/>
          <p:cNvSpPr/>
          <p:nvPr/>
        </p:nvSpPr>
        <p:spPr>
          <a:xfrm rot="5400000" flipV="1">
            <a:off x="7785312" y="3755089"/>
            <a:ext cx="862204" cy="871171"/>
          </a:xfrm>
          <a:prstGeom prst="leftUp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711" y="196071"/>
            <a:ext cx="2235882" cy="1125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9" name="CuadroTexto 18"/>
          <p:cNvSpPr txBox="1"/>
          <p:nvPr/>
        </p:nvSpPr>
        <p:spPr>
          <a:xfrm>
            <a:off x="800097" y="369106"/>
            <a:ext cx="89204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dirty="0" err="1" smtClean="0"/>
              <a:t>NuBE</a:t>
            </a:r>
            <a:r>
              <a:rPr lang="es-ES" dirty="0"/>
              <a:t> </a:t>
            </a:r>
            <a:r>
              <a:rPr lang="es-ES" dirty="0" smtClean="0"/>
              <a:t>-  </a:t>
            </a:r>
            <a:r>
              <a:rPr lang="es-ES" dirty="0" err="1" smtClean="0"/>
              <a:t>Nucleo</a:t>
            </a:r>
            <a:r>
              <a:rPr lang="es-ES" dirty="0" smtClean="0"/>
              <a:t> de </a:t>
            </a:r>
            <a:r>
              <a:rPr lang="es-ES" dirty="0" err="1" smtClean="0"/>
              <a:t>Bioprocesos</a:t>
            </a:r>
            <a:r>
              <a:rPr lang="es-ES" dirty="0" smtClean="0"/>
              <a:t> y Emprendimiento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11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7249" y="544564"/>
            <a:ext cx="10558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Equipo </a:t>
            </a:r>
            <a:r>
              <a:rPr lang="es-CL" sz="2800" b="1" dirty="0" err="1" smtClean="0"/>
              <a:t>NuBE</a:t>
            </a:r>
            <a:endParaRPr lang="es-CL" sz="2800" b="1" dirty="0"/>
          </a:p>
          <a:p>
            <a:pPr>
              <a:lnSpc>
                <a:spcPct val="200000"/>
              </a:lnSpc>
            </a:pPr>
            <a:endParaRPr lang="es-CL" sz="1400" dirty="0" smtClean="0"/>
          </a:p>
          <a:p>
            <a:pPr lvl="1"/>
            <a:endParaRPr lang="es-CL" sz="2800" dirty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208070" y="1154147"/>
            <a:ext cx="3521913" cy="1815882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600" b="1" dirty="0"/>
              <a:t>Ana María Molina</a:t>
            </a:r>
          </a:p>
          <a:p>
            <a:r>
              <a:rPr lang="es-CL" sz="1600" b="1" dirty="0" smtClean="0"/>
              <a:t>PhD </a:t>
            </a:r>
            <a:r>
              <a:rPr lang="es-CL" sz="1600" b="1" dirty="0"/>
              <a:t>en Ciencias de la </a:t>
            </a:r>
            <a:r>
              <a:rPr lang="es-CL" sz="1600" b="1" dirty="0" smtClean="0"/>
              <a:t>Ingeniería,</a:t>
            </a:r>
            <a:endParaRPr lang="es-CL" sz="1600" b="1" dirty="0"/>
          </a:p>
          <a:p>
            <a:r>
              <a:rPr lang="es-CL" sz="1600" b="1" dirty="0" smtClean="0"/>
              <a:t>Bioquímico</a:t>
            </a:r>
          </a:p>
          <a:p>
            <a:r>
              <a:rPr lang="es-CL" sz="1600" b="1" dirty="0" smtClean="0">
                <a:solidFill>
                  <a:srgbClr val="002060"/>
                </a:solidFill>
              </a:rPr>
              <a:t>Áreas de investigación: </a:t>
            </a:r>
            <a:r>
              <a:rPr lang="es-CL" sz="1600" dirty="0">
                <a:solidFill>
                  <a:srgbClr val="002060"/>
                </a:solidFill>
              </a:rPr>
              <a:t>Ingeniería de fermentaciones </a:t>
            </a:r>
            <a:r>
              <a:rPr lang="es-CL" sz="1600" dirty="0" smtClean="0">
                <a:solidFill>
                  <a:srgbClr val="002060"/>
                </a:solidFill>
              </a:rPr>
              <a:t>para obtención de biomoléculas de interés comercial, calidad y tecnología de alimentos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98494" y="5505854"/>
            <a:ext cx="5163671" cy="1077218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600" b="1" dirty="0"/>
              <a:t>Jorge Gatica</a:t>
            </a:r>
          </a:p>
          <a:p>
            <a:r>
              <a:rPr lang="es-CL" sz="1600" b="1" dirty="0"/>
              <a:t>Ingeniero Civil en </a:t>
            </a:r>
            <a:r>
              <a:rPr lang="es-CL" sz="1600" b="1" dirty="0" smtClean="0"/>
              <a:t>Computación</a:t>
            </a:r>
          </a:p>
          <a:p>
            <a:r>
              <a:rPr lang="es-CL" sz="1600" b="1" dirty="0" smtClean="0">
                <a:solidFill>
                  <a:srgbClr val="002060"/>
                </a:solidFill>
              </a:rPr>
              <a:t>Experto en: </a:t>
            </a:r>
            <a:r>
              <a:rPr lang="es-CL" sz="1600" dirty="0">
                <a:solidFill>
                  <a:srgbClr val="002060"/>
                </a:solidFill>
              </a:rPr>
              <a:t>Estrategias para levantamiento de capital y negocios con </a:t>
            </a:r>
            <a:r>
              <a:rPr lang="es-CL" sz="1600" dirty="0" smtClean="0">
                <a:solidFill>
                  <a:srgbClr val="002060"/>
                </a:solidFill>
              </a:rPr>
              <a:t>inversionistas, marketing </a:t>
            </a:r>
            <a:r>
              <a:rPr lang="es-CL" sz="1600" dirty="0">
                <a:solidFill>
                  <a:srgbClr val="002060"/>
                </a:solidFill>
              </a:rPr>
              <a:t>y relaciones </a:t>
            </a:r>
            <a:r>
              <a:rPr lang="es-CL" sz="1600" dirty="0" smtClean="0">
                <a:solidFill>
                  <a:srgbClr val="002060"/>
                </a:solidFill>
              </a:rPr>
              <a:t>publicas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540774" y="2721536"/>
            <a:ext cx="3389968" cy="1815882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600" b="1" dirty="0"/>
              <a:t>Patricio </a:t>
            </a:r>
            <a:r>
              <a:rPr lang="es-CL" sz="1600" b="1" dirty="0" err="1"/>
              <a:t>Oyarzún</a:t>
            </a:r>
            <a:endParaRPr lang="es-CL" sz="1600" b="1" dirty="0"/>
          </a:p>
          <a:p>
            <a:r>
              <a:rPr lang="es-CL" sz="1600" b="1" dirty="0"/>
              <a:t>PhD en Biotecnología,</a:t>
            </a:r>
          </a:p>
          <a:p>
            <a:r>
              <a:rPr lang="es-CL" sz="1600" b="1" dirty="0" smtClean="0"/>
              <a:t>Bioquímico</a:t>
            </a:r>
          </a:p>
          <a:p>
            <a:r>
              <a:rPr lang="es-CL" sz="1600" b="1" dirty="0" smtClean="0">
                <a:solidFill>
                  <a:srgbClr val="002060"/>
                </a:solidFill>
              </a:rPr>
              <a:t>Áreas de Investigación: </a:t>
            </a:r>
            <a:r>
              <a:rPr lang="es-CL" sz="1600" dirty="0" smtClean="0">
                <a:solidFill>
                  <a:srgbClr val="002060"/>
                </a:solidFill>
              </a:rPr>
              <a:t>Diseño racional de vacunas en el área humana y veterinaria, </a:t>
            </a:r>
            <a:r>
              <a:rPr lang="es-CL" sz="1600" dirty="0" err="1" smtClean="0">
                <a:solidFill>
                  <a:srgbClr val="002060"/>
                </a:solidFill>
              </a:rPr>
              <a:t>nanopartículas</a:t>
            </a:r>
            <a:r>
              <a:rPr lang="es-CL" sz="1600" dirty="0" smtClean="0">
                <a:solidFill>
                  <a:srgbClr val="002060"/>
                </a:solidFill>
              </a:rPr>
              <a:t> y </a:t>
            </a:r>
            <a:r>
              <a:rPr lang="es-CL" sz="1600" dirty="0" err="1" smtClean="0">
                <a:solidFill>
                  <a:srgbClr val="002060"/>
                </a:solidFill>
              </a:rPr>
              <a:t>biosensores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05454" y="496500"/>
            <a:ext cx="4493060" cy="1323439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600" b="1" dirty="0"/>
              <a:t>Carolina Pizarro</a:t>
            </a:r>
          </a:p>
          <a:p>
            <a:r>
              <a:rPr lang="es-CL" sz="1600" b="1" dirty="0" smtClean="0"/>
              <a:t>PhD </a:t>
            </a:r>
            <a:r>
              <a:rPr lang="es-CL" sz="1600" b="1" dirty="0"/>
              <a:t>en Biotecnología,</a:t>
            </a:r>
          </a:p>
          <a:p>
            <a:r>
              <a:rPr lang="es-CL" sz="1600" b="1" dirty="0"/>
              <a:t>Ingeniero Civil </a:t>
            </a:r>
            <a:r>
              <a:rPr lang="es-CL" sz="1600" b="1" dirty="0" smtClean="0"/>
              <a:t>Bioquímico</a:t>
            </a:r>
          </a:p>
          <a:p>
            <a:r>
              <a:rPr lang="es-CL" sz="1600" b="1" dirty="0" smtClean="0">
                <a:solidFill>
                  <a:srgbClr val="002060"/>
                </a:solidFill>
              </a:rPr>
              <a:t>Áreas de Investigación: </a:t>
            </a:r>
            <a:r>
              <a:rPr lang="es-CL" sz="1600" dirty="0">
                <a:solidFill>
                  <a:srgbClr val="002060"/>
                </a:solidFill>
              </a:rPr>
              <a:t>Ingeniería de Enzimas, aplicación en alimentos funcionales y </a:t>
            </a:r>
            <a:r>
              <a:rPr lang="es-CL" sz="1600" dirty="0" err="1" smtClean="0">
                <a:solidFill>
                  <a:srgbClr val="002060"/>
                </a:solidFill>
              </a:rPr>
              <a:t>nutraceuticos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64150" y="5234944"/>
            <a:ext cx="4727849" cy="1569660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600" b="1" dirty="0"/>
              <a:t>Pamela Kunz</a:t>
            </a:r>
          </a:p>
          <a:p>
            <a:r>
              <a:rPr lang="es-CL" sz="1600" b="1" dirty="0" err="1"/>
              <a:t>MSc</a:t>
            </a:r>
            <a:r>
              <a:rPr lang="es-CL" sz="1600" b="1" dirty="0"/>
              <a:t> </a:t>
            </a:r>
            <a:r>
              <a:rPr lang="es-CL" sz="1600" b="1" dirty="0" smtClean="0"/>
              <a:t>Mecanismos </a:t>
            </a:r>
            <a:r>
              <a:rPr lang="es-CL" sz="1600" b="1" dirty="0"/>
              <a:t>de desarrollo Limpio,</a:t>
            </a:r>
          </a:p>
          <a:p>
            <a:r>
              <a:rPr lang="es-CL" sz="1600" b="1" dirty="0"/>
              <a:t>Ingeniero Civil en </a:t>
            </a:r>
            <a:r>
              <a:rPr lang="es-CL" sz="1600" b="1" dirty="0" smtClean="0"/>
              <a:t>Biotecnología</a:t>
            </a:r>
          </a:p>
          <a:p>
            <a:pPr>
              <a:tabLst>
                <a:tab pos="354013" algn="l"/>
              </a:tabLst>
            </a:pPr>
            <a:r>
              <a:rPr lang="es-CL" sz="1600" b="1" dirty="0" smtClean="0">
                <a:solidFill>
                  <a:srgbClr val="002060"/>
                </a:solidFill>
              </a:rPr>
              <a:t>Áreas de investigación: </a:t>
            </a:r>
            <a:r>
              <a:rPr lang="es-CL" sz="1600" dirty="0" smtClean="0">
                <a:solidFill>
                  <a:srgbClr val="002060"/>
                </a:solidFill>
              </a:rPr>
              <a:t>Desarrollo Limpio, Protocolo </a:t>
            </a:r>
            <a:r>
              <a:rPr lang="es-CL" sz="1600" dirty="0">
                <a:solidFill>
                  <a:srgbClr val="002060"/>
                </a:solidFill>
              </a:rPr>
              <a:t>de </a:t>
            </a:r>
            <a:r>
              <a:rPr lang="es-CL" sz="1600" dirty="0" err="1" smtClean="0">
                <a:solidFill>
                  <a:srgbClr val="002060"/>
                </a:solidFill>
              </a:rPr>
              <a:t>Kyoto</a:t>
            </a:r>
            <a:r>
              <a:rPr lang="es-CL" sz="1600" dirty="0" smtClean="0">
                <a:solidFill>
                  <a:srgbClr val="002060"/>
                </a:solidFill>
              </a:rPr>
              <a:t>, gestión </a:t>
            </a:r>
            <a:r>
              <a:rPr lang="es-CL" sz="1600" dirty="0">
                <a:solidFill>
                  <a:srgbClr val="002060"/>
                </a:solidFill>
              </a:rPr>
              <a:t>de proyectos de </a:t>
            </a:r>
            <a:r>
              <a:rPr lang="es-CL" sz="1600" dirty="0" smtClean="0">
                <a:solidFill>
                  <a:srgbClr val="002060"/>
                </a:solidFill>
              </a:rPr>
              <a:t>eficiencia energética </a:t>
            </a:r>
            <a:r>
              <a:rPr lang="es-CL" sz="1600" dirty="0">
                <a:solidFill>
                  <a:srgbClr val="002060"/>
                </a:solidFill>
              </a:rPr>
              <a:t>y </a:t>
            </a:r>
            <a:r>
              <a:rPr lang="es-CL" sz="1600" dirty="0" smtClean="0">
                <a:solidFill>
                  <a:srgbClr val="002060"/>
                </a:solidFill>
              </a:rPr>
              <a:t>energías renovables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8070" y="3551247"/>
            <a:ext cx="4346965" cy="1815882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1600" b="1" dirty="0"/>
              <a:t>Cristian Canales</a:t>
            </a:r>
          </a:p>
          <a:p>
            <a:r>
              <a:rPr lang="es-CL" sz="1600" b="1" dirty="0" smtClean="0"/>
              <a:t>PhD</a:t>
            </a:r>
            <a:r>
              <a:rPr lang="es-CL" sz="1600" b="1" dirty="0"/>
              <a:t> </a:t>
            </a:r>
            <a:r>
              <a:rPr lang="es-CL" sz="1600" b="1" dirty="0" smtClean="0"/>
              <a:t>en </a:t>
            </a:r>
            <a:r>
              <a:rPr lang="es-CL" sz="1600" b="1" dirty="0"/>
              <a:t>Ingeniería Bioquímica,</a:t>
            </a:r>
          </a:p>
          <a:p>
            <a:r>
              <a:rPr lang="es-CL" sz="1600" b="1" dirty="0" smtClean="0"/>
              <a:t>Bioquímico</a:t>
            </a:r>
          </a:p>
          <a:p>
            <a:pPr>
              <a:tabLst>
                <a:tab pos="354013" algn="l"/>
              </a:tabLst>
            </a:pPr>
            <a:r>
              <a:rPr lang="es-CL" sz="1600" b="1" dirty="0" smtClean="0">
                <a:solidFill>
                  <a:srgbClr val="002060"/>
                </a:solidFill>
              </a:rPr>
              <a:t>Áreas de Investigación: </a:t>
            </a:r>
            <a:r>
              <a:rPr lang="es-CL" sz="1600" dirty="0">
                <a:solidFill>
                  <a:srgbClr val="002060"/>
                </a:solidFill>
              </a:rPr>
              <a:t>Ingeniería de fermentaciones con cepas microbianas </a:t>
            </a:r>
            <a:r>
              <a:rPr lang="es-CL" sz="1600" dirty="0" smtClean="0">
                <a:solidFill>
                  <a:srgbClr val="002060"/>
                </a:solidFill>
              </a:rPr>
              <a:t>recombinantes, masificación </a:t>
            </a:r>
            <a:r>
              <a:rPr lang="es-CL" sz="1600" dirty="0">
                <a:solidFill>
                  <a:srgbClr val="002060"/>
                </a:solidFill>
              </a:rPr>
              <a:t>de controladores biológicos de </a:t>
            </a:r>
            <a:r>
              <a:rPr lang="es-CL" sz="1600" dirty="0" smtClean="0">
                <a:solidFill>
                  <a:srgbClr val="002060"/>
                </a:solidFill>
              </a:rPr>
              <a:t>plagas</a:t>
            </a:r>
            <a:endParaRPr lang="es-CL" sz="1600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9" y="1992970"/>
            <a:ext cx="1366739" cy="1366739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1200" t="36966" r="24801" b="13504"/>
          <a:stretch/>
        </p:blipFill>
        <p:spPr>
          <a:xfrm>
            <a:off x="3649142" y="1716003"/>
            <a:ext cx="1366739" cy="1298404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7159" t="17602" r="47641" b="19833"/>
          <a:stretch/>
        </p:blipFill>
        <p:spPr>
          <a:xfrm>
            <a:off x="6895427" y="3773464"/>
            <a:ext cx="1422714" cy="1503413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2" t="36965" r="23226" b="32226"/>
          <a:stretch/>
        </p:blipFill>
        <p:spPr>
          <a:xfrm>
            <a:off x="5928260" y="886113"/>
            <a:ext cx="1278593" cy="1366739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13346" r="50000"/>
          <a:stretch/>
        </p:blipFill>
        <p:spPr>
          <a:xfrm>
            <a:off x="4441230" y="4517741"/>
            <a:ext cx="1366739" cy="1525396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Imagen 13" descr="atom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420">
            <a:off x="4559058" y="2326222"/>
            <a:ext cx="2804196" cy="226274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83" y="3201482"/>
            <a:ext cx="1255952" cy="1255952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7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15148</TotalTime>
  <Words>593</Words>
  <Application>Microsoft Office PowerPoint</Application>
  <PresentationFormat>Panorámica</PresentationFormat>
  <Paragraphs>123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Wingdings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Mejias</dc:creator>
  <cp:lastModifiedBy>Brian Martínez Martínez</cp:lastModifiedBy>
  <cp:revision>465</cp:revision>
  <cp:lastPrinted>2014-06-03T19:32:01Z</cp:lastPrinted>
  <dcterms:created xsi:type="dcterms:W3CDTF">2014-05-06T19:42:48Z</dcterms:created>
  <dcterms:modified xsi:type="dcterms:W3CDTF">2016-05-31T15:08:48Z</dcterms:modified>
</cp:coreProperties>
</file>