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23"/>
  </p:handoutMasterIdLst>
  <p:sldIdLst>
    <p:sldId id="256" r:id="rId2"/>
    <p:sldId id="257" r:id="rId3"/>
    <p:sldId id="275" r:id="rId4"/>
    <p:sldId id="273" r:id="rId5"/>
    <p:sldId id="272" r:id="rId6"/>
    <p:sldId id="262" r:id="rId7"/>
    <p:sldId id="258" r:id="rId8"/>
    <p:sldId id="280" r:id="rId9"/>
    <p:sldId id="279" r:id="rId10"/>
    <p:sldId id="260" r:id="rId11"/>
    <p:sldId id="261" r:id="rId12"/>
    <p:sldId id="278" r:id="rId13"/>
    <p:sldId id="281" r:id="rId14"/>
    <p:sldId id="271" r:id="rId15"/>
    <p:sldId id="282" r:id="rId16"/>
    <p:sldId id="265" r:id="rId17"/>
    <p:sldId id="259" r:id="rId18"/>
    <p:sldId id="269" r:id="rId19"/>
    <p:sldId id="266" r:id="rId20"/>
    <p:sldId id="270" r:id="rId21"/>
    <p:sldId id="264" r:id="rId2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44" autoAdjust="0"/>
    <p:restoredTop sz="94660"/>
  </p:normalViewPr>
  <p:slideViewPr>
    <p:cSldViewPr snapToGrid="0">
      <p:cViewPr varScale="1">
        <p:scale>
          <a:sx n="65" d="100"/>
          <a:sy n="65" d="100"/>
        </p:scale>
        <p:origin x="-128" y="-2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handoutMaster" Target="handoutMasters/handoutMaster1.xml"/><Relationship Id="rId24" Type="http://schemas.openxmlformats.org/officeDocument/2006/relationships/printerSettings" Target="printerSettings/printerSettings1.bin"/><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Marcador de fecha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6142D3E7-3933-457B-9BD7-65BFCBF5195F}" type="datetimeFigureOut">
              <a:rPr lang="en-US" smtClean="0"/>
              <a:t>31-05-16</a:t>
            </a:fld>
            <a:endParaRPr lang="en-US"/>
          </a:p>
        </p:txBody>
      </p:sp>
      <p:sp>
        <p:nvSpPr>
          <p:cNvPr id="4" name="Marcador de pie de página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Marcador de número de diapositiva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67274042-4727-41A5-9F83-CFA6A175A8FC}" type="slidenum">
              <a:rPr lang="en-US" smtClean="0"/>
              <a:t>‹Nr.›</a:t>
            </a:fld>
            <a:endParaRPr lang="en-US"/>
          </a:p>
        </p:txBody>
      </p:sp>
    </p:spTree>
    <p:extLst>
      <p:ext uri="{BB962C8B-B14F-4D97-AF65-F5344CB8AC3E}">
        <p14:creationId xmlns:p14="http://schemas.microsoft.com/office/powerpoint/2010/main" val="21502239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n-U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a:p>
        </p:txBody>
      </p:sp>
      <p:sp>
        <p:nvSpPr>
          <p:cNvPr id="4" name="Marcador de fecha 3"/>
          <p:cNvSpPr>
            <a:spLocks noGrp="1"/>
          </p:cNvSpPr>
          <p:nvPr>
            <p:ph type="dt" sz="half" idx="10"/>
          </p:nvPr>
        </p:nvSpPr>
        <p:spPr/>
        <p:txBody>
          <a:bodyPr/>
          <a:lstStyle/>
          <a:p>
            <a:fld id="{E5B7FAF2-7C6C-4948-A897-9522ADE694E6}" type="datetimeFigureOut">
              <a:rPr lang="en-US" smtClean="0"/>
              <a:t>31-05-16</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30A4A3C1-A689-4AFB-991E-A307A922B408}" type="slidenum">
              <a:rPr lang="en-US" smtClean="0"/>
              <a:t>‹Nr.›</a:t>
            </a:fld>
            <a:endParaRPr lang="en-US"/>
          </a:p>
        </p:txBody>
      </p:sp>
    </p:spTree>
    <p:extLst>
      <p:ext uri="{BB962C8B-B14F-4D97-AF65-F5344CB8AC3E}">
        <p14:creationId xmlns:p14="http://schemas.microsoft.com/office/powerpoint/2010/main" val="9013430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n-US"/>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fecha 3"/>
          <p:cNvSpPr>
            <a:spLocks noGrp="1"/>
          </p:cNvSpPr>
          <p:nvPr>
            <p:ph type="dt" sz="half" idx="10"/>
          </p:nvPr>
        </p:nvSpPr>
        <p:spPr/>
        <p:txBody>
          <a:bodyPr/>
          <a:lstStyle/>
          <a:p>
            <a:fld id="{E5B7FAF2-7C6C-4948-A897-9522ADE694E6}" type="datetimeFigureOut">
              <a:rPr lang="en-US" smtClean="0"/>
              <a:t>31-05-16</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30A4A3C1-A689-4AFB-991E-A307A922B408}" type="slidenum">
              <a:rPr lang="en-US" smtClean="0"/>
              <a:t>‹Nr.›</a:t>
            </a:fld>
            <a:endParaRPr lang="en-US"/>
          </a:p>
        </p:txBody>
      </p:sp>
    </p:spTree>
    <p:extLst>
      <p:ext uri="{BB962C8B-B14F-4D97-AF65-F5344CB8AC3E}">
        <p14:creationId xmlns:p14="http://schemas.microsoft.com/office/powerpoint/2010/main" val="9870606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n-US"/>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fecha 3"/>
          <p:cNvSpPr>
            <a:spLocks noGrp="1"/>
          </p:cNvSpPr>
          <p:nvPr>
            <p:ph type="dt" sz="half" idx="10"/>
          </p:nvPr>
        </p:nvSpPr>
        <p:spPr/>
        <p:txBody>
          <a:bodyPr/>
          <a:lstStyle/>
          <a:p>
            <a:fld id="{E5B7FAF2-7C6C-4948-A897-9522ADE694E6}" type="datetimeFigureOut">
              <a:rPr lang="en-US" smtClean="0"/>
              <a:t>31-05-16</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30A4A3C1-A689-4AFB-991E-A307A922B408}" type="slidenum">
              <a:rPr lang="en-US" smtClean="0"/>
              <a:t>‹Nr.›</a:t>
            </a:fld>
            <a:endParaRPr lang="en-US"/>
          </a:p>
        </p:txBody>
      </p:sp>
    </p:spTree>
    <p:extLst>
      <p:ext uri="{BB962C8B-B14F-4D97-AF65-F5344CB8AC3E}">
        <p14:creationId xmlns:p14="http://schemas.microsoft.com/office/powerpoint/2010/main" val="21930120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n-US"/>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fecha 3"/>
          <p:cNvSpPr>
            <a:spLocks noGrp="1"/>
          </p:cNvSpPr>
          <p:nvPr>
            <p:ph type="dt" sz="half" idx="10"/>
          </p:nvPr>
        </p:nvSpPr>
        <p:spPr/>
        <p:txBody>
          <a:bodyPr/>
          <a:lstStyle/>
          <a:p>
            <a:fld id="{E5B7FAF2-7C6C-4948-A897-9522ADE694E6}" type="datetimeFigureOut">
              <a:rPr lang="en-US" smtClean="0"/>
              <a:t>31-05-16</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30A4A3C1-A689-4AFB-991E-A307A922B408}" type="slidenum">
              <a:rPr lang="en-US" smtClean="0"/>
              <a:t>‹Nr.›</a:t>
            </a:fld>
            <a:endParaRPr lang="en-US"/>
          </a:p>
        </p:txBody>
      </p:sp>
    </p:spTree>
    <p:extLst>
      <p:ext uri="{BB962C8B-B14F-4D97-AF65-F5344CB8AC3E}">
        <p14:creationId xmlns:p14="http://schemas.microsoft.com/office/powerpoint/2010/main" val="41260052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n-US"/>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E5B7FAF2-7C6C-4948-A897-9522ADE694E6}" type="datetimeFigureOut">
              <a:rPr lang="en-US" smtClean="0"/>
              <a:t>31-05-16</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30A4A3C1-A689-4AFB-991E-A307A922B408}" type="slidenum">
              <a:rPr lang="en-US" smtClean="0"/>
              <a:t>‹Nr.›</a:t>
            </a:fld>
            <a:endParaRPr lang="en-US"/>
          </a:p>
        </p:txBody>
      </p:sp>
    </p:spTree>
    <p:extLst>
      <p:ext uri="{BB962C8B-B14F-4D97-AF65-F5344CB8AC3E}">
        <p14:creationId xmlns:p14="http://schemas.microsoft.com/office/powerpoint/2010/main" val="24750837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n-US"/>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Marcador de fecha 4"/>
          <p:cNvSpPr>
            <a:spLocks noGrp="1"/>
          </p:cNvSpPr>
          <p:nvPr>
            <p:ph type="dt" sz="half" idx="10"/>
          </p:nvPr>
        </p:nvSpPr>
        <p:spPr/>
        <p:txBody>
          <a:bodyPr/>
          <a:lstStyle/>
          <a:p>
            <a:fld id="{E5B7FAF2-7C6C-4948-A897-9522ADE694E6}" type="datetimeFigureOut">
              <a:rPr lang="en-US" smtClean="0"/>
              <a:t>31-05-16</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30A4A3C1-A689-4AFB-991E-A307A922B408}" type="slidenum">
              <a:rPr lang="en-US" smtClean="0"/>
              <a:t>‹Nr.›</a:t>
            </a:fld>
            <a:endParaRPr lang="en-US"/>
          </a:p>
        </p:txBody>
      </p:sp>
    </p:spTree>
    <p:extLst>
      <p:ext uri="{BB962C8B-B14F-4D97-AF65-F5344CB8AC3E}">
        <p14:creationId xmlns:p14="http://schemas.microsoft.com/office/powerpoint/2010/main" val="17876877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n-US"/>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Marcador de fecha 6"/>
          <p:cNvSpPr>
            <a:spLocks noGrp="1"/>
          </p:cNvSpPr>
          <p:nvPr>
            <p:ph type="dt" sz="half" idx="10"/>
          </p:nvPr>
        </p:nvSpPr>
        <p:spPr/>
        <p:txBody>
          <a:bodyPr/>
          <a:lstStyle/>
          <a:p>
            <a:fld id="{E5B7FAF2-7C6C-4948-A897-9522ADE694E6}" type="datetimeFigureOut">
              <a:rPr lang="en-US" smtClean="0"/>
              <a:t>31-05-16</a:t>
            </a:fld>
            <a:endParaRPr lang="en-US"/>
          </a:p>
        </p:txBody>
      </p:sp>
      <p:sp>
        <p:nvSpPr>
          <p:cNvPr id="8" name="Marcador de pie de página 7"/>
          <p:cNvSpPr>
            <a:spLocks noGrp="1"/>
          </p:cNvSpPr>
          <p:nvPr>
            <p:ph type="ftr" sz="quarter" idx="11"/>
          </p:nvPr>
        </p:nvSpPr>
        <p:spPr/>
        <p:txBody>
          <a:bodyPr/>
          <a:lstStyle/>
          <a:p>
            <a:endParaRPr lang="en-US"/>
          </a:p>
        </p:txBody>
      </p:sp>
      <p:sp>
        <p:nvSpPr>
          <p:cNvPr id="9" name="Marcador de número de diapositiva 8"/>
          <p:cNvSpPr>
            <a:spLocks noGrp="1"/>
          </p:cNvSpPr>
          <p:nvPr>
            <p:ph type="sldNum" sz="quarter" idx="12"/>
          </p:nvPr>
        </p:nvSpPr>
        <p:spPr/>
        <p:txBody>
          <a:bodyPr/>
          <a:lstStyle/>
          <a:p>
            <a:fld id="{30A4A3C1-A689-4AFB-991E-A307A922B408}" type="slidenum">
              <a:rPr lang="en-US" smtClean="0"/>
              <a:t>‹Nr.›</a:t>
            </a:fld>
            <a:endParaRPr lang="en-US"/>
          </a:p>
        </p:txBody>
      </p:sp>
    </p:spTree>
    <p:extLst>
      <p:ext uri="{BB962C8B-B14F-4D97-AF65-F5344CB8AC3E}">
        <p14:creationId xmlns:p14="http://schemas.microsoft.com/office/powerpoint/2010/main" val="15739727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n-US"/>
          </a:p>
        </p:txBody>
      </p:sp>
      <p:sp>
        <p:nvSpPr>
          <p:cNvPr id="3" name="Marcador de fecha 2"/>
          <p:cNvSpPr>
            <a:spLocks noGrp="1"/>
          </p:cNvSpPr>
          <p:nvPr>
            <p:ph type="dt" sz="half" idx="10"/>
          </p:nvPr>
        </p:nvSpPr>
        <p:spPr/>
        <p:txBody>
          <a:bodyPr/>
          <a:lstStyle/>
          <a:p>
            <a:fld id="{E5B7FAF2-7C6C-4948-A897-9522ADE694E6}" type="datetimeFigureOut">
              <a:rPr lang="en-US" smtClean="0"/>
              <a:t>31-05-16</a:t>
            </a:fld>
            <a:endParaRPr lang="en-US"/>
          </a:p>
        </p:txBody>
      </p:sp>
      <p:sp>
        <p:nvSpPr>
          <p:cNvPr id="4" name="Marcador de pie de página 3"/>
          <p:cNvSpPr>
            <a:spLocks noGrp="1"/>
          </p:cNvSpPr>
          <p:nvPr>
            <p:ph type="ftr" sz="quarter" idx="11"/>
          </p:nvPr>
        </p:nvSpPr>
        <p:spPr/>
        <p:txBody>
          <a:bodyPr/>
          <a:lstStyle/>
          <a:p>
            <a:endParaRPr lang="en-US"/>
          </a:p>
        </p:txBody>
      </p:sp>
      <p:sp>
        <p:nvSpPr>
          <p:cNvPr id="5" name="Marcador de número de diapositiva 4"/>
          <p:cNvSpPr>
            <a:spLocks noGrp="1"/>
          </p:cNvSpPr>
          <p:nvPr>
            <p:ph type="sldNum" sz="quarter" idx="12"/>
          </p:nvPr>
        </p:nvSpPr>
        <p:spPr/>
        <p:txBody>
          <a:bodyPr/>
          <a:lstStyle/>
          <a:p>
            <a:fld id="{30A4A3C1-A689-4AFB-991E-A307A922B408}" type="slidenum">
              <a:rPr lang="en-US" smtClean="0"/>
              <a:t>‹Nr.›</a:t>
            </a:fld>
            <a:endParaRPr lang="en-US"/>
          </a:p>
        </p:txBody>
      </p:sp>
    </p:spTree>
    <p:extLst>
      <p:ext uri="{BB962C8B-B14F-4D97-AF65-F5344CB8AC3E}">
        <p14:creationId xmlns:p14="http://schemas.microsoft.com/office/powerpoint/2010/main" val="6718676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E5B7FAF2-7C6C-4948-A897-9522ADE694E6}" type="datetimeFigureOut">
              <a:rPr lang="en-US" smtClean="0"/>
              <a:t>31-05-16</a:t>
            </a:fld>
            <a:endParaRPr lang="en-US"/>
          </a:p>
        </p:txBody>
      </p:sp>
      <p:sp>
        <p:nvSpPr>
          <p:cNvPr id="3" name="Marcador de pie de página 2"/>
          <p:cNvSpPr>
            <a:spLocks noGrp="1"/>
          </p:cNvSpPr>
          <p:nvPr>
            <p:ph type="ftr" sz="quarter" idx="11"/>
          </p:nvPr>
        </p:nvSpPr>
        <p:spPr/>
        <p:txBody>
          <a:bodyPr/>
          <a:lstStyle/>
          <a:p>
            <a:endParaRPr lang="en-US"/>
          </a:p>
        </p:txBody>
      </p:sp>
      <p:sp>
        <p:nvSpPr>
          <p:cNvPr id="4" name="Marcador de número de diapositiva 3"/>
          <p:cNvSpPr>
            <a:spLocks noGrp="1"/>
          </p:cNvSpPr>
          <p:nvPr>
            <p:ph type="sldNum" sz="quarter" idx="12"/>
          </p:nvPr>
        </p:nvSpPr>
        <p:spPr/>
        <p:txBody>
          <a:bodyPr/>
          <a:lstStyle/>
          <a:p>
            <a:fld id="{30A4A3C1-A689-4AFB-991E-A307A922B408}" type="slidenum">
              <a:rPr lang="en-US" smtClean="0"/>
              <a:t>‹Nr.›</a:t>
            </a:fld>
            <a:endParaRPr lang="en-US"/>
          </a:p>
        </p:txBody>
      </p:sp>
    </p:spTree>
    <p:extLst>
      <p:ext uri="{BB962C8B-B14F-4D97-AF65-F5344CB8AC3E}">
        <p14:creationId xmlns:p14="http://schemas.microsoft.com/office/powerpoint/2010/main" val="11628219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n-US"/>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E5B7FAF2-7C6C-4948-A897-9522ADE694E6}" type="datetimeFigureOut">
              <a:rPr lang="en-US" smtClean="0"/>
              <a:t>31-05-16</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30A4A3C1-A689-4AFB-991E-A307A922B408}" type="slidenum">
              <a:rPr lang="en-US" smtClean="0"/>
              <a:t>‹Nr.›</a:t>
            </a:fld>
            <a:endParaRPr lang="en-US"/>
          </a:p>
        </p:txBody>
      </p:sp>
    </p:spTree>
    <p:extLst>
      <p:ext uri="{BB962C8B-B14F-4D97-AF65-F5344CB8AC3E}">
        <p14:creationId xmlns:p14="http://schemas.microsoft.com/office/powerpoint/2010/main" val="22740578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n-US"/>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E5B7FAF2-7C6C-4948-A897-9522ADE694E6}" type="datetimeFigureOut">
              <a:rPr lang="en-US" smtClean="0"/>
              <a:t>31-05-16</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30A4A3C1-A689-4AFB-991E-A307A922B408}" type="slidenum">
              <a:rPr lang="en-US" smtClean="0"/>
              <a:t>‹Nr.›</a:t>
            </a:fld>
            <a:endParaRPr lang="en-US"/>
          </a:p>
        </p:txBody>
      </p:sp>
    </p:spTree>
    <p:extLst>
      <p:ext uri="{BB962C8B-B14F-4D97-AF65-F5344CB8AC3E}">
        <p14:creationId xmlns:p14="http://schemas.microsoft.com/office/powerpoint/2010/main" val="154594362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n-US"/>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B7FAF2-7C6C-4948-A897-9522ADE694E6}" type="datetimeFigureOut">
              <a:rPr lang="en-US" smtClean="0"/>
              <a:t>31-05-16</a:t>
            </a:fld>
            <a:endParaRPr lang="en-U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A4A3C1-A689-4AFB-991E-A307A922B408}" type="slidenum">
              <a:rPr lang="en-US" smtClean="0"/>
              <a:t>‹Nr.›</a:t>
            </a:fld>
            <a:endParaRPr lang="en-US"/>
          </a:p>
        </p:txBody>
      </p:sp>
    </p:spTree>
    <p:extLst>
      <p:ext uri="{BB962C8B-B14F-4D97-AF65-F5344CB8AC3E}">
        <p14:creationId xmlns:p14="http://schemas.microsoft.com/office/powerpoint/2010/main" val="35334711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gi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 Id="rId3"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5.gi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6.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7.emf"/><Relationship Id="rId3" Type="http://schemas.openxmlformats.org/officeDocument/2006/relationships/image" Target="../media/image18.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9.g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0.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gif"/></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4" Type="http://schemas.openxmlformats.org/officeDocument/2006/relationships/image" Target="../media/image9.jpeg"/><Relationship Id="rId5" Type="http://schemas.openxmlformats.org/officeDocument/2006/relationships/image" Target="../media/image10.jpeg"/><Relationship Id="rId6"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image" Target="../media/image7.gi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noAutofit/>
          </a:bodyPr>
          <a:lstStyle/>
          <a:p>
            <a:r>
              <a:rPr lang="es-ES_tradnl" sz="3600" b="1" dirty="0"/>
              <a:t>“Implementación de una técnica de bajo costo para la detección de mutaciones </a:t>
            </a:r>
            <a:r>
              <a:rPr lang="es-ES_tradnl" sz="3600" b="1" dirty="0" smtClean="0"/>
              <a:t>en el gen BRCA1 </a:t>
            </a:r>
            <a:r>
              <a:rPr lang="es-ES_tradnl" sz="3600" b="1" dirty="0"/>
              <a:t>relacionadas con el desarrollo del cáncer de mamas”</a:t>
            </a:r>
            <a:r>
              <a:rPr lang="en-US" sz="3600" dirty="0"/>
              <a:t/>
            </a:r>
            <a:br>
              <a:rPr lang="en-US" sz="3600" dirty="0"/>
            </a:br>
            <a:endParaRPr lang="en-US" sz="3600" dirty="0"/>
          </a:p>
        </p:txBody>
      </p:sp>
      <p:sp>
        <p:nvSpPr>
          <p:cNvPr id="3" name="Subtítulo 2"/>
          <p:cNvSpPr>
            <a:spLocks noGrp="1"/>
          </p:cNvSpPr>
          <p:nvPr>
            <p:ph type="subTitle" idx="1"/>
          </p:nvPr>
        </p:nvSpPr>
        <p:spPr>
          <a:xfrm>
            <a:off x="1524000" y="5083109"/>
            <a:ext cx="9144000" cy="1655762"/>
          </a:xfrm>
        </p:spPr>
        <p:txBody>
          <a:bodyPr>
            <a:normAutofit/>
          </a:bodyPr>
          <a:lstStyle/>
          <a:p>
            <a:r>
              <a:rPr lang="es-CL" sz="2000" dirty="0" smtClean="0"/>
              <a:t>Dr. Alejandro Amoroso</a:t>
            </a:r>
          </a:p>
          <a:p>
            <a:r>
              <a:rPr lang="es-CL" sz="2000" dirty="0" smtClean="0"/>
              <a:t>Facultad de Ciencia</a:t>
            </a:r>
          </a:p>
          <a:p>
            <a:r>
              <a:rPr lang="es-CL" sz="2000" dirty="0" smtClean="0"/>
              <a:t>Universidad San Sebastián</a:t>
            </a:r>
          </a:p>
          <a:p>
            <a:r>
              <a:rPr lang="es-CL" sz="2000" dirty="0" smtClean="0"/>
              <a:t>2016</a:t>
            </a:r>
            <a:endParaRPr lang="en-US" sz="2000" dirty="0"/>
          </a:p>
        </p:txBody>
      </p:sp>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57245" y="2886123"/>
            <a:ext cx="2877510" cy="2246108"/>
          </a:xfrm>
          <a:prstGeom prst="rect">
            <a:avLst/>
          </a:prstGeom>
        </p:spPr>
      </p:pic>
    </p:spTree>
    <p:extLst>
      <p:ext uri="{BB962C8B-B14F-4D97-AF65-F5344CB8AC3E}">
        <p14:creationId xmlns:p14="http://schemas.microsoft.com/office/powerpoint/2010/main" val="362622219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n-US"/>
          </a:p>
        </p:txBody>
      </p:sp>
      <p:sp>
        <p:nvSpPr>
          <p:cNvPr id="3" name="Marcador de contenido 2"/>
          <p:cNvSpPr>
            <a:spLocks noGrp="1"/>
          </p:cNvSpPr>
          <p:nvPr>
            <p:ph idx="1"/>
          </p:nvPr>
        </p:nvSpPr>
        <p:spPr/>
        <p:txBody>
          <a:bodyPr/>
          <a:lstStyle/>
          <a:p>
            <a:pPr>
              <a:lnSpc>
                <a:spcPct val="100000"/>
              </a:lnSpc>
            </a:pPr>
            <a:r>
              <a:rPr lang="es-ES" dirty="0"/>
              <a:t>N</a:t>
            </a:r>
            <a:r>
              <a:rPr lang="es-ES" dirty="0" smtClean="0"/>
              <a:t>ecesidad </a:t>
            </a:r>
            <a:r>
              <a:rPr lang="es-ES" dirty="0"/>
              <a:t>de un test rápido, seguro, de bajo costo </a:t>
            </a:r>
            <a:r>
              <a:rPr lang="es-ES" b="1" dirty="0" smtClean="0"/>
              <a:t>que </a:t>
            </a:r>
            <a:r>
              <a:rPr lang="es-ES" b="1" dirty="0"/>
              <a:t>considere los componentes étnicos</a:t>
            </a:r>
            <a:r>
              <a:rPr lang="es-ES" dirty="0"/>
              <a:t> de las poblaciones analizadas </a:t>
            </a:r>
            <a:endParaRPr lang="en-US" dirty="0"/>
          </a:p>
        </p:txBody>
      </p:sp>
    </p:spTree>
    <p:extLst>
      <p:ext uri="{BB962C8B-B14F-4D97-AF65-F5344CB8AC3E}">
        <p14:creationId xmlns:p14="http://schemas.microsoft.com/office/powerpoint/2010/main" val="202445736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CL" sz="3600" b="1" dirty="0"/>
              <a:t>P</a:t>
            </a:r>
            <a:r>
              <a:rPr lang="es-CL" sz="3600" b="1" dirty="0" smtClean="0"/>
              <a:t>ropuesta</a:t>
            </a:r>
            <a:endParaRPr lang="en-US" sz="3600" b="1" dirty="0"/>
          </a:p>
        </p:txBody>
      </p:sp>
      <p:sp>
        <p:nvSpPr>
          <p:cNvPr id="3" name="Marcador de contenido 2"/>
          <p:cNvSpPr>
            <a:spLocks noGrp="1"/>
          </p:cNvSpPr>
          <p:nvPr>
            <p:ph idx="1"/>
          </p:nvPr>
        </p:nvSpPr>
        <p:spPr/>
        <p:txBody>
          <a:bodyPr/>
          <a:lstStyle/>
          <a:p>
            <a:pPr algn="just"/>
            <a:r>
              <a:rPr lang="es-ES" dirty="0" smtClean="0"/>
              <a:t>Desarrollar </a:t>
            </a:r>
            <a:r>
              <a:rPr lang="es-ES" dirty="0"/>
              <a:t>un método de diagnóstico, utilizando una </a:t>
            </a:r>
            <a:r>
              <a:rPr lang="es-ES" dirty="0" smtClean="0"/>
              <a:t>“nueva” </a:t>
            </a:r>
            <a:r>
              <a:rPr lang="es-ES" dirty="0"/>
              <a:t>técnica de análisis molecular llamada HRM (</a:t>
            </a:r>
            <a:r>
              <a:rPr lang="es-ES" dirty="0" smtClean="0"/>
              <a:t>High-</a:t>
            </a:r>
            <a:r>
              <a:rPr lang="es-ES" dirty="0" err="1"/>
              <a:t>R</a:t>
            </a:r>
            <a:r>
              <a:rPr lang="es-ES" dirty="0" err="1" smtClean="0"/>
              <a:t>esolution</a:t>
            </a:r>
            <a:r>
              <a:rPr lang="es-ES" dirty="0" smtClean="0"/>
              <a:t> </a:t>
            </a:r>
            <a:r>
              <a:rPr lang="es-ES" dirty="0" err="1"/>
              <a:t>M</a:t>
            </a:r>
            <a:r>
              <a:rPr lang="es-ES" dirty="0" err="1" smtClean="0"/>
              <a:t>elting</a:t>
            </a:r>
            <a:r>
              <a:rPr lang="es-ES" dirty="0"/>
              <a:t>), basada en el análisis de las curvas de </a:t>
            </a:r>
            <a:r>
              <a:rPr lang="es-ES" dirty="0" err="1"/>
              <a:t>desnaturación</a:t>
            </a:r>
            <a:r>
              <a:rPr lang="es-ES" dirty="0"/>
              <a:t> de </a:t>
            </a:r>
            <a:r>
              <a:rPr lang="es-ES" dirty="0" smtClean="0"/>
              <a:t>DNA </a:t>
            </a:r>
            <a:r>
              <a:rPr lang="es-ES" dirty="0"/>
              <a:t>de </a:t>
            </a:r>
            <a:r>
              <a:rPr lang="es-ES" dirty="0" err="1"/>
              <a:t>amplicones</a:t>
            </a:r>
            <a:r>
              <a:rPr lang="es-ES" dirty="0"/>
              <a:t> específicos, generados mediante </a:t>
            </a:r>
            <a:r>
              <a:rPr lang="es-ES" dirty="0" err="1"/>
              <a:t>qPCR</a:t>
            </a:r>
            <a:r>
              <a:rPr lang="es-ES" dirty="0"/>
              <a:t> </a:t>
            </a:r>
            <a:r>
              <a:rPr lang="es-ES" dirty="0" smtClean="0"/>
              <a:t>(</a:t>
            </a:r>
            <a:r>
              <a:rPr lang="es-ES" dirty="0" err="1"/>
              <a:t>q</a:t>
            </a:r>
            <a:r>
              <a:rPr lang="es-ES" dirty="0" err="1" smtClean="0"/>
              <a:t>uantitative</a:t>
            </a:r>
            <a:r>
              <a:rPr lang="es-ES" dirty="0" smtClean="0"/>
              <a:t> </a:t>
            </a:r>
            <a:r>
              <a:rPr lang="es-ES" dirty="0" err="1"/>
              <a:t>Polimerase</a:t>
            </a:r>
            <a:r>
              <a:rPr lang="es-ES" dirty="0"/>
              <a:t> </a:t>
            </a:r>
            <a:r>
              <a:rPr lang="es-ES" dirty="0" err="1"/>
              <a:t>Chain</a:t>
            </a:r>
            <a:r>
              <a:rPr lang="es-ES" dirty="0"/>
              <a:t> </a:t>
            </a:r>
            <a:r>
              <a:rPr lang="es-ES" dirty="0" err="1"/>
              <a:t>Reaction</a:t>
            </a:r>
            <a:r>
              <a:rPr lang="es-ES" dirty="0"/>
              <a:t>) a partir de muestras de </a:t>
            </a:r>
            <a:r>
              <a:rPr lang="es-ES" dirty="0" smtClean="0"/>
              <a:t>DNA </a:t>
            </a:r>
            <a:r>
              <a:rPr lang="es-ES" dirty="0"/>
              <a:t>genómico.</a:t>
            </a:r>
            <a:endParaRPr lang="en-US" dirty="0"/>
          </a:p>
          <a:p>
            <a:pPr algn="just"/>
            <a:endParaRPr lang="en-US" dirty="0"/>
          </a:p>
        </p:txBody>
      </p:sp>
    </p:spTree>
    <p:extLst>
      <p:ext uri="{BB962C8B-B14F-4D97-AF65-F5344CB8AC3E}">
        <p14:creationId xmlns:p14="http://schemas.microsoft.com/office/powerpoint/2010/main" val="177339580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CL" dirty="0" smtClean="0"/>
              <a:t>PCR</a:t>
            </a:r>
            <a:endParaRPr lang="en-US" dirty="0"/>
          </a:p>
        </p:txBody>
      </p:sp>
      <p:pic>
        <p:nvPicPr>
          <p:cNvPr id="7170" name="Picture 2" descr="http://users.ugent.be/~avierstr/principles/pcrcopies.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5144" y="2328169"/>
            <a:ext cx="5695950" cy="2914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436322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s://d3ac8kh5x6trf.cloudfront.net/content/femsec/67/1/6/F1.large.jpg"/>
          <p:cNvPicPr>
            <a:picLocks noChangeAspect="1" noChangeArrowheads="1"/>
          </p:cNvPicPr>
          <p:nvPr/>
        </p:nvPicPr>
        <p:blipFill rotWithShape="1">
          <a:blip r:embed="rId2">
            <a:extLst>
              <a:ext uri="{28A0092B-C50C-407E-A947-70E740481C1C}">
                <a14:useLocalDpi xmlns:a14="http://schemas.microsoft.com/office/drawing/2010/main" val="0"/>
              </a:ext>
            </a:extLst>
          </a:blip>
          <a:srcRect r="47938"/>
          <a:stretch/>
        </p:blipFill>
        <p:spPr bwMode="auto">
          <a:xfrm>
            <a:off x="564990" y="365125"/>
            <a:ext cx="5385050" cy="6569773"/>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ttp://realtimepcr.dk/wp-content/uploads/2013/09/pikoReal_ins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2899" y="2126010"/>
            <a:ext cx="3333750" cy="304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126886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s-ES" sz="3200" b="1" dirty="0"/>
              <a:t>HRM (</a:t>
            </a:r>
            <a:r>
              <a:rPr lang="es-ES" sz="3200" b="1" dirty="0" smtClean="0"/>
              <a:t>High-</a:t>
            </a:r>
            <a:r>
              <a:rPr lang="es-ES" sz="3200" b="1" dirty="0" err="1"/>
              <a:t>R</a:t>
            </a:r>
            <a:r>
              <a:rPr lang="es-ES" sz="3200" b="1" dirty="0" err="1" smtClean="0"/>
              <a:t>esolution</a:t>
            </a:r>
            <a:r>
              <a:rPr lang="es-ES" sz="3200" b="1" dirty="0" smtClean="0"/>
              <a:t> </a:t>
            </a:r>
            <a:r>
              <a:rPr lang="es-ES" sz="3200" b="1" dirty="0" err="1"/>
              <a:t>M</a:t>
            </a:r>
            <a:r>
              <a:rPr lang="es-ES" sz="3200" b="1" dirty="0" err="1" smtClean="0"/>
              <a:t>elting</a:t>
            </a:r>
            <a:r>
              <a:rPr lang="es-ES" sz="3200" b="1" dirty="0" smtClean="0"/>
              <a:t>)</a:t>
            </a:r>
            <a:endParaRPr lang="en-US" sz="3200" b="1" dirty="0"/>
          </a:p>
        </p:txBody>
      </p:sp>
      <p:pic>
        <p:nvPicPr>
          <p:cNvPr id="1026" name="Picture 2" descr="http://www.gene-quantification.de/hrm-path-utah.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7078" y="2295010"/>
            <a:ext cx="4197247" cy="34360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099746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n-US"/>
          </a:p>
        </p:txBody>
      </p:sp>
      <p:pic>
        <p:nvPicPr>
          <p:cNvPr id="9218" name="Picture 2" descr="https://upload.wikimedia.org/wikipedia/commons/4/45/DNA_melting_scematic_curve_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7509" y="1493949"/>
            <a:ext cx="10256982" cy="45924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604009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0271"/>
            <a:ext cx="10515600" cy="1325563"/>
          </a:xfrm>
        </p:spPr>
        <p:txBody>
          <a:bodyPr>
            <a:normAutofit/>
          </a:bodyPr>
          <a:lstStyle/>
          <a:p>
            <a:r>
              <a:rPr lang="es-ES_tradnl" sz="3200" b="1" dirty="0" smtClean="0"/>
              <a:t>Objetivo</a:t>
            </a:r>
            <a:endParaRPr lang="en-US" sz="3200" dirty="0"/>
          </a:p>
        </p:txBody>
      </p:sp>
      <p:sp>
        <p:nvSpPr>
          <p:cNvPr id="3" name="Marcador de contenido 2"/>
          <p:cNvSpPr>
            <a:spLocks noGrp="1"/>
          </p:cNvSpPr>
          <p:nvPr>
            <p:ph idx="1"/>
          </p:nvPr>
        </p:nvSpPr>
        <p:spPr>
          <a:xfrm>
            <a:off x="838200" y="1220312"/>
            <a:ext cx="10515600" cy="4351338"/>
          </a:xfrm>
        </p:spPr>
        <p:txBody>
          <a:bodyPr>
            <a:noAutofit/>
          </a:bodyPr>
          <a:lstStyle/>
          <a:p>
            <a:pPr marL="0" indent="0">
              <a:lnSpc>
                <a:spcPct val="120000"/>
              </a:lnSpc>
              <a:buNone/>
            </a:pPr>
            <a:r>
              <a:rPr lang="es-ES_tradnl" sz="2000" b="1" dirty="0"/>
              <a:t> “Desarrollar un protocolo para detectar mutaciones en el gen Brca1, relacionadas con un alto riesgo de desarrollar cáncer de mama en la población chilena, utilizando la tecnología de bajo costo HRM-</a:t>
            </a:r>
            <a:r>
              <a:rPr lang="es-ES_tradnl" sz="2000" b="1" dirty="0" err="1"/>
              <a:t>qPCR</a:t>
            </a:r>
            <a:r>
              <a:rPr lang="es-ES_tradnl" sz="2000" b="1" dirty="0"/>
              <a:t>”.</a:t>
            </a:r>
            <a:endParaRPr lang="en-US" sz="2000" dirty="0"/>
          </a:p>
          <a:p>
            <a:pPr marL="0" indent="0">
              <a:buNone/>
            </a:pPr>
            <a:endParaRPr lang="en-US" sz="2000" dirty="0"/>
          </a:p>
          <a:p>
            <a:r>
              <a:rPr lang="es-ES_tradnl" sz="2000" b="1" dirty="0"/>
              <a:t>Objetivos Específicos:</a:t>
            </a:r>
            <a:endParaRPr lang="en-US" sz="2000" dirty="0"/>
          </a:p>
          <a:p>
            <a:endParaRPr lang="en-US" sz="2000" dirty="0"/>
          </a:p>
          <a:p>
            <a:pPr lvl="0"/>
            <a:r>
              <a:rPr lang="es-ES_tradnl" sz="2000" dirty="0" smtClean="0"/>
              <a:t>Montar </a:t>
            </a:r>
            <a:r>
              <a:rPr lang="es-ES_tradnl" sz="2000" dirty="0"/>
              <a:t>el ensayo de HRM-</a:t>
            </a:r>
            <a:r>
              <a:rPr lang="es-ES_tradnl" sz="2000" dirty="0" err="1"/>
              <a:t>qPCR</a:t>
            </a:r>
            <a:r>
              <a:rPr lang="es-ES_tradnl" sz="2000" dirty="0"/>
              <a:t> para la detección de mutaciones en el gen BRCA1, utilizando muestras de DNA estándar.</a:t>
            </a:r>
            <a:endParaRPr lang="en-US" sz="2000" dirty="0"/>
          </a:p>
          <a:p>
            <a:pPr lvl="0"/>
            <a:r>
              <a:rPr lang="es-ES_tradnl" sz="2000" dirty="0"/>
              <a:t>Determinar las mutaciones recurrentes en el gen Brca1 en la población chilena con cáncer de mama hereditario, mediante </a:t>
            </a:r>
            <a:r>
              <a:rPr lang="es-ES_tradnl" sz="2000" dirty="0" smtClean="0"/>
              <a:t>HRM y secuenciación de DNA.</a:t>
            </a:r>
            <a:endParaRPr lang="en-US" sz="2000" dirty="0"/>
          </a:p>
          <a:p>
            <a:endParaRPr lang="en-US" sz="2000" dirty="0"/>
          </a:p>
        </p:txBody>
      </p:sp>
    </p:spTree>
    <p:extLst>
      <p:ext uri="{BB962C8B-B14F-4D97-AF65-F5344CB8AC3E}">
        <p14:creationId xmlns:p14="http://schemas.microsoft.com/office/powerpoint/2010/main" val="232430152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89397" y="30271"/>
            <a:ext cx="10959921" cy="1325563"/>
          </a:xfrm>
        </p:spPr>
        <p:txBody>
          <a:bodyPr>
            <a:normAutofit/>
          </a:bodyPr>
          <a:lstStyle/>
          <a:p>
            <a:pPr lvl="0"/>
            <a:r>
              <a:rPr lang="es-ES_tradnl" sz="2800" b="1" dirty="0" smtClean="0">
                <a:latin typeface="+mn-lt"/>
              </a:rPr>
              <a:t>Montar </a:t>
            </a:r>
            <a:r>
              <a:rPr lang="es-ES_tradnl" sz="2800" b="1" dirty="0">
                <a:latin typeface="+mn-lt"/>
              </a:rPr>
              <a:t>el ensayo de </a:t>
            </a:r>
            <a:r>
              <a:rPr lang="es-ES_tradnl" sz="2800" b="1" dirty="0" smtClean="0">
                <a:latin typeface="+mn-lt"/>
              </a:rPr>
              <a:t>HRM </a:t>
            </a:r>
            <a:r>
              <a:rPr lang="es-ES_tradnl" sz="2800" b="1" dirty="0">
                <a:latin typeface="+mn-lt"/>
              </a:rPr>
              <a:t>utilizando muestras de DNA </a:t>
            </a:r>
            <a:r>
              <a:rPr lang="es-ES_tradnl" sz="2800" b="1" dirty="0" smtClean="0">
                <a:latin typeface="+mn-lt"/>
              </a:rPr>
              <a:t>estándar</a:t>
            </a:r>
            <a:endParaRPr lang="en-US" sz="2800" b="1" dirty="0">
              <a:latin typeface="+mn-lt"/>
            </a:endParaRPr>
          </a:p>
        </p:txBody>
      </p:sp>
      <p:pic>
        <p:nvPicPr>
          <p:cNvPr id="3" name="Imagen 2"/>
          <p:cNvPicPr/>
          <p:nvPr/>
        </p:nvPicPr>
        <p:blipFill>
          <a:blip r:embed="rId2">
            <a:extLst>
              <a:ext uri="{28A0092B-C50C-407E-A947-70E740481C1C}">
                <a14:useLocalDpi xmlns:a14="http://schemas.microsoft.com/office/drawing/2010/main" val="0"/>
              </a:ext>
            </a:extLst>
          </a:blip>
          <a:srcRect/>
          <a:stretch>
            <a:fillRect/>
          </a:stretch>
        </p:blipFill>
        <p:spPr bwMode="auto">
          <a:xfrm>
            <a:off x="752762" y="2291502"/>
            <a:ext cx="5972810" cy="2943225"/>
          </a:xfrm>
          <a:prstGeom prst="rect">
            <a:avLst/>
          </a:prstGeom>
          <a:noFill/>
          <a:ln>
            <a:noFill/>
          </a:ln>
        </p:spPr>
      </p:pic>
      <p:pic>
        <p:nvPicPr>
          <p:cNvPr id="5" name="Picture 2" descr="http://www.bio-rad.com/webroot/web/images/lsr/solutions/technologies/gene_expression/qPCR_real-time_PCR/technology_detail/gxt25_img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95014" y="2682025"/>
            <a:ext cx="4771974" cy="27013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516119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n-US"/>
          </a:p>
        </p:txBody>
      </p:sp>
      <p:sp>
        <p:nvSpPr>
          <p:cNvPr id="3" name="Marcador de contenido 2"/>
          <p:cNvSpPr>
            <a:spLocks noGrp="1"/>
          </p:cNvSpPr>
          <p:nvPr>
            <p:ph idx="1"/>
          </p:nvPr>
        </p:nvSpPr>
        <p:spPr>
          <a:xfrm>
            <a:off x="838200" y="1825625"/>
            <a:ext cx="10366420" cy="4351338"/>
          </a:xfrm>
        </p:spPr>
        <p:txBody>
          <a:bodyPr/>
          <a:lstStyle/>
          <a:p>
            <a:pPr lvl="0"/>
            <a:endParaRPr lang="es-ES_tradnl" dirty="0" smtClean="0"/>
          </a:p>
          <a:p>
            <a:pPr lvl="0" algn="just"/>
            <a:r>
              <a:rPr lang="es-ES_tradnl" b="1" dirty="0" smtClean="0"/>
              <a:t>Determinar </a:t>
            </a:r>
            <a:r>
              <a:rPr lang="es-ES_tradnl" b="1" dirty="0"/>
              <a:t>las mutaciones recurrentes en el gen Brca1 en la población chilena con cáncer de mama </a:t>
            </a:r>
            <a:r>
              <a:rPr lang="es-ES_tradnl" b="1" dirty="0" smtClean="0"/>
              <a:t>hereditario.</a:t>
            </a:r>
            <a:endParaRPr lang="en-US" b="1" dirty="0"/>
          </a:p>
          <a:p>
            <a:pPr algn="just"/>
            <a:endParaRPr lang="en-US" dirty="0"/>
          </a:p>
        </p:txBody>
      </p:sp>
    </p:spTree>
    <p:extLst>
      <p:ext uri="{BB962C8B-B14F-4D97-AF65-F5344CB8AC3E}">
        <p14:creationId xmlns:p14="http://schemas.microsoft.com/office/powerpoint/2010/main" val="3291622834"/>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geneticaycancer.com/web/images/_494_mol_fig5.gif"/>
          <p:cNvPicPr>
            <a:picLocks noChangeAspect="1" noChangeArrowheads="1"/>
          </p:cNvPicPr>
          <p:nvPr/>
        </p:nvPicPr>
        <p:blipFill rotWithShape="1">
          <a:blip r:embed="rId2">
            <a:extLst>
              <a:ext uri="{28A0092B-C50C-407E-A947-70E740481C1C}">
                <a14:useLocalDpi xmlns:a14="http://schemas.microsoft.com/office/drawing/2010/main" val="0"/>
              </a:ext>
            </a:extLst>
          </a:blip>
          <a:srcRect t="18345"/>
          <a:stretch/>
        </p:blipFill>
        <p:spPr bwMode="auto">
          <a:xfrm>
            <a:off x="2684149" y="1120462"/>
            <a:ext cx="7345340" cy="45154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399953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b="1" dirty="0" smtClean="0"/>
              <a:t>Incidencia</a:t>
            </a:r>
            <a:endParaRPr lang="en-US" b="1" dirty="0"/>
          </a:p>
        </p:txBody>
      </p:sp>
      <p:sp>
        <p:nvSpPr>
          <p:cNvPr id="3" name="Marcador de contenido 2"/>
          <p:cNvSpPr>
            <a:spLocks noGrp="1"/>
          </p:cNvSpPr>
          <p:nvPr>
            <p:ph idx="1"/>
          </p:nvPr>
        </p:nvSpPr>
        <p:spPr>
          <a:xfrm>
            <a:off x="838199" y="1825625"/>
            <a:ext cx="10675513" cy="4351338"/>
          </a:xfrm>
        </p:spPr>
        <p:txBody>
          <a:bodyPr>
            <a:normAutofit/>
          </a:bodyPr>
          <a:lstStyle/>
          <a:p>
            <a:pPr algn="just"/>
            <a:r>
              <a:rPr lang="es-ES" dirty="0" smtClean="0"/>
              <a:t>El cáncer de mamas afecta al 10% de las mujeres </a:t>
            </a:r>
          </a:p>
          <a:p>
            <a:pPr algn="just"/>
            <a:endParaRPr lang="es-ES" dirty="0" smtClean="0"/>
          </a:p>
          <a:p>
            <a:pPr algn="just"/>
            <a:r>
              <a:rPr lang="es-ES" dirty="0" smtClean="0"/>
              <a:t>Entre el 5-10% son atribuibles a susceptibilidad genética </a:t>
            </a:r>
          </a:p>
          <a:p>
            <a:pPr algn="just"/>
            <a:endParaRPr lang="es-ES" dirty="0" smtClean="0"/>
          </a:p>
          <a:p>
            <a:pPr algn="just"/>
            <a:r>
              <a:rPr lang="es-ES" dirty="0" smtClean="0"/>
              <a:t>Las </a:t>
            </a:r>
            <a:r>
              <a:rPr lang="es-ES" dirty="0"/>
              <a:t>mujeres con mutaciones deletéreas en </a:t>
            </a:r>
            <a:r>
              <a:rPr lang="es-ES" dirty="0" smtClean="0"/>
              <a:t>BRCA1, </a:t>
            </a:r>
            <a:r>
              <a:rPr lang="es-ES" dirty="0"/>
              <a:t>tienen un riesgo a lo largo de su vida de entre un 37 a un 85% de desarrollar </a:t>
            </a:r>
            <a:r>
              <a:rPr lang="es-ES" dirty="0" smtClean="0"/>
              <a:t>cáncer, </a:t>
            </a:r>
            <a:r>
              <a:rPr lang="es-ES" dirty="0"/>
              <a:t>convirtiendo a estas mutaciones en los predictores </a:t>
            </a:r>
            <a:r>
              <a:rPr lang="es-ES" dirty="0" smtClean="0"/>
              <a:t>de </a:t>
            </a:r>
            <a:r>
              <a:rPr lang="es-ES" dirty="0"/>
              <a:t>cáncer de mama más reconocidos</a:t>
            </a:r>
            <a:r>
              <a:rPr lang="es-ES" dirty="0" smtClean="0"/>
              <a:t>.</a:t>
            </a:r>
          </a:p>
          <a:p>
            <a:pPr algn="just"/>
            <a:endParaRPr lang="es-ES" dirty="0"/>
          </a:p>
          <a:p>
            <a:pPr algn="just"/>
            <a:endParaRPr lang="en-US" dirty="0"/>
          </a:p>
        </p:txBody>
      </p:sp>
    </p:spTree>
    <p:extLst>
      <p:ext uri="{BB962C8B-B14F-4D97-AF65-F5344CB8AC3E}">
        <p14:creationId xmlns:p14="http://schemas.microsoft.com/office/powerpoint/2010/main" val="93960528"/>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CL" sz="2800" b="1" dirty="0">
                <a:latin typeface="+mn-lt"/>
              </a:rPr>
              <a:t>Test predictor de riesgo de cáncer de </a:t>
            </a:r>
            <a:r>
              <a:rPr lang="es-CL" sz="2800" b="1" dirty="0" smtClean="0">
                <a:latin typeface="+mn-lt"/>
              </a:rPr>
              <a:t>mama</a:t>
            </a:r>
            <a:r>
              <a:rPr lang="es-CL" sz="2800" b="1" dirty="0">
                <a:latin typeface="+mn-lt"/>
              </a:rPr>
              <a:t/>
            </a:r>
            <a:br>
              <a:rPr lang="es-CL" sz="2800" b="1" dirty="0">
                <a:latin typeface="+mn-lt"/>
              </a:rPr>
            </a:br>
            <a:endParaRPr lang="en-US" sz="2800" b="1" dirty="0">
              <a:latin typeface="+mn-lt"/>
            </a:endParaRPr>
          </a:p>
        </p:txBody>
      </p:sp>
      <p:sp>
        <p:nvSpPr>
          <p:cNvPr id="3" name="Marcador de contenido 2"/>
          <p:cNvSpPr>
            <a:spLocks noGrp="1"/>
          </p:cNvSpPr>
          <p:nvPr>
            <p:ph idx="1"/>
          </p:nvPr>
        </p:nvSpPr>
        <p:spPr/>
        <p:txBody>
          <a:bodyPr/>
          <a:lstStyle/>
          <a:p>
            <a:r>
              <a:rPr lang="es-CL" dirty="0" smtClean="0"/>
              <a:t>Método sensible</a:t>
            </a:r>
          </a:p>
          <a:p>
            <a:r>
              <a:rPr lang="es-CL" dirty="0" smtClean="0"/>
              <a:t>Rápido</a:t>
            </a:r>
          </a:p>
          <a:p>
            <a:r>
              <a:rPr lang="es-CL" dirty="0" smtClean="0"/>
              <a:t>Bajo costo</a:t>
            </a:r>
          </a:p>
          <a:p>
            <a:r>
              <a:rPr lang="es-CL" dirty="0" smtClean="0"/>
              <a:t>Fácil implementación</a:t>
            </a:r>
            <a:endParaRPr lang="en-US" dirty="0"/>
          </a:p>
        </p:txBody>
      </p:sp>
    </p:spTree>
    <p:extLst>
      <p:ext uri="{BB962C8B-B14F-4D97-AF65-F5344CB8AC3E}">
        <p14:creationId xmlns:p14="http://schemas.microsoft.com/office/powerpoint/2010/main" val="1486174361"/>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p:nvPr/>
        </p:nvPicPr>
        <p:blipFill>
          <a:blip r:embed="rId2">
            <a:extLst>
              <a:ext uri="{28A0092B-C50C-407E-A947-70E740481C1C}">
                <a14:useLocalDpi xmlns:a14="http://schemas.microsoft.com/office/drawing/2010/main" val="0"/>
              </a:ext>
            </a:extLst>
          </a:blip>
          <a:srcRect/>
          <a:stretch>
            <a:fillRect/>
          </a:stretch>
        </p:blipFill>
        <p:spPr bwMode="auto">
          <a:xfrm>
            <a:off x="2894965" y="1316037"/>
            <a:ext cx="6402070" cy="4225925"/>
          </a:xfrm>
          <a:prstGeom prst="rect">
            <a:avLst/>
          </a:prstGeom>
          <a:noFill/>
          <a:ln>
            <a:noFill/>
          </a:ln>
        </p:spPr>
      </p:pic>
    </p:spTree>
    <p:extLst>
      <p:ext uri="{BB962C8B-B14F-4D97-AF65-F5344CB8AC3E}">
        <p14:creationId xmlns:p14="http://schemas.microsoft.com/office/powerpoint/2010/main" val="377141801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CL" dirty="0" smtClean="0"/>
              <a:t>BRCA1 es un gen complejo</a:t>
            </a:r>
            <a:endParaRPr lang="en-US" dirty="0"/>
          </a:p>
        </p:txBody>
      </p:sp>
      <p:pic>
        <p:nvPicPr>
          <p:cNvPr id="2050" name="Picture 2" descr="http://massgenomics.org/wp-content/uploads/2015/05/brca1-brca2-structure.jpg"/>
          <p:cNvPicPr>
            <a:picLocks noChangeAspect="1" noChangeArrowheads="1"/>
          </p:cNvPicPr>
          <p:nvPr/>
        </p:nvPicPr>
        <p:blipFill rotWithShape="1">
          <a:blip r:embed="rId2">
            <a:extLst>
              <a:ext uri="{28A0092B-C50C-407E-A947-70E740481C1C}">
                <a14:useLocalDpi xmlns:a14="http://schemas.microsoft.com/office/drawing/2010/main" val="0"/>
              </a:ext>
            </a:extLst>
          </a:blip>
          <a:srcRect b="59315"/>
          <a:stretch/>
        </p:blipFill>
        <p:spPr bwMode="auto">
          <a:xfrm>
            <a:off x="2756079" y="2269007"/>
            <a:ext cx="5872766" cy="101510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www.nature.com/nrc/journal/v4/n9/images/nrc1431-f1.jpg"/>
          <p:cNvPicPr>
            <a:picLocks noChangeAspect="1" noChangeArrowheads="1"/>
          </p:cNvPicPr>
          <p:nvPr/>
        </p:nvPicPr>
        <p:blipFill rotWithShape="1">
          <a:blip r:embed="rId3">
            <a:extLst>
              <a:ext uri="{28A0092B-C50C-407E-A947-70E740481C1C}">
                <a14:useLocalDpi xmlns:a14="http://schemas.microsoft.com/office/drawing/2010/main" val="0"/>
              </a:ext>
            </a:extLst>
          </a:blip>
          <a:srcRect b="35602"/>
          <a:stretch/>
        </p:blipFill>
        <p:spPr bwMode="auto">
          <a:xfrm>
            <a:off x="3106760" y="3603681"/>
            <a:ext cx="5978480" cy="30546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502111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98519"/>
            <a:ext cx="10515600" cy="1325563"/>
          </a:xfrm>
        </p:spPr>
        <p:txBody>
          <a:bodyPr/>
          <a:lstStyle/>
          <a:p>
            <a:pPr algn="ctr"/>
            <a:r>
              <a:rPr lang="en-US" dirty="0"/>
              <a:t>BRCA1-BARD1 heterodimer</a:t>
            </a:r>
          </a:p>
        </p:txBody>
      </p:sp>
      <p:sp>
        <p:nvSpPr>
          <p:cNvPr id="3" name="Marcador de contenido 2"/>
          <p:cNvSpPr>
            <a:spLocks noGrp="1"/>
          </p:cNvSpPr>
          <p:nvPr>
            <p:ph idx="1"/>
          </p:nvPr>
        </p:nvSpPr>
        <p:spPr>
          <a:xfrm>
            <a:off x="323040" y="1107583"/>
            <a:ext cx="10515600" cy="5512158"/>
          </a:xfrm>
        </p:spPr>
        <p:txBody>
          <a:bodyPr>
            <a:normAutofit fontScale="85000" lnSpcReduction="20000"/>
          </a:bodyPr>
          <a:lstStyle/>
          <a:p>
            <a:r>
              <a:rPr lang="en-US" sz="3300" b="1" dirty="0"/>
              <a:t>C</a:t>
            </a:r>
            <a:r>
              <a:rPr lang="en-US" sz="3300" b="1" dirty="0" smtClean="0"/>
              <a:t>oordinates </a:t>
            </a:r>
            <a:r>
              <a:rPr lang="en-US" sz="3300" b="1" dirty="0"/>
              <a:t>a diverse range of cellular pathways such </a:t>
            </a:r>
            <a:r>
              <a:rPr lang="en-US" sz="3300" b="1" dirty="0" smtClean="0"/>
              <a:t>as:</a:t>
            </a:r>
          </a:p>
          <a:p>
            <a:r>
              <a:rPr lang="en-US" dirty="0" smtClean="0"/>
              <a:t>DNA </a:t>
            </a:r>
            <a:r>
              <a:rPr lang="en-US" dirty="0"/>
              <a:t>damage </a:t>
            </a:r>
            <a:r>
              <a:rPr lang="en-US" dirty="0" smtClean="0"/>
              <a:t>repair</a:t>
            </a:r>
          </a:p>
          <a:p>
            <a:r>
              <a:rPr lang="en-US" dirty="0"/>
              <a:t>U</a:t>
            </a:r>
            <a:r>
              <a:rPr lang="en-US" dirty="0" smtClean="0"/>
              <a:t>biquitination </a:t>
            </a:r>
            <a:r>
              <a:rPr lang="en-US" dirty="0"/>
              <a:t>and transcriptional regulation to maintain genomic </a:t>
            </a:r>
            <a:r>
              <a:rPr lang="en-US" dirty="0" smtClean="0"/>
              <a:t>stability</a:t>
            </a:r>
          </a:p>
          <a:p>
            <a:r>
              <a:rPr lang="en-US" dirty="0" smtClean="0"/>
              <a:t>Regulates </a:t>
            </a:r>
            <a:r>
              <a:rPr lang="en-US" dirty="0" err="1"/>
              <a:t>centrosomal</a:t>
            </a:r>
            <a:r>
              <a:rPr lang="en-US" dirty="0"/>
              <a:t> microtubule </a:t>
            </a:r>
            <a:r>
              <a:rPr lang="en-US" dirty="0" smtClean="0"/>
              <a:t>nucleation</a:t>
            </a:r>
          </a:p>
          <a:p>
            <a:r>
              <a:rPr lang="en-US" dirty="0" smtClean="0"/>
              <a:t>Required </a:t>
            </a:r>
            <a:r>
              <a:rPr lang="en-US" dirty="0"/>
              <a:t>for normal cell cycle progression from G2 to </a:t>
            </a:r>
            <a:r>
              <a:rPr lang="en-US" dirty="0" smtClean="0"/>
              <a:t>mitosis</a:t>
            </a:r>
          </a:p>
          <a:p>
            <a:r>
              <a:rPr lang="en-US" dirty="0" smtClean="0"/>
              <a:t>Required </a:t>
            </a:r>
            <a:r>
              <a:rPr lang="en-US" dirty="0"/>
              <a:t>for appropriate cell cycle arrests after ionizing </a:t>
            </a:r>
            <a:r>
              <a:rPr lang="en-US" dirty="0" smtClean="0"/>
              <a:t>irradiation</a:t>
            </a:r>
          </a:p>
          <a:p>
            <a:r>
              <a:rPr lang="en-US" dirty="0" smtClean="0"/>
              <a:t>Involved </a:t>
            </a:r>
            <a:r>
              <a:rPr lang="en-US" dirty="0"/>
              <a:t>in transcriptional regulation of P21 in response to DNA </a:t>
            </a:r>
            <a:r>
              <a:rPr lang="en-US" dirty="0" smtClean="0"/>
              <a:t>damage</a:t>
            </a:r>
          </a:p>
          <a:p>
            <a:r>
              <a:rPr lang="en-US" dirty="0" smtClean="0"/>
              <a:t>Required </a:t>
            </a:r>
            <a:r>
              <a:rPr lang="en-US" dirty="0"/>
              <a:t>for FANCD2 targeting to sites of DNA </a:t>
            </a:r>
            <a:r>
              <a:rPr lang="en-US" dirty="0" smtClean="0"/>
              <a:t>damage</a:t>
            </a:r>
          </a:p>
          <a:p>
            <a:r>
              <a:rPr lang="en-US" dirty="0" smtClean="0"/>
              <a:t>May </a:t>
            </a:r>
            <a:r>
              <a:rPr lang="en-US" dirty="0"/>
              <a:t>function as a transcriptional </a:t>
            </a:r>
            <a:r>
              <a:rPr lang="en-US" dirty="0" smtClean="0"/>
              <a:t>regulator</a:t>
            </a:r>
          </a:p>
          <a:p>
            <a:r>
              <a:rPr lang="en-US" dirty="0" smtClean="0"/>
              <a:t>Inhibits </a:t>
            </a:r>
            <a:r>
              <a:rPr lang="en-US" dirty="0"/>
              <a:t>lipid </a:t>
            </a:r>
            <a:r>
              <a:rPr lang="en-US" dirty="0" smtClean="0"/>
              <a:t>synthesis </a:t>
            </a:r>
          </a:p>
          <a:p>
            <a:r>
              <a:rPr lang="en-US" dirty="0" smtClean="0"/>
              <a:t>Contributes </a:t>
            </a:r>
            <a:r>
              <a:rPr lang="en-US" dirty="0"/>
              <a:t>to homologous recombination repair (</a:t>
            </a:r>
            <a:r>
              <a:rPr lang="en-US" dirty="0" smtClean="0"/>
              <a:t>HRR)</a:t>
            </a:r>
          </a:p>
          <a:p>
            <a:r>
              <a:rPr lang="en-US" dirty="0" smtClean="0"/>
              <a:t>Component </a:t>
            </a:r>
            <a:r>
              <a:rPr lang="en-US" dirty="0"/>
              <a:t>of the BRCA1-RBBP8 complex which </a:t>
            </a:r>
            <a:r>
              <a:rPr lang="en-US" dirty="0" smtClean="0"/>
              <a:t>controls </a:t>
            </a:r>
            <a:r>
              <a:rPr lang="en-US" dirty="0"/>
              <a:t>cell cycle G2/M checkpoints on DNA </a:t>
            </a:r>
            <a:r>
              <a:rPr lang="en-US" dirty="0" smtClean="0"/>
              <a:t>damage</a:t>
            </a:r>
          </a:p>
          <a:p>
            <a:r>
              <a:rPr lang="en-US" dirty="0" smtClean="0"/>
              <a:t>Acts </a:t>
            </a:r>
            <a:r>
              <a:rPr lang="en-US" dirty="0"/>
              <a:t>as a transcriptional activator</a:t>
            </a:r>
          </a:p>
        </p:txBody>
      </p:sp>
      <p:pic>
        <p:nvPicPr>
          <p:cNvPr id="4" name="Picture 2" descr="http://www.nature.com/nrm/journal/v2/n10/images/nrm1001-716a-i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89188" y="2433146"/>
            <a:ext cx="2280839" cy="29878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807562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CL" dirty="0" smtClean="0"/>
              <a:t>BRCA1 es un gen supresor de tumores</a:t>
            </a:r>
            <a:endParaRPr lang="en-US" dirty="0"/>
          </a:p>
        </p:txBody>
      </p:sp>
      <p:sp>
        <p:nvSpPr>
          <p:cNvPr id="3" name="Marcador de contenido 2"/>
          <p:cNvSpPr>
            <a:spLocks noGrp="1"/>
          </p:cNvSpPr>
          <p:nvPr>
            <p:ph idx="1"/>
          </p:nvPr>
        </p:nvSpPr>
        <p:spPr>
          <a:xfrm>
            <a:off x="181378" y="1825625"/>
            <a:ext cx="5124718" cy="4351338"/>
          </a:xfrm>
        </p:spPr>
        <p:txBody>
          <a:bodyPr/>
          <a:lstStyle/>
          <a:p>
            <a:r>
              <a:rPr lang="es-CL" dirty="0" smtClean="0"/>
              <a:t>Participa en reparación del DNA</a:t>
            </a:r>
          </a:p>
          <a:p>
            <a:r>
              <a:rPr lang="es-CL" dirty="0" smtClean="0"/>
              <a:t>Regulación del ciclo celular</a:t>
            </a:r>
          </a:p>
          <a:p>
            <a:r>
              <a:rPr lang="es-CL" dirty="0" smtClean="0"/>
              <a:t>Apoptosis</a:t>
            </a:r>
            <a:endParaRPr lang="en-US" dirty="0"/>
          </a:p>
        </p:txBody>
      </p:sp>
      <p:pic>
        <p:nvPicPr>
          <p:cNvPr id="1026" name="Picture 2" descr="http://www.intechopen.com/source/html/43335/media/image1_w.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03062" y="1581700"/>
            <a:ext cx="6555341" cy="49165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8026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smtClean="0"/>
              <a:t>Es importante detectar mutaciones en BRCA1</a:t>
            </a:r>
            <a:endParaRPr lang="en-US" dirty="0"/>
          </a:p>
        </p:txBody>
      </p:sp>
      <p:sp>
        <p:nvSpPr>
          <p:cNvPr id="3" name="Marcador de contenido 2"/>
          <p:cNvSpPr>
            <a:spLocks noGrp="1"/>
          </p:cNvSpPr>
          <p:nvPr>
            <p:ph idx="1"/>
          </p:nvPr>
        </p:nvSpPr>
        <p:spPr/>
        <p:txBody>
          <a:bodyPr/>
          <a:lstStyle/>
          <a:p>
            <a:pPr algn="just"/>
            <a:r>
              <a:rPr lang="es-CL" dirty="0"/>
              <a:t>La bajas tasas de supervivencia </a:t>
            </a:r>
            <a:r>
              <a:rPr lang="es-CL" dirty="0" smtClean="0"/>
              <a:t>al cáncer de mama observadas </a:t>
            </a:r>
            <a:r>
              <a:rPr lang="es-CL" dirty="0"/>
              <a:t>en los países poco desarrollados pueden explicarse principalmente por la </a:t>
            </a:r>
            <a:r>
              <a:rPr lang="es-CL" b="1" dirty="0"/>
              <a:t>falta de programas de detección </a:t>
            </a:r>
            <a:r>
              <a:rPr lang="es-CL" b="1" dirty="0" smtClean="0"/>
              <a:t>precoz</a:t>
            </a:r>
            <a:r>
              <a:rPr lang="es-CL" dirty="0"/>
              <a:t> </a:t>
            </a:r>
            <a:r>
              <a:rPr lang="es-CL" dirty="0" smtClean="0"/>
              <a:t>y</a:t>
            </a:r>
            <a:r>
              <a:rPr lang="es-CL" b="1" dirty="0" smtClean="0"/>
              <a:t> </a:t>
            </a:r>
            <a:r>
              <a:rPr lang="es-CL" b="1" dirty="0"/>
              <a:t>de servicios adecuados de diagnóstico</a:t>
            </a:r>
            <a:r>
              <a:rPr lang="es-CL" dirty="0"/>
              <a:t> y tratamiento. </a:t>
            </a:r>
            <a:endParaRPr lang="en-US" dirty="0"/>
          </a:p>
          <a:p>
            <a:pPr algn="just"/>
            <a:endParaRPr lang="en-US" dirty="0"/>
          </a:p>
        </p:txBody>
      </p:sp>
    </p:spTree>
    <p:extLst>
      <p:ext uri="{BB962C8B-B14F-4D97-AF65-F5344CB8AC3E}">
        <p14:creationId xmlns:p14="http://schemas.microsoft.com/office/powerpoint/2010/main" val="375304639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08340" y="506794"/>
            <a:ext cx="11024314" cy="1325563"/>
          </a:xfrm>
        </p:spPr>
        <p:txBody>
          <a:bodyPr>
            <a:noAutofit/>
          </a:bodyPr>
          <a:lstStyle/>
          <a:p>
            <a:r>
              <a:rPr lang="es-ES" sz="2800" b="1" dirty="0" smtClean="0">
                <a:latin typeface="+mn-lt"/>
              </a:rPr>
              <a:t>El análisis genético permite mejorar la prevención y el diagnóstico precoz</a:t>
            </a:r>
            <a:br>
              <a:rPr lang="es-ES" sz="2800" b="1" dirty="0" smtClean="0">
                <a:latin typeface="+mn-lt"/>
              </a:rPr>
            </a:br>
            <a:endParaRPr lang="en-US" sz="2800" b="1" dirty="0">
              <a:latin typeface="+mn-lt"/>
            </a:endParaRPr>
          </a:p>
        </p:txBody>
      </p:sp>
      <p:sp>
        <p:nvSpPr>
          <p:cNvPr id="3" name="Marcador de contenido 2"/>
          <p:cNvSpPr>
            <a:spLocks noGrp="1"/>
          </p:cNvSpPr>
          <p:nvPr>
            <p:ph idx="1"/>
          </p:nvPr>
        </p:nvSpPr>
        <p:spPr>
          <a:xfrm>
            <a:off x="838200" y="1748351"/>
            <a:ext cx="10515600" cy="4351338"/>
          </a:xfrm>
        </p:spPr>
        <p:txBody>
          <a:bodyPr>
            <a:noAutofit/>
          </a:bodyPr>
          <a:lstStyle/>
          <a:p>
            <a:pPr algn="just"/>
            <a:r>
              <a:rPr lang="es-ES" sz="2400" dirty="0" smtClean="0"/>
              <a:t>Se han reportado mutaciones </a:t>
            </a:r>
            <a:r>
              <a:rPr lang="es-ES" sz="2400" dirty="0"/>
              <a:t>dispersas a lo largo de todos los </a:t>
            </a:r>
            <a:r>
              <a:rPr lang="es-ES" sz="2400" dirty="0" smtClean="0"/>
              <a:t>exones de BRCA1</a:t>
            </a:r>
          </a:p>
          <a:p>
            <a:pPr algn="just">
              <a:lnSpc>
                <a:spcPct val="120000"/>
              </a:lnSpc>
            </a:pPr>
            <a:r>
              <a:rPr lang="es-ES" sz="2400" dirty="0" smtClean="0"/>
              <a:t>Los </a:t>
            </a:r>
            <a:r>
              <a:rPr lang="es-ES" sz="2400" dirty="0"/>
              <a:t>test genéticos requiere de un análisis que cubra la región </a:t>
            </a:r>
            <a:r>
              <a:rPr lang="es-ES" sz="2400" dirty="0" err="1"/>
              <a:t>codogénica</a:t>
            </a:r>
            <a:r>
              <a:rPr lang="es-ES" sz="2400" dirty="0"/>
              <a:t> </a:t>
            </a:r>
            <a:r>
              <a:rPr lang="es-ES" sz="2400" dirty="0" smtClean="0"/>
              <a:t>completa</a:t>
            </a:r>
          </a:p>
          <a:p>
            <a:pPr algn="just"/>
            <a:r>
              <a:rPr lang="es-ES" sz="2400" dirty="0" smtClean="0"/>
              <a:t>La técnica más utilizada es la secuenciación del DNA</a:t>
            </a:r>
          </a:p>
          <a:p>
            <a:pPr algn="just"/>
            <a:endParaRPr lang="en-US" sz="2400" dirty="0"/>
          </a:p>
        </p:txBody>
      </p:sp>
      <p:pic>
        <p:nvPicPr>
          <p:cNvPr id="5" name="Imagen 4"/>
          <p:cNvPicPr>
            <a:picLocks noChangeAspect="1"/>
          </p:cNvPicPr>
          <p:nvPr/>
        </p:nvPicPr>
        <p:blipFill rotWithShape="1">
          <a:blip r:embed="rId2">
            <a:extLst>
              <a:ext uri="{28A0092B-C50C-407E-A947-70E740481C1C}">
                <a14:useLocalDpi xmlns:a14="http://schemas.microsoft.com/office/drawing/2010/main" val="0"/>
              </a:ext>
            </a:extLst>
          </a:blip>
          <a:srcRect t="42697"/>
          <a:stretch/>
        </p:blipFill>
        <p:spPr>
          <a:xfrm>
            <a:off x="2458928" y="4198513"/>
            <a:ext cx="6610782" cy="2087707"/>
          </a:xfrm>
          <a:prstGeom prst="rect">
            <a:avLst/>
          </a:prstGeom>
        </p:spPr>
      </p:pic>
    </p:spTree>
    <p:extLst>
      <p:ext uri="{BB962C8B-B14F-4D97-AF65-F5344CB8AC3E}">
        <p14:creationId xmlns:p14="http://schemas.microsoft.com/office/powerpoint/2010/main" val="41089855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683104" y="157936"/>
            <a:ext cx="2857500" cy="2038350"/>
          </a:xfrm>
        </p:spPr>
      </p:pic>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5202" y="125632"/>
            <a:ext cx="2828930" cy="2492153"/>
          </a:xfrm>
          <a:prstGeom prst="rect">
            <a:avLst/>
          </a:prstGeom>
        </p:spPr>
      </p:pic>
      <p:pic>
        <p:nvPicPr>
          <p:cNvPr id="6" name="Imagen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14132" y="270564"/>
            <a:ext cx="1786252" cy="2202287"/>
          </a:xfrm>
          <a:prstGeom prst="rect">
            <a:avLst/>
          </a:prstGeom>
        </p:spPr>
      </p:pic>
      <p:pic>
        <p:nvPicPr>
          <p:cNvPr id="4098" name="Picture 2" descr="http://mms.businesswire.com/media/20150112006333/en/448582/5/HiSeq_3000_Sequencing_System.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41069" y="4104752"/>
            <a:ext cx="3541569" cy="264606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s://flxlexblog.files.wordpress.com/2014/02/4130_mini_ion_lab-copy.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37630" y="4362330"/>
            <a:ext cx="2729716" cy="1822488"/>
          </a:xfrm>
          <a:prstGeom prst="rect">
            <a:avLst/>
          </a:prstGeom>
          <a:noFill/>
          <a:extLst>
            <a:ext uri="{909E8E84-426E-40dd-AFC4-6F175D3DCCD1}">
              <a14:hiddenFill xmlns:a14="http://schemas.microsoft.com/office/drawing/2010/main">
                <a:solidFill>
                  <a:srgbClr val="FFFFFF"/>
                </a:solidFill>
              </a14:hiddenFill>
            </a:ext>
          </a:extLst>
        </p:spPr>
      </p:pic>
      <p:cxnSp>
        <p:nvCxnSpPr>
          <p:cNvPr id="9" name="Conector recto de flecha 8"/>
          <p:cNvCxnSpPr/>
          <p:nvPr/>
        </p:nvCxnSpPr>
        <p:spPr>
          <a:xfrm>
            <a:off x="5177307" y="1177111"/>
            <a:ext cx="3013656"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1" name="Conector recto de flecha 10"/>
          <p:cNvCxnSpPr/>
          <p:nvPr/>
        </p:nvCxnSpPr>
        <p:spPr>
          <a:xfrm flipH="1">
            <a:off x="10251583" y="2369713"/>
            <a:ext cx="1" cy="151970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3" name="Conector recto de flecha 12"/>
          <p:cNvCxnSpPr/>
          <p:nvPr/>
        </p:nvCxnSpPr>
        <p:spPr>
          <a:xfrm flipH="1">
            <a:off x="4507606" y="5427782"/>
            <a:ext cx="3683357"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4" name="CuadroTexto 13"/>
          <p:cNvSpPr txBox="1"/>
          <p:nvPr/>
        </p:nvSpPr>
        <p:spPr>
          <a:xfrm>
            <a:off x="4507606" y="3148884"/>
            <a:ext cx="4373313" cy="646331"/>
          </a:xfrm>
          <a:prstGeom prst="rect">
            <a:avLst/>
          </a:prstGeom>
          <a:noFill/>
        </p:spPr>
        <p:txBody>
          <a:bodyPr wrap="none" rtlCol="0">
            <a:spAutoFit/>
          </a:bodyPr>
          <a:lstStyle/>
          <a:p>
            <a:r>
              <a:rPr lang="es-CL" sz="3600" dirty="0" smtClean="0"/>
              <a:t>Secuenciación de DNA</a:t>
            </a:r>
            <a:endParaRPr lang="en-US" sz="3600" dirty="0"/>
          </a:p>
        </p:txBody>
      </p:sp>
    </p:spTree>
    <p:extLst>
      <p:ext uri="{BB962C8B-B14F-4D97-AF65-F5344CB8AC3E}">
        <p14:creationId xmlns:p14="http://schemas.microsoft.com/office/powerpoint/2010/main" val="178413234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08340" y="506794"/>
            <a:ext cx="11024314" cy="1325563"/>
          </a:xfrm>
        </p:spPr>
        <p:txBody>
          <a:bodyPr>
            <a:noAutofit/>
          </a:bodyPr>
          <a:lstStyle/>
          <a:p>
            <a:r>
              <a:rPr lang="es-ES" sz="2800" b="1" dirty="0" smtClean="0">
                <a:latin typeface="+mn-lt"/>
              </a:rPr>
              <a:t>El análisis genético permite mejorar la prevención y el diagnóstico precoz</a:t>
            </a:r>
            <a:br>
              <a:rPr lang="es-ES" sz="2800" b="1" dirty="0" smtClean="0">
                <a:latin typeface="+mn-lt"/>
              </a:rPr>
            </a:br>
            <a:endParaRPr lang="en-US" sz="2800" b="1" dirty="0">
              <a:latin typeface="+mn-lt"/>
            </a:endParaRPr>
          </a:p>
        </p:txBody>
      </p:sp>
      <p:sp>
        <p:nvSpPr>
          <p:cNvPr id="3" name="Marcador de contenido 2"/>
          <p:cNvSpPr>
            <a:spLocks noGrp="1"/>
          </p:cNvSpPr>
          <p:nvPr>
            <p:ph idx="1"/>
          </p:nvPr>
        </p:nvSpPr>
        <p:spPr>
          <a:xfrm>
            <a:off x="838200" y="1825625"/>
            <a:ext cx="10752786" cy="4351338"/>
          </a:xfrm>
        </p:spPr>
        <p:txBody>
          <a:bodyPr>
            <a:noAutofit/>
          </a:bodyPr>
          <a:lstStyle/>
          <a:p>
            <a:pPr algn="just"/>
            <a:r>
              <a:rPr lang="es-ES" sz="2400" dirty="0" smtClean="0"/>
              <a:t>Las técnicas de secuenciación del DNA consumen mucho </a:t>
            </a:r>
            <a:r>
              <a:rPr lang="es-ES" sz="2400" b="1" dirty="0" smtClean="0"/>
              <a:t>tiempo</a:t>
            </a:r>
            <a:r>
              <a:rPr lang="es-ES" sz="2400" dirty="0" smtClean="0"/>
              <a:t> y tienen altos </a:t>
            </a:r>
            <a:r>
              <a:rPr lang="es-ES" sz="2400" b="1" dirty="0" smtClean="0"/>
              <a:t>costos</a:t>
            </a:r>
          </a:p>
          <a:p>
            <a:pPr algn="just"/>
            <a:endParaRPr lang="es-ES" sz="2400" dirty="0"/>
          </a:p>
          <a:p>
            <a:pPr algn="just"/>
            <a:r>
              <a:rPr lang="es-ES" sz="2400" dirty="0"/>
              <a:t>C</a:t>
            </a:r>
            <a:r>
              <a:rPr lang="es-ES" sz="2400" dirty="0" smtClean="0"/>
              <a:t>reciente aumento en la demanda por estos exámenes</a:t>
            </a:r>
          </a:p>
          <a:p>
            <a:pPr marL="0" indent="0" algn="just">
              <a:buNone/>
            </a:pPr>
            <a:endParaRPr lang="es-ES" sz="2400" dirty="0"/>
          </a:p>
          <a:p>
            <a:pPr>
              <a:lnSpc>
                <a:spcPct val="120000"/>
              </a:lnSpc>
            </a:pPr>
            <a:r>
              <a:rPr lang="es-ES" sz="2400" dirty="0" smtClean="0"/>
              <a:t>Existen grandes diferencias en la frecuencia de las distintas mutaciones dependientes de la etnia</a:t>
            </a:r>
          </a:p>
          <a:p>
            <a:pPr algn="just"/>
            <a:endParaRPr lang="en-US" sz="2400" dirty="0"/>
          </a:p>
        </p:txBody>
      </p:sp>
    </p:spTree>
    <p:extLst>
      <p:ext uri="{BB962C8B-B14F-4D97-AF65-F5344CB8AC3E}">
        <p14:creationId xmlns:p14="http://schemas.microsoft.com/office/powerpoint/2010/main" val="179159012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4780</TotalTime>
  <Words>589</Words>
  <Application>Microsoft Macintosh PowerPoint</Application>
  <PresentationFormat>Personalizado</PresentationFormat>
  <Paragraphs>63</Paragraphs>
  <Slides>21</Slides>
  <Notes>0</Notes>
  <HiddenSlides>0</HiddenSlides>
  <MMClips>0</MMClips>
  <ScaleCrop>false</ScaleCrop>
  <HeadingPairs>
    <vt:vector size="4" baseType="variant">
      <vt:variant>
        <vt:lpstr>Tema</vt:lpstr>
      </vt:variant>
      <vt:variant>
        <vt:i4>1</vt:i4>
      </vt:variant>
      <vt:variant>
        <vt:lpstr>Títulos de diapositiva</vt:lpstr>
      </vt:variant>
      <vt:variant>
        <vt:i4>21</vt:i4>
      </vt:variant>
    </vt:vector>
  </HeadingPairs>
  <TitlesOfParts>
    <vt:vector size="22" baseType="lpstr">
      <vt:lpstr>Tema de Office</vt:lpstr>
      <vt:lpstr>“Implementación de una técnica de bajo costo para la detección de mutaciones en el gen BRCA1 relacionadas con el desarrollo del cáncer de mamas” </vt:lpstr>
      <vt:lpstr>Incidencia</vt:lpstr>
      <vt:lpstr>BRCA1 es un gen complejo</vt:lpstr>
      <vt:lpstr>BRCA1-BARD1 heterodimer</vt:lpstr>
      <vt:lpstr>BRCA1 es un gen supresor de tumores</vt:lpstr>
      <vt:lpstr>Es importante detectar mutaciones en BRCA1</vt:lpstr>
      <vt:lpstr>El análisis genético permite mejorar la prevención y el diagnóstico precoz </vt:lpstr>
      <vt:lpstr>Presentación de PowerPoint</vt:lpstr>
      <vt:lpstr>El análisis genético permite mejorar la prevención y el diagnóstico precoz </vt:lpstr>
      <vt:lpstr>Presentación de PowerPoint</vt:lpstr>
      <vt:lpstr>Propuesta</vt:lpstr>
      <vt:lpstr>PCR</vt:lpstr>
      <vt:lpstr>Presentación de PowerPoint</vt:lpstr>
      <vt:lpstr>HRM (High-Resolution Melting)</vt:lpstr>
      <vt:lpstr>Presentación de PowerPoint</vt:lpstr>
      <vt:lpstr>Objetivo</vt:lpstr>
      <vt:lpstr>Montar el ensayo de HRM utilizando muestras de DNA estándar</vt:lpstr>
      <vt:lpstr>Presentación de PowerPoint</vt:lpstr>
      <vt:lpstr>Presentación de PowerPoint</vt:lpstr>
      <vt:lpstr>Test predictor de riesgo de cáncer de mama </vt:lpstr>
      <vt:lpstr>Presentación de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“Implementación de una técnica de bajo costo para la detección de mutaciones de los genes BRCA1/2 relacionadas con el desarrollo del cáncer de mamas”</dc:title>
  <dc:creator>Alejandro Amoroso Fernandez</dc:creator>
  <cp:lastModifiedBy>Alejandro Amoroso</cp:lastModifiedBy>
  <cp:revision>50</cp:revision>
  <cp:lastPrinted>2016-05-31T13:19:01Z</cp:lastPrinted>
  <dcterms:created xsi:type="dcterms:W3CDTF">2015-11-04T19:29:12Z</dcterms:created>
  <dcterms:modified xsi:type="dcterms:W3CDTF">2016-05-31T16:22:50Z</dcterms:modified>
</cp:coreProperties>
</file>