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xls" ContentType="application/vnd.ms-exce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330" r:id="rId2"/>
    <p:sldId id="512" r:id="rId3"/>
    <p:sldId id="547" r:id="rId4"/>
    <p:sldId id="549" r:id="rId5"/>
    <p:sldId id="550" r:id="rId6"/>
    <p:sldId id="501" r:id="rId7"/>
    <p:sldId id="527" r:id="rId8"/>
    <p:sldId id="554" r:id="rId9"/>
    <p:sldId id="531" r:id="rId10"/>
    <p:sldId id="555" r:id="rId11"/>
    <p:sldId id="556" r:id="rId12"/>
    <p:sldId id="557" r:id="rId13"/>
    <p:sldId id="535" r:id="rId14"/>
    <p:sldId id="558" r:id="rId15"/>
    <p:sldId id="559" r:id="rId16"/>
    <p:sldId id="560" r:id="rId17"/>
    <p:sldId id="539" r:id="rId18"/>
    <p:sldId id="543" r:id="rId19"/>
    <p:sldId id="544" r:id="rId20"/>
  </p:sldIdLst>
  <p:sldSz cx="9144000" cy="6858000" type="screen4x3"/>
  <p:notesSz cx="6858000" cy="9077325"/>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5613" indent="1588" algn="l" rtl="0" fontAlgn="base">
      <a:spcBef>
        <a:spcPct val="0"/>
      </a:spcBef>
      <a:spcAft>
        <a:spcPct val="0"/>
      </a:spcAft>
      <a:defRPr kern="1200">
        <a:solidFill>
          <a:schemeClr val="tx1"/>
        </a:solidFill>
        <a:latin typeface="Arial" charset="0"/>
        <a:ea typeface="+mn-ea"/>
        <a:cs typeface="Arial" charset="0"/>
      </a:defRPr>
    </a:lvl2pPr>
    <a:lvl3pPr marL="912813" indent="1588" algn="l" rtl="0" fontAlgn="base">
      <a:spcBef>
        <a:spcPct val="0"/>
      </a:spcBef>
      <a:spcAft>
        <a:spcPct val="0"/>
      </a:spcAft>
      <a:defRPr kern="1200">
        <a:solidFill>
          <a:schemeClr val="tx1"/>
        </a:solidFill>
        <a:latin typeface="Arial" charset="0"/>
        <a:ea typeface="+mn-ea"/>
        <a:cs typeface="Arial" charset="0"/>
      </a:defRPr>
    </a:lvl3pPr>
    <a:lvl4pPr marL="1370013" indent="1588" algn="l" rtl="0" fontAlgn="base">
      <a:spcBef>
        <a:spcPct val="0"/>
      </a:spcBef>
      <a:spcAft>
        <a:spcPct val="0"/>
      </a:spcAft>
      <a:defRPr kern="1200">
        <a:solidFill>
          <a:schemeClr val="tx1"/>
        </a:solidFill>
        <a:latin typeface="Arial" charset="0"/>
        <a:ea typeface="+mn-ea"/>
        <a:cs typeface="Arial" charset="0"/>
      </a:defRPr>
    </a:lvl4pPr>
    <a:lvl5pPr marL="1827213" indent="1588"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0000"/>
    <a:srgbClr val="800000"/>
    <a:srgbClr val="000099"/>
    <a:srgbClr val="FFFF66"/>
    <a:srgbClr val="FF3300"/>
    <a:srgbClr val="FFFFFF"/>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19" autoAdjust="0"/>
    <p:restoredTop sz="94690" autoAdjust="0"/>
  </p:normalViewPr>
  <p:slideViewPr>
    <p:cSldViewPr>
      <p:cViewPr varScale="1">
        <p:scale>
          <a:sx n="65" d="100"/>
          <a:sy n="65" d="100"/>
        </p:scale>
        <p:origin x="-208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14"/>
    </p:cViewPr>
  </p:sorterViewPr>
  <p:notesViewPr>
    <p:cSldViewPr>
      <p:cViewPr varScale="1">
        <p:scale>
          <a:sx n="50" d="100"/>
          <a:sy n="50" d="100"/>
        </p:scale>
        <p:origin x="-1908" y="-96"/>
      </p:cViewPr>
      <p:guideLst>
        <p:guide orient="horz" pos="2859"/>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Libro_de_Microsoft_Office_Excel_20071.xlsx"/></Relationships>
</file>

<file path=ppt/charts/_rels/chart2.xml.rels><?xml version="1.0" encoding="UTF-8" standalone="yes"?>
<Relationships xmlns="http://schemas.openxmlformats.org/package/2006/relationships"><Relationship Id="rId1" Type="http://schemas.openxmlformats.org/officeDocument/2006/relationships/package" Target="../embeddings/Libro_de_Microsoft_Office_Excel_20072.xlsx"/></Relationships>
</file>

<file path=ppt/charts/_rels/chart3.xml.rels><?xml version="1.0" encoding="UTF-8" standalone="yes"?>
<Relationships xmlns="http://schemas.openxmlformats.org/package/2006/relationships"><Relationship Id="rId1" Type="http://schemas.openxmlformats.org/officeDocument/2006/relationships/package" Target="../embeddings/Libro_de_Microsoft_Office_Excel_20073.xlsx"/></Relationships>
</file>

<file path=ppt/charts/_rels/chart4.xml.rels><?xml version="1.0" encoding="UTF-8" standalone="yes"?>
<Relationships xmlns="http://schemas.openxmlformats.org/package/2006/relationships"><Relationship Id="rId1" Type="http://schemas.openxmlformats.org/officeDocument/2006/relationships/package" Target="../embeddings/Libro_de_Microsoft_Office_Excel_20074.xlsx"/></Relationships>
</file>

<file path=ppt/charts/_rels/chart5.xml.rels><?xml version="1.0" encoding="UTF-8" standalone="yes"?>
<Relationships xmlns="http://schemas.openxmlformats.org/package/2006/relationships"><Relationship Id="rId1" Type="http://schemas.openxmlformats.org/officeDocument/2006/relationships/package" Target="../embeddings/Libro_de_Microsoft_Office_Excel_20075.xlsx"/></Relationships>
</file>

<file path=ppt/charts/_rels/chart6.xml.rels><?xml version="1.0" encoding="UTF-8" standalone="yes"?>
<Relationships xmlns="http://schemas.openxmlformats.org/package/2006/relationships"><Relationship Id="rId1" Type="http://schemas.openxmlformats.org/officeDocument/2006/relationships/package" Target="../embeddings/Libro_de_Microsoft_Office_Excel_20076.xlsx"/></Relationships>
</file>

<file path=ppt/charts/_rels/chart7.xml.rels><?xml version="1.0" encoding="UTF-8" standalone="yes"?>
<Relationships xmlns="http://schemas.openxmlformats.org/package/2006/relationships"><Relationship Id="rId1" Type="http://schemas.openxmlformats.org/officeDocument/2006/relationships/package" Target="../embeddings/Libro_de_Microsoft_Office_Excel_20077.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MX"/>
  <c:style val="26"/>
  <c:chart>
    <c:title>
      <c:tx>
        <c:rich>
          <a:bodyPr/>
          <a:lstStyle/>
          <a:p>
            <a:pPr>
              <a:defRPr/>
            </a:pPr>
            <a:r>
              <a:rPr lang="es-MX" sz="1400" dirty="0" smtClean="0"/>
              <a:t>Nivel de Rechazo a Fumar generado por</a:t>
            </a:r>
            <a:r>
              <a:rPr lang="es-MX" sz="1400" baseline="0" dirty="0" smtClean="0"/>
              <a:t> Diseño Cajetillas</a:t>
            </a:r>
            <a:r>
              <a:rPr lang="es-MX" sz="1400" dirty="0" smtClean="0"/>
              <a:t>(%) Mucho Rechazo</a:t>
            </a:r>
            <a:endParaRPr lang="es-MX" sz="1400" dirty="0"/>
          </a:p>
        </c:rich>
      </c:tx>
      <c:layout>
        <c:manualLayout>
          <c:xMode val="edge"/>
          <c:yMode val="edge"/>
          <c:x val="0.14031389602040786"/>
          <c:y val="8.1075220711047544E-2"/>
        </c:manualLayout>
      </c:layout>
      <c:overlay val="1"/>
    </c:title>
    <c:plotArea>
      <c:layout>
        <c:manualLayout>
          <c:layoutTarget val="inner"/>
          <c:xMode val="edge"/>
          <c:yMode val="edge"/>
          <c:x val="2.2916666666666675E-2"/>
          <c:y val="0.16252214566929143"/>
          <c:w val="0.96102066929133867"/>
          <c:h val="0.74411343503937155"/>
        </c:manualLayout>
      </c:layout>
      <c:barChart>
        <c:barDir val="col"/>
        <c:grouping val="clustered"/>
        <c:ser>
          <c:idx val="0"/>
          <c:order val="0"/>
          <c:tx>
            <c:strRef>
              <c:f>Hoja1!$B$1</c:f>
              <c:strCache>
                <c:ptCount val="1"/>
                <c:pt idx="0">
                  <c:v>Cajetilla Plana</c:v>
                </c:pt>
              </c:strCache>
            </c:strRef>
          </c:tx>
          <c:dLbls>
            <c:txPr>
              <a:bodyPr/>
              <a:lstStyle/>
              <a:p>
                <a:pPr>
                  <a:defRPr sz="1200" baseline="0"/>
                </a:pPr>
                <a:endParaRPr lang="es-MX"/>
              </a:p>
            </c:txPr>
            <c:showVal val="1"/>
          </c:dLbls>
          <c:cat>
            <c:strRef>
              <c:f>Hoja1!$A$2:$A$4</c:f>
              <c:strCache>
                <c:ptCount val="3"/>
                <c:pt idx="0">
                  <c:v>ALTO</c:v>
                </c:pt>
                <c:pt idx="1">
                  <c:v>MEDIO</c:v>
                </c:pt>
                <c:pt idx="2">
                  <c:v>BAJO</c:v>
                </c:pt>
              </c:strCache>
            </c:strRef>
          </c:cat>
          <c:val>
            <c:numRef>
              <c:f>Hoja1!$B$2:$B$4</c:f>
              <c:numCache>
                <c:formatCode>General</c:formatCode>
                <c:ptCount val="3"/>
                <c:pt idx="0">
                  <c:v>29</c:v>
                </c:pt>
                <c:pt idx="1">
                  <c:v>48</c:v>
                </c:pt>
                <c:pt idx="2">
                  <c:v>28</c:v>
                </c:pt>
              </c:numCache>
            </c:numRef>
          </c:val>
        </c:ser>
        <c:ser>
          <c:idx val="1"/>
          <c:order val="1"/>
          <c:tx>
            <c:strRef>
              <c:f>Hoja1!$C$1</c:f>
              <c:strCache>
                <c:ptCount val="1"/>
                <c:pt idx="0">
                  <c:v>Cajetilla Actual</c:v>
                </c:pt>
              </c:strCache>
            </c:strRef>
          </c:tx>
          <c:dLbls>
            <c:txPr>
              <a:bodyPr/>
              <a:lstStyle/>
              <a:p>
                <a:pPr>
                  <a:defRPr sz="1200" baseline="0"/>
                </a:pPr>
                <a:endParaRPr lang="es-MX"/>
              </a:p>
            </c:txPr>
            <c:showVal val="1"/>
          </c:dLbls>
          <c:cat>
            <c:strRef>
              <c:f>Hoja1!$A$2:$A$4</c:f>
              <c:strCache>
                <c:ptCount val="3"/>
                <c:pt idx="0">
                  <c:v>ALTO</c:v>
                </c:pt>
                <c:pt idx="1">
                  <c:v>MEDIO</c:v>
                </c:pt>
                <c:pt idx="2">
                  <c:v>BAJO</c:v>
                </c:pt>
              </c:strCache>
            </c:strRef>
          </c:cat>
          <c:val>
            <c:numRef>
              <c:f>Hoja1!$C$2:$C$4</c:f>
              <c:numCache>
                <c:formatCode>General</c:formatCode>
                <c:ptCount val="3"/>
                <c:pt idx="0">
                  <c:v>24</c:v>
                </c:pt>
                <c:pt idx="1">
                  <c:v>21</c:v>
                </c:pt>
                <c:pt idx="2">
                  <c:v>26</c:v>
                </c:pt>
              </c:numCache>
            </c:numRef>
          </c:val>
        </c:ser>
        <c:axId val="90215936"/>
        <c:axId val="90217472"/>
      </c:barChart>
      <c:catAx>
        <c:axId val="90215936"/>
        <c:scaling>
          <c:orientation val="minMax"/>
        </c:scaling>
        <c:axPos val="b"/>
        <c:numFmt formatCode="General" sourceLinked="1"/>
        <c:tickLblPos val="nextTo"/>
        <c:txPr>
          <a:bodyPr/>
          <a:lstStyle/>
          <a:p>
            <a:pPr>
              <a:defRPr sz="1200" baseline="0"/>
            </a:pPr>
            <a:endParaRPr lang="es-MX"/>
          </a:p>
        </c:txPr>
        <c:crossAx val="90217472"/>
        <c:crosses val="autoZero"/>
        <c:auto val="1"/>
        <c:lblAlgn val="ctr"/>
        <c:lblOffset val="100"/>
      </c:catAx>
      <c:valAx>
        <c:axId val="90217472"/>
        <c:scaling>
          <c:orientation val="minMax"/>
          <c:max val="60"/>
        </c:scaling>
        <c:delete val="1"/>
        <c:axPos val="l"/>
        <c:numFmt formatCode="General" sourceLinked="1"/>
        <c:tickLblPos val="none"/>
        <c:crossAx val="90215936"/>
        <c:crosses val="autoZero"/>
        <c:crossBetween val="between"/>
      </c:valAx>
      <c:spPr>
        <a:noFill/>
        <a:ln w="25381">
          <a:noFill/>
        </a:ln>
      </c:spPr>
    </c:plotArea>
    <c:legend>
      <c:legendPos val="tr"/>
      <c:legendEntry>
        <c:idx val="0"/>
        <c:txPr>
          <a:bodyPr/>
          <a:lstStyle/>
          <a:p>
            <a:pPr>
              <a:defRPr sz="1200" baseline="0"/>
            </a:pPr>
            <a:endParaRPr lang="es-MX"/>
          </a:p>
        </c:txPr>
      </c:legendEntry>
      <c:legendEntry>
        <c:idx val="1"/>
        <c:txPr>
          <a:bodyPr/>
          <a:lstStyle/>
          <a:p>
            <a:pPr>
              <a:defRPr sz="1200" baseline="0"/>
            </a:pPr>
            <a:endParaRPr lang="es-MX"/>
          </a:p>
        </c:txPr>
      </c:legendEntry>
      <c:layout>
        <c:manualLayout>
          <c:xMode val="edge"/>
          <c:yMode val="edge"/>
          <c:x val="0.57725653529999421"/>
          <c:y val="0.23902328751446708"/>
          <c:w val="0.41814602347873425"/>
          <c:h val="0.12814722023383437"/>
        </c:manualLayout>
      </c:layout>
    </c:legend>
    <c:plotVisOnly val="1"/>
    <c:dispBlanksAs val="gap"/>
  </c:chart>
  <c:txPr>
    <a:bodyPr/>
    <a:lstStyle/>
    <a:p>
      <a:pPr>
        <a:defRPr sz="1800"/>
      </a:pPr>
      <a:endParaRPr lang="es-MX"/>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MX"/>
  <c:style val="26"/>
  <c:chart>
    <c:title>
      <c:tx>
        <c:rich>
          <a:bodyPr/>
          <a:lstStyle/>
          <a:p>
            <a:pPr>
              <a:defRPr/>
            </a:pPr>
            <a:r>
              <a:rPr lang="es-MX" sz="1400" dirty="0" smtClean="0"/>
              <a:t>Nivel de Rechazo a Fumar generado por</a:t>
            </a:r>
            <a:r>
              <a:rPr lang="es-MX" sz="1400" baseline="0" dirty="0" smtClean="0"/>
              <a:t> Diseño Cajetillas</a:t>
            </a:r>
            <a:r>
              <a:rPr lang="es-MX" sz="1400" dirty="0" smtClean="0"/>
              <a:t>(%) Mucho Rechazo</a:t>
            </a:r>
            <a:endParaRPr lang="es-MX" sz="1400" dirty="0"/>
          </a:p>
        </c:rich>
      </c:tx>
      <c:layout>
        <c:manualLayout>
          <c:xMode val="edge"/>
          <c:yMode val="edge"/>
          <c:x val="0.14031389602040789"/>
          <c:y val="8.1075220711047544E-2"/>
        </c:manualLayout>
      </c:layout>
      <c:overlay val="1"/>
    </c:title>
    <c:plotArea>
      <c:layout>
        <c:manualLayout>
          <c:layoutTarget val="inner"/>
          <c:xMode val="edge"/>
          <c:yMode val="edge"/>
          <c:x val="2.2916666666666675E-2"/>
          <c:y val="0.16252214566929143"/>
          <c:w val="0.96102066929133867"/>
          <c:h val="0.74411343503937166"/>
        </c:manualLayout>
      </c:layout>
      <c:barChart>
        <c:barDir val="col"/>
        <c:grouping val="clustered"/>
        <c:ser>
          <c:idx val="0"/>
          <c:order val="0"/>
          <c:tx>
            <c:strRef>
              <c:f>Hoja1!$B$1</c:f>
              <c:strCache>
                <c:ptCount val="1"/>
                <c:pt idx="0">
                  <c:v>Cajetilla Plana</c:v>
                </c:pt>
              </c:strCache>
            </c:strRef>
          </c:tx>
          <c:dLbls>
            <c:txPr>
              <a:bodyPr/>
              <a:lstStyle/>
              <a:p>
                <a:pPr>
                  <a:defRPr sz="1200" baseline="0"/>
                </a:pPr>
                <a:endParaRPr lang="es-MX"/>
              </a:p>
            </c:txPr>
            <c:showVal val="1"/>
          </c:dLbls>
          <c:cat>
            <c:strRef>
              <c:f>Hoja1!$A$2:$A$6</c:f>
              <c:strCache>
                <c:ptCount val="5"/>
                <c:pt idx="0">
                  <c:v>19 a 24 años</c:v>
                </c:pt>
                <c:pt idx="1">
                  <c:v>25 a 29 años</c:v>
                </c:pt>
                <c:pt idx="2">
                  <c:v>30 a 35 años</c:v>
                </c:pt>
                <c:pt idx="3">
                  <c:v>Hombres</c:v>
                </c:pt>
                <c:pt idx="4">
                  <c:v>Mujeres</c:v>
                </c:pt>
              </c:strCache>
            </c:strRef>
          </c:cat>
          <c:val>
            <c:numRef>
              <c:f>Hoja1!$B$2:$B$6</c:f>
              <c:numCache>
                <c:formatCode>General</c:formatCode>
                <c:ptCount val="5"/>
                <c:pt idx="0">
                  <c:v>37</c:v>
                </c:pt>
                <c:pt idx="1">
                  <c:v>30</c:v>
                </c:pt>
                <c:pt idx="2">
                  <c:v>31</c:v>
                </c:pt>
                <c:pt idx="3">
                  <c:v>31</c:v>
                </c:pt>
                <c:pt idx="4">
                  <c:v>35</c:v>
                </c:pt>
              </c:numCache>
            </c:numRef>
          </c:val>
        </c:ser>
        <c:ser>
          <c:idx val="1"/>
          <c:order val="1"/>
          <c:tx>
            <c:strRef>
              <c:f>Hoja1!$C$1</c:f>
              <c:strCache>
                <c:ptCount val="1"/>
                <c:pt idx="0">
                  <c:v>Cajetilla Actual</c:v>
                </c:pt>
              </c:strCache>
            </c:strRef>
          </c:tx>
          <c:dLbls>
            <c:txPr>
              <a:bodyPr/>
              <a:lstStyle/>
              <a:p>
                <a:pPr>
                  <a:defRPr sz="1200" baseline="0"/>
                </a:pPr>
                <a:endParaRPr lang="es-MX"/>
              </a:p>
            </c:txPr>
            <c:showVal val="1"/>
          </c:dLbls>
          <c:cat>
            <c:strRef>
              <c:f>Hoja1!$A$2:$A$6</c:f>
              <c:strCache>
                <c:ptCount val="5"/>
                <c:pt idx="0">
                  <c:v>19 a 24 años</c:v>
                </c:pt>
                <c:pt idx="1">
                  <c:v>25 a 29 años</c:v>
                </c:pt>
                <c:pt idx="2">
                  <c:v>30 a 35 años</c:v>
                </c:pt>
                <c:pt idx="3">
                  <c:v>Hombres</c:v>
                </c:pt>
                <c:pt idx="4">
                  <c:v>Mujeres</c:v>
                </c:pt>
              </c:strCache>
            </c:strRef>
          </c:cat>
          <c:val>
            <c:numRef>
              <c:f>Hoja1!$C$2:$C$6</c:f>
              <c:numCache>
                <c:formatCode>General</c:formatCode>
                <c:ptCount val="5"/>
                <c:pt idx="0">
                  <c:v>19</c:v>
                </c:pt>
                <c:pt idx="1">
                  <c:v>26</c:v>
                </c:pt>
                <c:pt idx="2">
                  <c:v>28</c:v>
                </c:pt>
                <c:pt idx="3">
                  <c:v>22</c:v>
                </c:pt>
                <c:pt idx="4">
                  <c:v>26</c:v>
                </c:pt>
              </c:numCache>
            </c:numRef>
          </c:val>
        </c:ser>
        <c:axId val="92079616"/>
        <c:axId val="92081152"/>
      </c:barChart>
      <c:catAx>
        <c:axId val="92079616"/>
        <c:scaling>
          <c:orientation val="minMax"/>
        </c:scaling>
        <c:axPos val="b"/>
        <c:numFmt formatCode="General" sourceLinked="1"/>
        <c:tickLblPos val="nextTo"/>
        <c:txPr>
          <a:bodyPr/>
          <a:lstStyle/>
          <a:p>
            <a:pPr>
              <a:defRPr sz="1200" baseline="0"/>
            </a:pPr>
            <a:endParaRPr lang="es-MX"/>
          </a:p>
        </c:txPr>
        <c:crossAx val="92081152"/>
        <c:crosses val="autoZero"/>
        <c:auto val="1"/>
        <c:lblAlgn val="ctr"/>
        <c:lblOffset val="100"/>
      </c:catAx>
      <c:valAx>
        <c:axId val="92081152"/>
        <c:scaling>
          <c:orientation val="minMax"/>
          <c:max val="60"/>
        </c:scaling>
        <c:delete val="1"/>
        <c:axPos val="l"/>
        <c:numFmt formatCode="General" sourceLinked="1"/>
        <c:tickLblPos val="none"/>
        <c:crossAx val="92079616"/>
        <c:crosses val="autoZero"/>
        <c:crossBetween val="between"/>
      </c:valAx>
      <c:spPr>
        <a:noFill/>
        <a:ln w="25381">
          <a:noFill/>
        </a:ln>
      </c:spPr>
    </c:plotArea>
    <c:legend>
      <c:legendPos val="tr"/>
      <c:legendEntry>
        <c:idx val="0"/>
        <c:txPr>
          <a:bodyPr/>
          <a:lstStyle/>
          <a:p>
            <a:pPr>
              <a:defRPr sz="1200" baseline="0"/>
            </a:pPr>
            <a:endParaRPr lang="es-MX"/>
          </a:p>
        </c:txPr>
      </c:legendEntry>
      <c:legendEntry>
        <c:idx val="1"/>
        <c:txPr>
          <a:bodyPr/>
          <a:lstStyle/>
          <a:p>
            <a:pPr>
              <a:defRPr sz="1200" baseline="0"/>
            </a:pPr>
            <a:endParaRPr lang="es-MX"/>
          </a:p>
        </c:txPr>
      </c:legendEntry>
      <c:layout>
        <c:manualLayout>
          <c:xMode val="edge"/>
          <c:yMode val="edge"/>
          <c:x val="3.088010309983729E-2"/>
          <c:y val="0.23902328751446708"/>
          <c:w val="0.41814602347873425"/>
          <c:h val="0.12814722023383437"/>
        </c:manualLayout>
      </c:layout>
    </c:legend>
    <c:plotVisOnly val="1"/>
    <c:dispBlanksAs val="gap"/>
  </c:chart>
  <c:txPr>
    <a:bodyPr/>
    <a:lstStyle/>
    <a:p>
      <a:pPr>
        <a:defRPr sz="1800"/>
      </a:pPr>
      <a:endParaRPr lang="es-MX"/>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MX"/>
  <c:style val="26"/>
  <c:chart>
    <c:title>
      <c:tx>
        <c:rich>
          <a:bodyPr/>
          <a:lstStyle/>
          <a:p>
            <a:pPr>
              <a:defRPr/>
            </a:pPr>
            <a:r>
              <a:rPr lang="es-MX" sz="1400" dirty="0" smtClean="0"/>
              <a:t>Nivel de Rechazo a Fumar generado por</a:t>
            </a:r>
            <a:r>
              <a:rPr lang="es-MX" sz="1400" baseline="0" dirty="0" smtClean="0"/>
              <a:t> Diseño Cajetillas</a:t>
            </a:r>
            <a:r>
              <a:rPr lang="es-MX" sz="1400" dirty="0" smtClean="0"/>
              <a:t>(%) Mucho Rechazo</a:t>
            </a:r>
            <a:endParaRPr lang="es-MX" sz="1400" dirty="0"/>
          </a:p>
        </c:rich>
      </c:tx>
      <c:layout>
        <c:manualLayout>
          <c:xMode val="edge"/>
          <c:yMode val="edge"/>
          <c:x val="0.14031389602040792"/>
          <c:y val="8.1075220711047544E-2"/>
        </c:manualLayout>
      </c:layout>
      <c:overlay val="1"/>
    </c:title>
    <c:plotArea>
      <c:layout>
        <c:manualLayout>
          <c:layoutTarget val="inner"/>
          <c:xMode val="edge"/>
          <c:yMode val="edge"/>
          <c:x val="2.2916666666666675E-2"/>
          <c:y val="0.16252214566929143"/>
          <c:w val="0.96102066929133867"/>
          <c:h val="0.74411343503937177"/>
        </c:manualLayout>
      </c:layout>
      <c:barChart>
        <c:barDir val="col"/>
        <c:grouping val="clustered"/>
        <c:ser>
          <c:idx val="0"/>
          <c:order val="0"/>
          <c:tx>
            <c:strRef>
              <c:f>Hoja1!$B$1</c:f>
              <c:strCache>
                <c:ptCount val="1"/>
                <c:pt idx="0">
                  <c:v>Cajetilla Plana</c:v>
                </c:pt>
              </c:strCache>
            </c:strRef>
          </c:tx>
          <c:dLbls>
            <c:txPr>
              <a:bodyPr/>
              <a:lstStyle/>
              <a:p>
                <a:pPr>
                  <a:defRPr sz="1200" baseline="0"/>
                </a:pPr>
                <a:endParaRPr lang="es-MX"/>
              </a:p>
            </c:txPr>
            <c:showVal val="1"/>
          </c:dLbls>
          <c:cat>
            <c:strRef>
              <c:f>Hoja1!$A$2:$A$3</c:f>
              <c:strCache>
                <c:ptCount val="2"/>
                <c:pt idx="0">
                  <c:v>No Fumador</c:v>
                </c:pt>
                <c:pt idx="1">
                  <c:v>Fumador</c:v>
                </c:pt>
              </c:strCache>
            </c:strRef>
          </c:cat>
          <c:val>
            <c:numRef>
              <c:f>Hoja1!$B$2:$B$3</c:f>
              <c:numCache>
                <c:formatCode>General</c:formatCode>
                <c:ptCount val="2"/>
                <c:pt idx="0">
                  <c:v>61</c:v>
                </c:pt>
                <c:pt idx="1">
                  <c:v>10</c:v>
                </c:pt>
              </c:numCache>
            </c:numRef>
          </c:val>
        </c:ser>
        <c:ser>
          <c:idx val="1"/>
          <c:order val="1"/>
          <c:tx>
            <c:strRef>
              <c:f>Hoja1!$C$1</c:f>
              <c:strCache>
                <c:ptCount val="1"/>
                <c:pt idx="0">
                  <c:v>Cajetilla Actual</c:v>
                </c:pt>
              </c:strCache>
            </c:strRef>
          </c:tx>
          <c:dLbls>
            <c:txPr>
              <a:bodyPr/>
              <a:lstStyle/>
              <a:p>
                <a:pPr>
                  <a:defRPr sz="1200" baseline="0"/>
                </a:pPr>
                <a:endParaRPr lang="es-MX"/>
              </a:p>
            </c:txPr>
            <c:showVal val="1"/>
          </c:dLbls>
          <c:cat>
            <c:strRef>
              <c:f>Hoja1!$A$2:$A$3</c:f>
              <c:strCache>
                <c:ptCount val="2"/>
                <c:pt idx="0">
                  <c:v>No Fumador</c:v>
                </c:pt>
                <c:pt idx="1">
                  <c:v>Fumador</c:v>
                </c:pt>
              </c:strCache>
            </c:strRef>
          </c:cat>
          <c:val>
            <c:numRef>
              <c:f>Hoja1!$C$2:$C$3</c:f>
              <c:numCache>
                <c:formatCode>General</c:formatCode>
                <c:ptCount val="2"/>
                <c:pt idx="0">
                  <c:v>44</c:v>
                </c:pt>
                <c:pt idx="1">
                  <c:v>8</c:v>
                </c:pt>
              </c:numCache>
            </c:numRef>
          </c:val>
        </c:ser>
        <c:gapWidth val="246"/>
        <c:axId val="90932736"/>
        <c:axId val="90934272"/>
      </c:barChart>
      <c:catAx>
        <c:axId val="90932736"/>
        <c:scaling>
          <c:orientation val="minMax"/>
        </c:scaling>
        <c:axPos val="b"/>
        <c:numFmt formatCode="General" sourceLinked="1"/>
        <c:tickLblPos val="nextTo"/>
        <c:txPr>
          <a:bodyPr/>
          <a:lstStyle/>
          <a:p>
            <a:pPr>
              <a:defRPr sz="1200" baseline="0"/>
            </a:pPr>
            <a:endParaRPr lang="es-MX"/>
          </a:p>
        </c:txPr>
        <c:crossAx val="90934272"/>
        <c:crosses val="autoZero"/>
        <c:auto val="1"/>
        <c:lblAlgn val="ctr"/>
        <c:lblOffset val="100"/>
      </c:catAx>
      <c:valAx>
        <c:axId val="90934272"/>
        <c:scaling>
          <c:orientation val="minMax"/>
          <c:max val="70"/>
        </c:scaling>
        <c:delete val="1"/>
        <c:axPos val="l"/>
        <c:numFmt formatCode="General" sourceLinked="1"/>
        <c:tickLblPos val="none"/>
        <c:crossAx val="90932736"/>
        <c:crosses val="autoZero"/>
        <c:crossBetween val="between"/>
      </c:valAx>
      <c:spPr>
        <a:noFill/>
        <a:ln w="25381">
          <a:noFill/>
        </a:ln>
      </c:spPr>
    </c:plotArea>
    <c:legend>
      <c:legendPos val="tr"/>
      <c:legendEntry>
        <c:idx val="0"/>
        <c:txPr>
          <a:bodyPr/>
          <a:lstStyle/>
          <a:p>
            <a:pPr>
              <a:defRPr sz="1200" baseline="0"/>
            </a:pPr>
            <a:endParaRPr lang="es-MX"/>
          </a:p>
        </c:txPr>
      </c:legendEntry>
      <c:legendEntry>
        <c:idx val="1"/>
        <c:txPr>
          <a:bodyPr/>
          <a:lstStyle/>
          <a:p>
            <a:pPr>
              <a:defRPr sz="1200" baseline="0"/>
            </a:pPr>
            <a:endParaRPr lang="es-MX"/>
          </a:p>
        </c:txPr>
      </c:legendEntry>
      <c:layout>
        <c:manualLayout>
          <c:xMode val="edge"/>
          <c:yMode val="edge"/>
          <c:x val="0.57725653529999421"/>
          <c:y val="0.23902328751446719"/>
          <c:w val="0.41814602347873425"/>
          <c:h val="0.12814722023383437"/>
        </c:manualLayout>
      </c:layout>
    </c:legend>
    <c:plotVisOnly val="1"/>
    <c:dispBlanksAs val="gap"/>
  </c:chart>
  <c:txPr>
    <a:bodyPr/>
    <a:lstStyle/>
    <a:p>
      <a:pPr>
        <a:defRPr sz="1800"/>
      </a:pPr>
      <a:endParaRPr lang="es-MX"/>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MX"/>
  <c:style val="26"/>
  <c:chart>
    <c:title>
      <c:tx>
        <c:rich>
          <a:bodyPr/>
          <a:lstStyle/>
          <a:p>
            <a:pPr>
              <a:defRPr/>
            </a:pPr>
            <a:r>
              <a:rPr lang="es-MX" sz="1540" dirty="0" smtClean="0"/>
              <a:t>Nivel de Riesgo para la Salud Percibido en </a:t>
            </a:r>
            <a:r>
              <a:rPr lang="es-MX" sz="1540" baseline="0" dirty="0" smtClean="0"/>
              <a:t>Cajetillas</a:t>
            </a:r>
            <a:r>
              <a:rPr lang="es-MX" sz="1540" dirty="0" smtClean="0"/>
              <a:t>(%)</a:t>
            </a:r>
            <a:endParaRPr lang="es-MX" sz="1400" dirty="0"/>
          </a:p>
        </c:rich>
      </c:tx>
      <c:layout/>
      <c:overlay val="1"/>
    </c:title>
    <c:plotArea>
      <c:layout>
        <c:manualLayout>
          <c:layoutTarget val="inner"/>
          <c:xMode val="edge"/>
          <c:yMode val="edge"/>
          <c:x val="2.2916666666666682E-2"/>
          <c:y val="0.16252214566929149"/>
          <c:w val="0.96102066929133867"/>
          <c:h val="0.74411343503937244"/>
        </c:manualLayout>
      </c:layout>
      <c:barChart>
        <c:barDir val="bar"/>
        <c:grouping val="clustered"/>
        <c:ser>
          <c:idx val="0"/>
          <c:order val="0"/>
          <c:tx>
            <c:strRef>
              <c:f>Hoja1!$B$1</c:f>
              <c:strCache>
                <c:ptCount val="1"/>
                <c:pt idx="0">
                  <c:v>Cajetilla Plana</c:v>
                </c:pt>
              </c:strCache>
            </c:strRef>
          </c:tx>
          <c:dLbls>
            <c:txPr>
              <a:bodyPr/>
              <a:lstStyle/>
              <a:p>
                <a:pPr>
                  <a:defRPr sz="1320" baseline="0"/>
                </a:pPr>
                <a:endParaRPr lang="es-MX"/>
              </a:p>
            </c:txPr>
            <c:showVal val="1"/>
          </c:dLbls>
          <c:cat>
            <c:strRef>
              <c:f>Hoja1!$A$2:$A$6</c:f>
              <c:strCache>
                <c:ptCount val="5"/>
                <c:pt idx="0">
                  <c:v>Ninguna percepción de riesgo</c:v>
                </c:pt>
                <c:pt idx="1">
                  <c:v>Poca percepción de riesgo</c:v>
                </c:pt>
                <c:pt idx="2">
                  <c:v>Ni percibo ni no percibo riesgo</c:v>
                </c:pt>
                <c:pt idx="3">
                  <c:v>Percibo riesgo</c:v>
                </c:pt>
                <c:pt idx="4">
                  <c:v>Percibo mucho riesgo</c:v>
                </c:pt>
              </c:strCache>
            </c:strRef>
          </c:cat>
          <c:val>
            <c:numRef>
              <c:f>Hoja1!$B$2:$B$6</c:f>
              <c:numCache>
                <c:formatCode>General</c:formatCode>
                <c:ptCount val="5"/>
                <c:pt idx="0">
                  <c:v>3</c:v>
                </c:pt>
                <c:pt idx="1">
                  <c:v>5</c:v>
                </c:pt>
                <c:pt idx="2">
                  <c:v>7</c:v>
                </c:pt>
                <c:pt idx="3">
                  <c:v>31</c:v>
                </c:pt>
                <c:pt idx="4">
                  <c:v>54</c:v>
                </c:pt>
              </c:numCache>
            </c:numRef>
          </c:val>
        </c:ser>
        <c:ser>
          <c:idx val="1"/>
          <c:order val="1"/>
          <c:tx>
            <c:strRef>
              <c:f>Hoja1!$C$1</c:f>
              <c:strCache>
                <c:ptCount val="1"/>
                <c:pt idx="0">
                  <c:v>Cajetilla Actual</c:v>
                </c:pt>
              </c:strCache>
            </c:strRef>
          </c:tx>
          <c:dLbls>
            <c:txPr>
              <a:bodyPr/>
              <a:lstStyle/>
              <a:p>
                <a:pPr>
                  <a:defRPr sz="1320" baseline="0"/>
                </a:pPr>
                <a:endParaRPr lang="es-MX"/>
              </a:p>
            </c:txPr>
            <c:showVal val="1"/>
          </c:dLbls>
          <c:cat>
            <c:strRef>
              <c:f>Hoja1!$A$2:$A$6</c:f>
              <c:strCache>
                <c:ptCount val="5"/>
                <c:pt idx="0">
                  <c:v>Ninguna percepción de riesgo</c:v>
                </c:pt>
                <c:pt idx="1">
                  <c:v>Poca percepción de riesgo</c:v>
                </c:pt>
                <c:pt idx="2">
                  <c:v>Ni percibo ni no percibo riesgo</c:v>
                </c:pt>
                <c:pt idx="3">
                  <c:v>Percibo riesgo</c:v>
                </c:pt>
                <c:pt idx="4">
                  <c:v>Percibo mucho riesgo</c:v>
                </c:pt>
              </c:strCache>
            </c:strRef>
          </c:cat>
          <c:val>
            <c:numRef>
              <c:f>Hoja1!$C$2:$C$6</c:f>
              <c:numCache>
                <c:formatCode>General</c:formatCode>
                <c:ptCount val="5"/>
                <c:pt idx="0">
                  <c:v>6</c:v>
                </c:pt>
                <c:pt idx="1">
                  <c:v>12</c:v>
                </c:pt>
                <c:pt idx="2">
                  <c:v>7</c:v>
                </c:pt>
                <c:pt idx="3">
                  <c:v>34</c:v>
                </c:pt>
                <c:pt idx="4">
                  <c:v>42</c:v>
                </c:pt>
              </c:numCache>
            </c:numRef>
          </c:val>
        </c:ser>
        <c:axId val="94037504"/>
        <c:axId val="94039040"/>
      </c:barChart>
      <c:catAx>
        <c:axId val="94037504"/>
        <c:scaling>
          <c:orientation val="minMax"/>
        </c:scaling>
        <c:axPos val="l"/>
        <c:numFmt formatCode="General" sourceLinked="1"/>
        <c:tickLblPos val="nextTo"/>
        <c:txPr>
          <a:bodyPr/>
          <a:lstStyle/>
          <a:p>
            <a:pPr>
              <a:defRPr sz="1320" baseline="0"/>
            </a:pPr>
            <a:endParaRPr lang="es-MX"/>
          </a:p>
        </c:txPr>
        <c:crossAx val="94039040"/>
        <c:crosses val="autoZero"/>
        <c:auto val="1"/>
        <c:lblAlgn val="ctr"/>
        <c:lblOffset val="100"/>
      </c:catAx>
      <c:valAx>
        <c:axId val="94039040"/>
        <c:scaling>
          <c:orientation val="minMax"/>
        </c:scaling>
        <c:delete val="1"/>
        <c:axPos val="b"/>
        <c:numFmt formatCode="General" sourceLinked="1"/>
        <c:tickLblPos val="none"/>
        <c:crossAx val="94037504"/>
        <c:crosses val="autoZero"/>
        <c:crossBetween val="between"/>
      </c:valAx>
      <c:spPr>
        <a:noFill/>
        <a:ln w="27945">
          <a:noFill/>
        </a:ln>
      </c:spPr>
    </c:plotArea>
    <c:legend>
      <c:legendPos val="tr"/>
      <c:legendEntry>
        <c:idx val="0"/>
        <c:txPr>
          <a:bodyPr/>
          <a:lstStyle/>
          <a:p>
            <a:pPr>
              <a:defRPr sz="1320" baseline="0"/>
            </a:pPr>
            <a:endParaRPr lang="es-MX"/>
          </a:p>
        </c:txPr>
      </c:legendEntry>
      <c:legendEntry>
        <c:idx val="1"/>
        <c:txPr>
          <a:bodyPr/>
          <a:lstStyle/>
          <a:p>
            <a:pPr>
              <a:defRPr sz="1320" baseline="0"/>
            </a:pPr>
            <a:endParaRPr lang="es-MX"/>
          </a:p>
        </c:txPr>
      </c:legendEntry>
      <c:layout>
        <c:manualLayout>
          <c:xMode val="edge"/>
          <c:yMode val="edge"/>
          <c:x val="0.57181666099268957"/>
          <c:y val="0.81210411295131091"/>
          <c:w val="0.18793037967028334"/>
          <c:h val="0.15111990835399691"/>
        </c:manualLayout>
      </c:layout>
    </c:legend>
    <c:plotVisOnly val="1"/>
    <c:dispBlanksAs val="gap"/>
  </c:chart>
  <c:txPr>
    <a:bodyPr/>
    <a:lstStyle/>
    <a:p>
      <a:pPr>
        <a:defRPr sz="1980"/>
      </a:pPr>
      <a:endParaRPr lang="es-MX"/>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MX"/>
  <c:style val="26"/>
  <c:chart>
    <c:title>
      <c:tx>
        <c:rich>
          <a:bodyPr/>
          <a:lstStyle/>
          <a:p>
            <a:pPr>
              <a:defRPr/>
            </a:pPr>
            <a:r>
              <a:rPr lang="es-MX" sz="1400" dirty="0" smtClean="0"/>
              <a:t>Nivel de Riesgo para la salud percibido por</a:t>
            </a:r>
            <a:r>
              <a:rPr lang="es-MX" sz="1400" baseline="0" dirty="0" smtClean="0"/>
              <a:t> Diseño Cajetillas</a:t>
            </a:r>
            <a:r>
              <a:rPr lang="es-MX" sz="1400" dirty="0" smtClean="0"/>
              <a:t>(%) Mucho Riesgo</a:t>
            </a:r>
            <a:endParaRPr lang="es-MX" sz="1400" dirty="0"/>
          </a:p>
        </c:rich>
      </c:tx>
      <c:layout>
        <c:manualLayout>
          <c:xMode val="edge"/>
          <c:yMode val="edge"/>
          <c:x val="0.13426537635234803"/>
          <c:y val="1.6639898436694028E-2"/>
        </c:manualLayout>
      </c:layout>
      <c:overlay val="1"/>
    </c:title>
    <c:plotArea>
      <c:layout>
        <c:manualLayout>
          <c:layoutTarget val="inner"/>
          <c:xMode val="edge"/>
          <c:yMode val="edge"/>
          <c:x val="2.2916666666666675E-2"/>
          <c:y val="0.16252214566929143"/>
          <c:w val="0.96102066929133867"/>
          <c:h val="0.74411343503937177"/>
        </c:manualLayout>
      </c:layout>
      <c:barChart>
        <c:barDir val="bar"/>
        <c:grouping val="clustered"/>
        <c:ser>
          <c:idx val="0"/>
          <c:order val="0"/>
          <c:tx>
            <c:strRef>
              <c:f>Hoja1!$B$1</c:f>
              <c:strCache>
                <c:ptCount val="1"/>
                <c:pt idx="0">
                  <c:v>Cajetilla Plana</c:v>
                </c:pt>
              </c:strCache>
            </c:strRef>
          </c:tx>
          <c:dLbls>
            <c:txPr>
              <a:bodyPr/>
              <a:lstStyle/>
              <a:p>
                <a:pPr>
                  <a:defRPr sz="1200" baseline="0"/>
                </a:pPr>
                <a:endParaRPr lang="es-MX"/>
              </a:p>
            </c:txPr>
            <c:showVal val="1"/>
          </c:dLbls>
          <c:cat>
            <c:strRef>
              <c:f>Hoja1!$A$2:$A$4</c:f>
              <c:strCache>
                <c:ptCount val="3"/>
                <c:pt idx="0">
                  <c:v>ALTO</c:v>
                </c:pt>
                <c:pt idx="1">
                  <c:v>MEDIO</c:v>
                </c:pt>
                <c:pt idx="2">
                  <c:v>BAJO</c:v>
                </c:pt>
              </c:strCache>
            </c:strRef>
          </c:cat>
          <c:val>
            <c:numRef>
              <c:f>Hoja1!$B$2:$B$4</c:f>
              <c:numCache>
                <c:formatCode>General</c:formatCode>
                <c:ptCount val="3"/>
                <c:pt idx="0">
                  <c:v>41</c:v>
                </c:pt>
                <c:pt idx="1">
                  <c:v>65</c:v>
                </c:pt>
                <c:pt idx="2">
                  <c:v>56</c:v>
                </c:pt>
              </c:numCache>
            </c:numRef>
          </c:val>
        </c:ser>
        <c:ser>
          <c:idx val="1"/>
          <c:order val="1"/>
          <c:tx>
            <c:strRef>
              <c:f>Hoja1!$C$1</c:f>
              <c:strCache>
                <c:ptCount val="1"/>
                <c:pt idx="0">
                  <c:v>Cajetilla Actual</c:v>
                </c:pt>
              </c:strCache>
            </c:strRef>
          </c:tx>
          <c:dLbls>
            <c:txPr>
              <a:bodyPr/>
              <a:lstStyle/>
              <a:p>
                <a:pPr>
                  <a:defRPr sz="1200" baseline="0"/>
                </a:pPr>
                <a:endParaRPr lang="es-MX"/>
              </a:p>
            </c:txPr>
            <c:showVal val="1"/>
          </c:dLbls>
          <c:cat>
            <c:strRef>
              <c:f>Hoja1!$A$2:$A$4</c:f>
              <c:strCache>
                <c:ptCount val="3"/>
                <c:pt idx="0">
                  <c:v>ALTO</c:v>
                </c:pt>
                <c:pt idx="1">
                  <c:v>MEDIO</c:v>
                </c:pt>
                <c:pt idx="2">
                  <c:v>BAJO</c:v>
                </c:pt>
              </c:strCache>
            </c:strRef>
          </c:cat>
          <c:val>
            <c:numRef>
              <c:f>Hoja1!$C$2:$C$4</c:f>
              <c:numCache>
                <c:formatCode>General</c:formatCode>
                <c:ptCount val="3"/>
                <c:pt idx="0">
                  <c:v>34</c:v>
                </c:pt>
                <c:pt idx="1">
                  <c:v>46</c:v>
                </c:pt>
                <c:pt idx="2">
                  <c:v>45</c:v>
                </c:pt>
              </c:numCache>
            </c:numRef>
          </c:val>
        </c:ser>
        <c:axId val="94471680"/>
        <c:axId val="94473216"/>
      </c:barChart>
      <c:catAx>
        <c:axId val="94471680"/>
        <c:scaling>
          <c:orientation val="minMax"/>
        </c:scaling>
        <c:axPos val="l"/>
        <c:numFmt formatCode="General" sourceLinked="1"/>
        <c:tickLblPos val="nextTo"/>
        <c:txPr>
          <a:bodyPr/>
          <a:lstStyle/>
          <a:p>
            <a:pPr>
              <a:defRPr sz="1200" baseline="0"/>
            </a:pPr>
            <a:endParaRPr lang="es-MX"/>
          </a:p>
        </c:txPr>
        <c:crossAx val="94473216"/>
        <c:crosses val="autoZero"/>
        <c:auto val="1"/>
        <c:lblAlgn val="ctr"/>
        <c:lblOffset val="100"/>
      </c:catAx>
      <c:valAx>
        <c:axId val="94473216"/>
        <c:scaling>
          <c:orientation val="minMax"/>
          <c:max val="70"/>
        </c:scaling>
        <c:delete val="1"/>
        <c:axPos val="b"/>
        <c:numFmt formatCode="General" sourceLinked="1"/>
        <c:tickLblPos val="none"/>
        <c:crossAx val="94471680"/>
        <c:crosses val="autoZero"/>
        <c:crossBetween val="between"/>
      </c:valAx>
      <c:spPr>
        <a:noFill/>
        <a:ln w="25381">
          <a:noFill/>
        </a:ln>
      </c:spPr>
    </c:plotArea>
    <c:legend>
      <c:legendPos val="tr"/>
      <c:legendEntry>
        <c:idx val="0"/>
        <c:txPr>
          <a:bodyPr/>
          <a:lstStyle/>
          <a:p>
            <a:pPr>
              <a:defRPr sz="1200" baseline="0"/>
            </a:pPr>
            <a:endParaRPr lang="es-MX"/>
          </a:p>
        </c:txPr>
      </c:legendEntry>
      <c:legendEntry>
        <c:idx val="1"/>
        <c:txPr>
          <a:bodyPr/>
          <a:lstStyle/>
          <a:p>
            <a:pPr>
              <a:defRPr sz="1200" baseline="0"/>
            </a:pPr>
            <a:endParaRPr lang="es-MX"/>
          </a:p>
        </c:txPr>
      </c:legendEntry>
      <c:layout>
        <c:manualLayout>
          <c:xMode val="edge"/>
          <c:yMode val="edge"/>
          <c:x val="0.77338816412470468"/>
          <c:y val="0.82610158923798749"/>
          <c:w val="0.18490120154554518"/>
          <c:h val="0.14679494370779367"/>
        </c:manualLayout>
      </c:layout>
    </c:legend>
    <c:plotVisOnly val="1"/>
    <c:dispBlanksAs val="gap"/>
  </c:chart>
  <c:txPr>
    <a:bodyPr/>
    <a:lstStyle/>
    <a:p>
      <a:pPr>
        <a:defRPr sz="1800"/>
      </a:pPr>
      <a:endParaRPr lang="es-MX"/>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MX"/>
  <c:style val="26"/>
  <c:chart>
    <c:title>
      <c:tx>
        <c:rich>
          <a:bodyPr/>
          <a:lstStyle/>
          <a:p>
            <a:pPr>
              <a:defRPr/>
            </a:pPr>
            <a:r>
              <a:rPr lang="es-MX" sz="1400" b="1" i="0" baseline="0" dirty="0" smtClean="0"/>
              <a:t>Nivel de Riesgo para la salud percibido por Diseño Cajetillas(%) Mucho Riesgo</a:t>
            </a:r>
            <a:endParaRPr lang="es-MX" sz="1400" b="1" i="0" baseline="0" dirty="0"/>
          </a:p>
        </c:rich>
      </c:tx>
      <c:layout>
        <c:manualLayout>
          <c:xMode val="edge"/>
          <c:yMode val="edge"/>
          <c:x val="0.14232997313759019"/>
          <c:y val="2.3209154678276692E-3"/>
        </c:manualLayout>
      </c:layout>
      <c:overlay val="1"/>
    </c:title>
    <c:plotArea>
      <c:layout>
        <c:manualLayout>
          <c:layoutTarget val="inner"/>
          <c:xMode val="edge"/>
          <c:yMode val="edge"/>
          <c:x val="2.2916666666666675E-2"/>
          <c:y val="0.16252214566929143"/>
          <c:w val="0.96102066929133867"/>
          <c:h val="0.74411343503937188"/>
        </c:manualLayout>
      </c:layout>
      <c:barChart>
        <c:barDir val="bar"/>
        <c:grouping val="clustered"/>
        <c:ser>
          <c:idx val="0"/>
          <c:order val="0"/>
          <c:tx>
            <c:strRef>
              <c:f>Hoja1!$B$1</c:f>
              <c:strCache>
                <c:ptCount val="1"/>
                <c:pt idx="0">
                  <c:v>Cajetilla Plana</c:v>
                </c:pt>
              </c:strCache>
            </c:strRef>
          </c:tx>
          <c:dLbls>
            <c:txPr>
              <a:bodyPr/>
              <a:lstStyle/>
              <a:p>
                <a:pPr>
                  <a:defRPr sz="1200" baseline="0"/>
                </a:pPr>
                <a:endParaRPr lang="es-MX"/>
              </a:p>
            </c:txPr>
            <c:showVal val="1"/>
          </c:dLbls>
          <c:cat>
            <c:strRef>
              <c:f>Hoja1!$A$2:$A$6</c:f>
              <c:strCache>
                <c:ptCount val="5"/>
                <c:pt idx="0">
                  <c:v>19 a 24 años</c:v>
                </c:pt>
                <c:pt idx="1">
                  <c:v>25 a 29 años</c:v>
                </c:pt>
                <c:pt idx="2">
                  <c:v>30 a 35 años</c:v>
                </c:pt>
                <c:pt idx="3">
                  <c:v>Hombres</c:v>
                </c:pt>
                <c:pt idx="4">
                  <c:v>Mujeres</c:v>
                </c:pt>
              </c:strCache>
            </c:strRef>
          </c:cat>
          <c:val>
            <c:numRef>
              <c:f>Hoja1!$B$2:$B$6</c:f>
              <c:numCache>
                <c:formatCode>General</c:formatCode>
                <c:ptCount val="5"/>
                <c:pt idx="0">
                  <c:v>54</c:v>
                </c:pt>
                <c:pt idx="1">
                  <c:v>57</c:v>
                </c:pt>
                <c:pt idx="2">
                  <c:v>51</c:v>
                </c:pt>
                <c:pt idx="3">
                  <c:v>53</c:v>
                </c:pt>
                <c:pt idx="4">
                  <c:v>55</c:v>
                </c:pt>
              </c:numCache>
            </c:numRef>
          </c:val>
        </c:ser>
        <c:ser>
          <c:idx val="1"/>
          <c:order val="1"/>
          <c:tx>
            <c:strRef>
              <c:f>Hoja1!$C$1</c:f>
              <c:strCache>
                <c:ptCount val="1"/>
                <c:pt idx="0">
                  <c:v>Cajetilla Actual</c:v>
                </c:pt>
              </c:strCache>
            </c:strRef>
          </c:tx>
          <c:dLbls>
            <c:txPr>
              <a:bodyPr/>
              <a:lstStyle/>
              <a:p>
                <a:pPr>
                  <a:defRPr sz="1200" baseline="0"/>
                </a:pPr>
                <a:endParaRPr lang="es-MX"/>
              </a:p>
            </c:txPr>
            <c:showVal val="1"/>
          </c:dLbls>
          <c:cat>
            <c:strRef>
              <c:f>Hoja1!$A$2:$A$6</c:f>
              <c:strCache>
                <c:ptCount val="5"/>
                <c:pt idx="0">
                  <c:v>19 a 24 años</c:v>
                </c:pt>
                <c:pt idx="1">
                  <c:v>25 a 29 años</c:v>
                </c:pt>
                <c:pt idx="2">
                  <c:v>30 a 35 años</c:v>
                </c:pt>
                <c:pt idx="3">
                  <c:v>Hombres</c:v>
                </c:pt>
                <c:pt idx="4">
                  <c:v>Mujeres</c:v>
                </c:pt>
              </c:strCache>
            </c:strRef>
          </c:cat>
          <c:val>
            <c:numRef>
              <c:f>Hoja1!$C$2:$C$6</c:f>
              <c:numCache>
                <c:formatCode>General</c:formatCode>
                <c:ptCount val="5"/>
                <c:pt idx="0">
                  <c:v>42</c:v>
                </c:pt>
                <c:pt idx="1">
                  <c:v>48</c:v>
                </c:pt>
                <c:pt idx="2">
                  <c:v>34</c:v>
                </c:pt>
                <c:pt idx="3">
                  <c:v>42</c:v>
                </c:pt>
                <c:pt idx="4">
                  <c:v>42</c:v>
                </c:pt>
              </c:numCache>
            </c:numRef>
          </c:val>
        </c:ser>
        <c:axId val="100328960"/>
        <c:axId val="100330496"/>
      </c:barChart>
      <c:catAx>
        <c:axId val="100328960"/>
        <c:scaling>
          <c:orientation val="minMax"/>
        </c:scaling>
        <c:axPos val="l"/>
        <c:numFmt formatCode="General" sourceLinked="1"/>
        <c:tickLblPos val="nextTo"/>
        <c:txPr>
          <a:bodyPr/>
          <a:lstStyle/>
          <a:p>
            <a:pPr>
              <a:defRPr sz="1200" baseline="0"/>
            </a:pPr>
            <a:endParaRPr lang="es-MX"/>
          </a:p>
        </c:txPr>
        <c:crossAx val="100330496"/>
        <c:crosses val="autoZero"/>
        <c:auto val="1"/>
        <c:lblAlgn val="ctr"/>
        <c:lblOffset val="100"/>
      </c:catAx>
      <c:valAx>
        <c:axId val="100330496"/>
        <c:scaling>
          <c:orientation val="minMax"/>
          <c:max val="80"/>
        </c:scaling>
        <c:delete val="1"/>
        <c:axPos val="b"/>
        <c:numFmt formatCode="General" sourceLinked="1"/>
        <c:tickLblPos val="none"/>
        <c:crossAx val="100328960"/>
        <c:crosses val="autoZero"/>
        <c:crossBetween val="between"/>
      </c:valAx>
      <c:spPr>
        <a:noFill/>
        <a:ln w="25381">
          <a:noFill/>
        </a:ln>
      </c:spPr>
    </c:plotArea>
    <c:legend>
      <c:legendPos val="tr"/>
      <c:legendEntry>
        <c:idx val="0"/>
        <c:txPr>
          <a:bodyPr/>
          <a:lstStyle/>
          <a:p>
            <a:pPr>
              <a:defRPr sz="1200" baseline="0"/>
            </a:pPr>
            <a:endParaRPr lang="es-MX"/>
          </a:p>
        </c:txPr>
      </c:legendEntry>
      <c:legendEntry>
        <c:idx val="1"/>
        <c:txPr>
          <a:bodyPr/>
          <a:lstStyle/>
          <a:p>
            <a:pPr>
              <a:defRPr sz="1200" baseline="0"/>
            </a:pPr>
            <a:endParaRPr lang="es-MX"/>
          </a:p>
        </c:txPr>
      </c:legendEntry>
      <c:layout>
        <c:manualLayout>
          <c:xMode val="edge"/>
          <c:yMode val="edge"/>
          <c:x val="0.63830616797189832"/>
          <c:y val="8.1514474856937025E-2"/>
          <c:w val="0.35627388323194142"/>
          <c:h val="6.0881045894595372E-2"/>
        </c:manualLayout>
      </c:layout>
    </c:legend>
    <c:plotVisOnly val="1"/>
    <c:dispBlanksAs val="gap"/>
  </c:chart>
  <c:txPr>
    <a:bodyPr/>
    <a:lstStyle/>
    <a:p>
      <a:pPr>
        <a:defRPr sz="1800"/>
      </a:pPr>
      <a:endParaRPr lang="es-MX"/>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s-MX"/>
  <c:style val="26"/>
  <c:chart>
    <c:title>
      <c:tx>
        <c:rich>
          <a:bodyPr/>
          <a:lstStyle/>
          <a:p>
            <a:pPr>
              <a:defRPr sz="1400"/>
            </a:pPr>
            <a:r>
              <a:rPr lang="es-MX" sz="1400" b="1" i="0" baseline="0" dirty="0" smtClean="0"/>
              <a:t>Nivel de Riesgo para la salud percibido por Diseño Cajetillas(%) Mucho Riesgo</a:t>
            </a:r>
            <a:endParaRPr lang="es-MX" sz="1400" b="1" i="0" baseline="0" dirty="0"/>
          </a:p>
        </c:rich>
      </c:tx>
      <c:layout>
        <c:manualLayout>
          <c:xMode val="edge"/>
          <c:yMode val="edge"/>
          <c:x val="0.14031389602040797"/>
          <c:y val="8.1075220711047544E-2"/>
        </c:manualLayout>
      </c:layout>
      <c:overlay val="1"/>
    </c:title>
    <c:plotArea>
      <c:layout>
        <c:manualLayout>
          <c:layoutTarget val="inner"/>
          <c:xMode val="edge"/>
          <c:yMode val="edge"/>
          <c:x val="2.2916666666666675E-2"/>
          <c:y val="0.16252214566929143"/>
          <c:w val="0.96102066929133867"/>
          <c:h val="0.744113435039372"/>
        </c:manualLayout>
      </c:layout>
      <c:barChart>
        <c:barDir val="bar"/>
        <c:grouping val="clustered"/>
        <c:ser>
          <c:idx val="0"/>
          <c:order val="0"/>
          <c:tx>
            <c:strRef>
              <c:f>Hoja1!$B$1</c:f>
              <c:strCache>
                <c:ptCount val="1"/>
                <c:pt idx="0">
                  <c:v>Cajetilla Plana</c:v>
                </c:pt>
              </c:strCache>
            </c:strRef>
          </c:tx>
          <c:dLbls>
            <c:txPr>
              <a:bodyPr/>
              <a:lstStyle/>
              <a:p>
                <a:pPr>
                  <a:defRPr sz="1200" baseline="0"/>
                </a:pPr>
                <a:endParaRPr lang="es-MX"/>
              </a:p>
            </c:txPr>
            <c:showVal val="1"/>
          </c:dLbls>
          <c:cat>
            <c:strRef>
              <c:f>Hoja1!$A$2:$A$3</c:f>
              <c:strCache>
                <c:ptCount val="2"/>
                <c:pt idx="0">
                  <c:v>No Fumador</c:v>
                </c:pt>
                <c:pt idx="1">
                  <c:v>Fumador</c:v>
                </c:pt>
              </c:strCache>
            </c:strRef>
          </c:cat>
          <c:val>
            <c:numRef>
              <c:f>Hoja1!$B$2:$B$3</c:f>
              <c:numCache>
                <c:formatCode>General</c:formatCode>
                <c:ptCount val="2"/>
                <c:pt idx="0">
                  <c:v>69</c:v>
                </c:pt>
                <c:pt idx="1">
                  <c:v>41</c:v>
                </c:pt>
              </c:numCache>
            </c:numRef>
          </c:val>
        </c:ser>
        <c:ser>
          <c:idx val="1"/>
          <c:order val="1"/>
          <c:tx>
            <c:strRef>
              <c:f>Hoja1!$C$1</c:f>
              <c:strCache>
                <c:ptCount val="1"/>
                <c:pt idx="0">
                  <c:v>Cajetilla Actual</c:v>
                </c:pt>
              </c:strCache>
            </c:strRef>
          </c:tx>
          <c:dLbls>
            <c:txPr>
              <a:bodyPr/>
              <a:lstStyle/>
              <a:p>
                <a:pPr>
                  <a:defRPr sz="1200" baseline="0"/>
                </a:pPr>
                <a:endParaRPr lang="es-MX"/>
              </a:p>
            </c:txPr>
            <c:showVal val="1"/>
          </c:dLbls>
          <c:cat>
            <c:strRef>
              <c:f>Hoja1!$A$2:$A$3</c:f>
              <c:strCache>
                <c:ptCount val="2"/>
                <c:pt idx="0">
                  <c:v>No Fumador</c:v>
                </c:pt>
                <c:pt idx="1">
                  <c:v>Fumador</c:v>
                </c:pt>
              </c:strCache>
            </c:strRef>
          </c:cat>
          <c:val>
            <c:numRef>
              <c:f>Hoja1!$C$2:$C$3</c:f>
              <c:numCache>
                <c:formatCode>General</c:formatCode>
                <c:ptCount val="2"/>
                <c:pt idx="0">
                  <c:v>57</c:v>
                </c:pt>
                <c:pt idx="1">
                  <c:v>29</c:v>
                </c:pt>
              </c:numCache>
            </c:numRef>
          </c:val>
        </c:ser>
        <c:gapWidth val="246"/>
        <c:axId val="106702336"/>
        <c:axId val="106703872"/>
      </c:barChart>
      <c:catAx>
        <c:axId val="106702336"/>
        <c:scaling>
          <c:orientation val="minMax"/>
        </c:scaling>
        <c:axPos val="l"/>
        <c:numFmt formatCode="General" sourceLinked="1"/>
        <c:tickLblPos val="nextTo"/>
        <c:txPr>
          <a:bodyPr/>
          <a:lstStyle/>
          <a:p>
            <a:pPr>
              <a:defRPr sz="1200" baseline="0"/>
            </a:pPr>
            <a:endParaRPr lang="es-MX"/>
          </a:p>
        </c:txPr>
        <c:crossAx val="106703872"/>
        <c:crosses val="autoZero"/>
        <c:auto val="1"/>
        <c:lblAlgn val="ctr"/>
        <c:lblOffset val="100"/>
      </c:catAx>
      <c:valAx>
        <c:axId val="106703872"/>
        <c:scaling>
          <c:orientation val="minMax"/>
          <c:max val="80"/>
        </c:scaling>
        <c:delete val="1"/>
        <c:axPos val="b"/>
        <c:numFmt formatCode="General" sourceLinked="1"/>
        <c:tickLblPos val="none"/>
        <c:crossAx val="106702336"/>
        <c:crosses val="autoZero"/>
        <c:crossBetween val="between"/>
      </c:valAx>
      <c:spPr>
        <a:noFill/>
        <a:ln w="25381">
          <a:noFill/>
        </a:ln>
      </c:spPr>
    </c:plotArea>
    <c:legend>
      <c:legendPos val="tr"/>
      <c:legendEntry>
        <c:idx val="0"/>
        <c:txPr>
          <a:bodyPr/>
          <a:lstStyle/>
          <a:p>
            <a:pPr>
              <a:defRPr sz="1200" baseline="0"/>
            </a:pPr>
            <a:endParaRPr lang="es-MX"/>
          </a:p>
        </c:txPr>
      </c:legendEntry>
      <c:legendEntry>
        <c:idx val="1"/>
        <c:txPr>
          <a:bodyPr/>
          <a:lstStyle/>
          <a:p>
            <a:pPr>
              <a:defRPr sz="1200" baseline="0"/>
            </a:pPr>
            <a:endParaRPr lang="es-MX"/>
          </a:p>
        </c:txPr>
      </c:legendEntry>
      <c:layout>
        <c:manualLayout>
          <c:xMode val="edge"/>
          <c:yMode val="edge"/>
          <c:x val="0.5671757893184417"/>
          <c:y val="0.82610158923798749"/>
          <c:w val="0.42274346470000584"/>
          <c:h val="0.10025824905897789"/>
        </c:manualLayout>
      </c:layout>
    </c:legend>
    <c:plotVisOnly val="1"/>
    <c:dispBlanksAs val="gap"/>
  </c:chart>
  <c:txPr>
    <a:bodyPr/>
    <a:lstStyle/>
    <a:p>
      <a:pPr>
        <a:defRPr sz="1800"/>
      </a:pPr>
      <a:endParaRPr lang="es-MX"/>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4025"/>
          </a:xfrm>
          <a:prstGeom prst="rect">
            <a:avLst/>
          </a:prstGeom>
        </p:spPr>
        <p:txBody>
          <a:bodyPr vert="horz" lIns="91440" tIns="45720" rIns="91440" bIns="45720" rtlCol="0"/>
          <a:lstStyle>
            <a:lvl1pPr algn="l">
              <a:defRPr sz="1200">
                <a:cs typeface="+mn-cs"/>
              </a:defRPr>
            </a:lvl1pPr>
          </a:lstStyle>
          <a:p>
            <a:pPr>
              <a:defRPr/>
            </a:pPr>
            <a:r>
              <a:rPr lang="es-ES"/>
              <a:t>Search</a:t>
            </a:r>
          </a:p>
        </p:txBody>
      </p:sp>
      <p:sp>
        <p:nvSpPr>
          <p:cNvPr id="3" name="2 Marcador de fecha"/>
          <p:cNvSpPr>
            <a:spLocks noGrp="1"/>
          </p:cNvSpPr>
          <p:nvPr>
            <p:ph type="dt" sz="quarter" idx="1"/>
          </p:nvPr>
        </p:nvSpPr>
        <p:spPr>
          <a:xfrm>
            <a:off x="3884613" y="0"/>
            <a:ext cx="2971800" cy="454025"/>
          </a:xfrm>
          <a:prstGeom prst="rect">
            <a:avLst/>
          </a:prstGeom>
        </p:spPr>
        <p:txBody>
          <a:bodyPr vert="horz" lIns="91440" tIns="45720" rIns="91440" bIns="45720" rtlCol="0"/>
          <a:lstStyle>
            <a:lvl1pPr algn="r">
              <a:defRPr sz="1200">
                <a:cs typeface="+mn-cs"/>
              </a:defRPr>
            </a:lvl1pPr>
          </a:lstStyle>
          <a:p>
            <a:pPr>
              <a:defRPr/>
            </a:pPr>
            <a:fld id="{8F390D40-45A5-4C2B-BA8A-6AF7F3272312}" type="datetimeFigureOut">
              <a:rPr lang="es-ES"/>
              <a:pPr>
                <a:defRPr/>
              </a:pPr>
              <a:t>06/01/2016</a:t>
            </a:fld>
            <a:endParaRPr lang="es-ES"/>
          </a:p>
        </p:txBody>
      </p:sp>
      <p:sp>
        <p:nvSpPr>
          <p:cNvPr id="4" name="3 Marcador de pie de página"/>
          <p:cNvSpPr>
            <a:spLocks noGrp="1"/>
          </p:cNvSpPr>
          <p:nvPr>
            <p:ph type="ftr" sz="quarter" idx="2"/>
          </p:nvPr>
        </p:nvSpPr>
        <p:spPr>
          <a:xfrm>
            <a:off x="0" y="8621713"/>
            <a:ext cx="2971800" cy="454025"/>
          </a:xfrm>
          <a:prstGeom prst="rect">
            <a:avLst/>
          </a:prstGeom>
        </p:spPr>
        <p:txBody>
          <a:bodyPr vert="horz" lIns="91440" tIns="45720" rIns="91440" bIns="45720" rtlCol="0" anchor="b"/>
          <a:lstStyle>
            <a:lvl1pPr algn="l">
              <a:defRPr sz="1200">
                <a:cs typeface="+mn-cs"/>
              </a:defRPr>
            </a:lvl1pPr>
          </a:lstStyle>
          <a:p>
            <a:pPr>
              <a:defRPr/>
            </a:pPr>
            <a:endParaRPr lang="es-ES"/>
          </a:p>
        </p:txBody>
      </p:sp>
      <p:sp>
        <p:nvSpPr>
          <p:cNvPr id="5" name="4 Marcador de número de diapositiva"/>
          <p:cNvSpPr>
            <a:spLocks noGrp="1"/>
          </p:cNvSpPr>
          <p:nvPr>
            <p:ph type="sldNum" sz="quarter" idx="3"/>
          </p:nvPr>
        </p:nvSpPr>
        <p:spPr>
          <a:xfrm>
            <a:off x="3884613" y="8621713"/>
            <a:ext cx="2971800" cy="454025"/>
          </a:xfrm>
          <a:prstGeom prst="rect">
            <a:avLst/>
          </a:prstGeom>
        </p:spPr>
        <p:txBody>
          <a:bodyPr vert="horz" lIns="91440" tIns="45720" rIns="91440" bIns="45720" rtlCol="0" anchor="b"/>
          <a:lstStyle>
            <a:lvl1pPr algn="r">
              <a:defRPr sz="1200">
                <a:cs typeface="+mn-cs"/>
              </a:defRPr>
            </a:lvl1pPr>
          </a:lstStyle>
          <a:p>
            <a:pPr>
              <a:defRPr/>
            </a:pPr>
            <a:fld id="{EE84536C-BB74-4A87-8062-A4B543832F7C}" type="slidenum">
              <a:rPr lang="es-ES"/>
              <a:pPr>
                <a:defRPr/>
              </a:pPr>
              <a:t>‹Nº›</a:t>
            </a:fld>
            <a:endParaRPr lang="es-E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4025"/>
          </a:xfrm>
          <a:prstGeom prst="rect">
            <a:avLst/>
          </a:prstGeom>
        </p:spPr>
        <p:txBody>
          <a:bodyPr vert="horz" lIns="91440" tIns="45720" rIns="91440" bIns="45720" rtlCol="0"/>
          <a:lstStyle>
            <a:lvl1pPr algn="l">
              <a:defRPr sz="1200">
                <a:cs typeface="+mn-cs"/>
              </a:defRPr>
            </a:lvl1pPr>
          </a:lstStyle>
          <a:p>
            <a:pPr>
              <a:defRPr/>
            </a:pPr>
            <a:r>
              <a:rPr lang="es-ES"/>
              <a:t>Search</a:t>
            </a:r>
          </a:p>
        </p:txBody>
      </p:sp>
      <p:sp>
        <p:nvSpPr>
          <p:cNvPr id="3" name="2 Marcador de fecha"/>
          <p:cNvSpPr>
            <a:spLocks noGrp="1"/>
          </p:cNvSpPr>
          <p:nvPr>
            <p:ph type="dt" idx="1"/>
          </p:nvPr>
        </p:nvSpPr>
        <p:spPr>
          <a:xfrm>
            <a:off x="3884613" y="0"/>
            <a:ext cx="2971800" cy="454025"/>
          </a:xfrm>
          <a:prstGeom prst="rect">
            <a:avLst/>
          </a:prstGeom>
        </p:spPr>
        <p:txBody>
          <a:bodyPr vert="horz" lIns="91440" tIns="45720" rIns="91440" bIns="45720" rtlCol="0"/>
          <a:lstStyle>
            <a:lvl1pPr algn="r">
              <a:defRPr sz="1200">
                <a:cs typeface="+mn-cs"/>
              </a:defRPr>
            </a:lvl1pPr>
          </a:lstStyle>
          <a:p>
            <a:pPr>
              <a:defRPr/>
            </a:pPr>
            <a:fld id="{ADEE1177-8900-4097-8C39-945A25EA4DFF}" type="datetimeFigureOut">
              <a:rPr lang="es-ES"/>
              <a:pPr>
                <a:defRPr/>
              </a:pPr>
              <a:t>06/01/2016</a:t>
            </a:fld>
            <a:endParaRPr lang="es-ES"/>
          </a:p>
        </p:txBody>
      </p:sp>
      <p:sp>
        <p:nvSpPr>
          <p:cNvPr id="4" name="3 Marcador de imagen de diapositiva"/>
          <p:cNvSpPr>
            <a:spLocks noGrp="1" noRot="1" noChangeAspect="1"/>
          </p:cNvSpPr>
          <p:nvPr>
            <p:ph type="sldImg" idx="2"/>
          </p:nvPr>
        </p:nvSpPr>
        <p:spPr>
          <a:xfrm>
            <a:off x="1160463" y="681038"/>
            <a:ext cx="4538662" cy="34036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11650"/>
            <a:ext cx="5486400" cy="4084638"/>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21713"/>
            <a:ext cx="2971800" cy="454025"/>
          </a:xfrm>
          <a:prstGeom prst="rect">
            <a:avLst/>
          </a:prstGeom>
        </p:spPr>
        <p:txBody>
          <a:bodyPr vert="horz" lIns="91440" tIns="45720" rIns="91440" bIns="45720" rtlCol="0" anchor="b"/>
          <a:lstStyle>
            <a:lvl1pPr algn="l">
              <a:defRPr sz="1200">
                <a:cs typeface="+mn-cs"/>
              </a:defRPr>
            </a:lvl1pPr>
          </a:lstStyle>
          <a:p>
            <a:pPr>
              <a:defRPr/>
            </a:pPr>
            <a:endParaRPr lang="es-ES"/>
          </a:p>
        </p:txBody>
      </p:sp>
      <p:sp>
        <p:nvSpPr>
          <p:cNvPr id="7" name="6 Marcador de número de diapositiva"/>
          <p:cNvSpPr>
            <a:spLocks noGrp="1"/>
          </p:cNvSpPr>
          <p:nvPr>
            <p:ph type="sldNum" sz="quarter" idx="5"/>
          </p:nvPr>
        </p:nvSpPr>
        <p:spPr>
          <a:xfrm>
            <a:off x="3884613" y="8621713"/>
            <a:ext cx="2971800" cy="454025"/>
          </a:xfrm>
          <a:prstGeom prst="rect">
            <a:avLst/>
          </a:prstGeom>
        </p:spPr>
        <p:txBody>
          <a:bodyPr vert="horz" lIns="91440" tIns="45720" rIns="91440" bIns="45720" rtlCol="0" anchor="b"/>
          <a:lstStyle>
            <a:lvl1pPr algn="r">
              <a:defRPr sz="1200">
                <a:cs typeface="+mn-cs"/>
              </a:defRPr>
            </a:lvl1pPr>
          </a:lstStyle>
          <a:p>
            <a:pPr>
              <a:defRPr/>
            </a:pPr>
            <a:fld id="{317EA934-3D11-4164-8207-285101DF987E}" type="slidenum">
              <a:rPr lang="es-ES"/>
              <a:pPr>
                <a:defRPr/>
              </a:pPr>
              <a:t>‹Nº›</a:t>
            </a:fld>
            <a:endParaRPr lang="es-ES"/>
          </a:p>
        </p:txBody>
      </p:sp>
    </p:spTree>
  </p:cSld>
  <p:clrMap bg1="lt1" tx1="dk1" bg2="lt2" tx2="dk2" accent1="accent1" accent2="accent2" accent3="accent3" accent4="accent4" accent5="accent5" accent6="accent6" hlink="hlink" folHlink="folHlink"/>
  <p:hf ftr="0" dt="0"/>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608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_tradnl" smtClean="0"/>
          </a:p>
        </p:txBody>
      </p:sp>
      <p:sp>
        <p:nvSpPr>
          <p:cNvPr id="60420" name="3 Marcador de encabezado"/>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a:defRPr/>
            </a:pPr>
            <a:r>
              <a:rPr lang="es-ES" smtClean="0"/>
              <a:t>Search</a:t>
            </a:r>
          </a:p>
        </p:txBody>
      </p:sp>
      <p:sp>
        <p:nvSpPr>
          <p:cNvPr id="60421"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912813">
              <a:defRPr/>
            </a:pPr>
            <a:fld id="{D8D1C24D-3150-4503-8C02-A37D7B320F0E}" type="slidenum">
              <a:rPr lang="es-ES" smtClean="0"/>
              <a:pPr defTabSz="912813">
                <a:defRPr/>
              </a:pPr>
              <a:t>1</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608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_tradnl" smtClean="0"/>
          </a:p>
        </p:txBody>
      </p:sp>
      <p:sp>
        <p:nvSpPr>
          <p:cNvPr id="60420" name="3 Marcador de encabezado"/>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a:defRPr/>
            </a:pPr>
            <a:r>
              <a:rPr lang="es-ES" smtClean="0"/>
              <a:t>Search</a:t>
            </a:r>
          </a:p>
        </p:txBody>
      </p:sp>
      <p:sp>
        <p:nvSpPr>
          <p:cNvPr id="60421"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912813">
              <a:defRPr/>
            </a:pPr>
            <a:fld id="{D8D1C24D-3150-4503-8C02-A37D7B320F0E}" type="slidenum">
              <a:rPr lang="es-ES" smtClean="0"/>
              <a:pPr defTabSz="912813">
                <a:defRPr/>
              </a:pPr>
              <a:t>5</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5 Marcador de número de diapositiva"/>
          <p:cNvSpPr>
            <a:spLocks noGrp="1"/>
          </p:cNvSpPr>
          <p:nvPr>
            <p:ph type="sldNum" sz="quarter" idx="10"/>
          </p:nvPr>
        </p:nvSpPr>
        <p:spPr/>
        <p:txBody>
          <a:bodyPr/>
          <a:lstStyle>
            <a:lvl1pPr>
              <a:defRPr/>
            </a:lvl1pPr>
          </a:lstStyle>
          <a:p>
            <a:pPr>
              <a:defRPr/>
            </a:pPr>
            <a:fld id="{B614DE8D-FE64-4B1C-AE32-4F8A4574A628}" type="slidenum">
              <a:rPr lang="en-US"/>
              <a:pPr>
                <a:defRPr/>
              </a:pPr>
              <a:t>‹Nº›</a:t>
            </a:fld>
            <a:endParaRPr lang="en-US"/>
          </a:p>
        </p:txBody>
      </p:sp>
      <p:pic>
        <p:nvPicPr>
          <p:cNvPr id="5" name="Picture 8" descr="Complemento-Logo-Gobierno-160x14px.pn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406400" y="6688088"/>
            <a:ext cx="2032000" cy="17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8" descr="Complemento-Logo-Gobierno-160x14px.pn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409184" y="-88"/>
            <a:ext cx="2032000" cy="17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5 Marcador de número de diapositiva"/>
          <p:cNvSpPr>
            <a:spLocks noGrp="1"/>
          </p:cNvSpPr>
          <p:nvPr>
            <p:ph type="sldNum" sz="quarter" idx="10"/>
          </p:nvPr>
        </p:nvSpPr>
        <p:spPr/>
        <p:txBody>
          <a:bodyPr/>
          <a:lstStyle>
            <a:lvl1pPr>
              <a:defRPr/>
            </a:lvl1pPr>
          </a:lstStyle>
          <a:p>
            <a:pPr>
              <a:defRPr/>
            </a:pPr>
            <a:fld id="{2F0878A7-3DF8-4FCE-89BF-C65E0131EC28}" type="slidenum">
              <a:rPr lang="en-US"/>
              <a:pPr>
                <a:defRPr/>
              </a:pPr>
              <a:t>‹Nº›</a:t>
            </a:fld>
            <a:endParaRPr lang="en-US"/>
          </a:p>
        </p:txBody>
      </p:sp>
      <p:sp>
        <p:nvSpPr>
          <p:cNvPr id="5" name="3 Marcador de fecha"/>
          <p:cNvSpPr>
            <a:spLocks noGrp="1"/>
          </p:cNvSpPr>
          <p:nvPr>
            <p:ph type="dt" sz="half" idx="11"/>
          </p:nvPr>
        </p:nvSpPr>
        <p:spPr/>
        <p:txBody>
          <a:bodyPr/>
          <a:lstStyle>
            <a:lvl1pPr>
              <a:defRPr/>
            </a:lvl1pPr>
          </a:lstStyle>
          <a:p>
            <a:pPr>
              <a:defRPr/>
            </a:pPr>
            <a:fld id="{63ACCD75-C8CA-491E-BC26-4D20AD34C9F9}" type="datetime1">
              <a:rPr lang="es-ES_tradnl"/>
              <a:pPr>
                <a:defRPr/>
              </a:pPr>
              <a:t>06/01/2016</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5 Marcador de número de diapositiva"/>
          <p:cNvSpPr>
            <a:spLocks noGrp="1"/>
          </p:cNvSpPr>
          <p:nvPr>
            <p:ph type="sldNum" sz="quarter" idx="10"/>
          </p:nvPr>
        </p:nvSpPr>
        <p:spPr/>
        <p:txBody>
          <a:bodyPr/>
          <a:lstStyle>
            <a:lvl1pPr>
              <a:defRPr/>
            </a:lvl1pPr>
          </a:lstStyle>
          <a:p>
            <a:pPr>
              <a:defRPr/>
            </a:pPr>
            <a:fld id="{07170314-B1C0-411A-A92E-2729EB9DD884}" type="slidenum">
              <a:rPr lang="en-US"/>
              <a:pPr>
                <a:defRPr/>
              </a:pPr>
              <a:t>‹Nº›</a:t>
            </a:fld>
            <a:endParaRPr lang="en-US"/>
          </a:p>
        </p:txBody>
      </p:sp>
      <p:sp>
        <p:nvSpPr>
          <p:cNvPr id="5" name="3 Marcador de fecha"/>
          <p:cNvSpPr>
            <a:spLocks noGrp="1"/>
          </p:cNvSpPr>
          <p:nvPr>
            <p:ph type="dt" sz="half" idx="11"/>
          </p:nvPr>
        </p:nvSpPr>
        <p:spPr/>
        <p:txBody>
          <a:bodyPr/>
          <a:lstStyle>
            <a:lvl1pPr>
              <a:defRPr/>
            </a:lvl1pPr>
          </a:lstStyle>
          <a:p>
            <a:pPr>
              <a:defRPr/>
            </a:pPr>
            <a:fld id="{DBDC856E-EAE3-4F42-8B3B-64BD7B05FC3F}" type="datetime1">
              <a:rPr lang="es-ES_tradnl"/>
              <a:pPr>
                <a:defRPr/>
              </a:pPr>
              <a:t>06/01/2016</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4" name="Rectangle 2"/>
          <p:cNvSpPr>
            <a:spLocks noChangeArrowheads="1"/>
          </p:cNvSpPr>
          <p:nvPr/>
        </p:nvSpPr>
        <p:spPr bwMode="auto">
          <a:xfrm>
            <a:off x="6826250" y="-171450"/>
            <a:ext cx="2209800" cy="1143000"/>
          </a:xfrm>
          <a:prstGeom prst="rect">
            <a:avLst/>
          </a:prstGeom>
          <a:noFill/>
          <a:ln w="9525">
            <a:noFill/>
            <a:miter lim="800000"/>
            <a:headEnd/>
            <a:tailEnd/>
          </a:ln>
        </p:spPr>
        <p:txBody>
          <a:bodyPr anchor="ctr"/>
          <a:lstStyle/>
          <a:p>
            <a:pPr algn="ctr" defTabSz="912813" eaLnBrk="0" hangingPunct="0">
              <a:defRPr/>
            </a:pPr>
            <a:r>
              <a:rPr lang="en-US" sz="3200" b="1" i="1">
                <a:solidFill>
                  <a:srgbClr val="800000"/>
                </a:solidFill>
                <a:cs typeface="+mn-cs"/>
              </a:rPr>
              <a:t>search</a:t>
            </a:r>
          </a:p>
        </p:txBody>
      </p:sp>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5" name="5 Marcador de número de diapositiva"/>
          <p:cNvSpPr>
            <a:spLocks noGrp="1"/>
          </p:cNvSpPr>
          <p:nvPr>
            <p:ph type="sldNum" sz="quarter" idx="10"/>
          </p:nvPr>
        </p:nvSpPr>
        <p:spPr/>
        <p:txBody>
          <a:bodyPr/>
          <a:lstStyle>
            <a:lvl1pPr>
              <a:defRPr/>
            </a:lvl1pPr>
          </a:lstStyle>
          <a:p>
            <a:pPr>
              <a:defRPr/>
            </a:pPr>
            <a:fld id="{7E6AA78B-7384-4E79-9830-922379DDB8F0}" type="slidenum">
              <a:rPr lang="en-US"/>
              <a:pPr>
                <a:defRPr/>
              </a:pPr>
              <a:t>‹Nº›</a:t>
            </a:fld>
            <a:endParaRPr lang="en-US"/>
          </a:p>
        </p:txBody>
      </p:sp>
      <p:pic>
        <p:nvPicPr>
          <p:cNvPr id="6" name="Picture 8" descr="Complemento-Logo-Gobierno-160x14px.pn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406400" y="6688088"/>
            <a:ext cx="2032000" cy="17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8" descr="Complemento-Logo-Gobierno-160x14px.pn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409564" y="2420"/>
            <a:ext cx="2032000" cy="17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5 Marcador de número de diapositiva"/>
          <p:cNvSpPr>
            <a:spLocks noGrp="1"/>
          </p:cNvSpPr>
          <p:nvPr>
            <p:ph type="sldNum" sz="quarter" idx="10"/>
          </p:nvPr>
        </p:nvSpPr>
        <p:spPr/>
        <p:txBody>
          <a:bodyPr/>
          <a:lstStyle>
            <a:lvl1pPr>
              <a:defRPr/>
            </a:lvl1pPr>
          </a:lstStyle>
          <a:p>
            <a:pPr>
              <a:defRPr/>
            </a:pPr>
            <a:fld id="{739BEA89-42C3-463E-83F1-47DD0DD9648D}"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5 Marcador de número de diapositiva"/>
          <p:cNvSpPr>
            <a:spLocks noGrp="1"/>
          </p:cNvSpPr>
          <p:nvPr>
            <p:ph type="sldNum" sz="quarter" idx="10"/>
          </p:nvPr>
        </p:nvSpPr>
        <p:spPr/>
        <p:txBody>
          <a:bodyPr/>
          <a:lstStyle>
            <a:lvl1pPr>
              <a:defRPr/>
            </a:lvl1pPr>
          </a:lstStyle>
          <a:p>
            <a:pPr>
              <a:defRPr/>
            </a:pPr>
            <a:fld id="{928769BF-10CB-4723-846C-6E52B17032D4}" type="slidenum">
              <a:rPr lang="en-US"/>
              <a:pPr>
                <a:defRPr/>
              </a:pPr>
              <a:t>‹Nº›</a:t>
            </a:fld>
            <a:endParaRPr lang="en-US"/>
          </a:p>
        </p:txBody>
      </p:sp>
      <p:sp>
        <p:nvSpPr>
          <p:cNvPr id="6" name="3 Marcador de fecha"/>
          <p:cNvSpPr>
            <a:spLocks noGrp="1"/>
          </p:cNvSpPr>
          <p:nvPr>
            <p:ph type="dt" sz="half" idx="11"/>
          </p:nvPr>
        </p:nvSpPr>
        <p:spPr/>
        <p:txBody>
          <a:bodyPr/>
          <a:lstStyle>
            <a:lvl1pPr>
              <a:defRPr/>
            </a:lvl1pPr>
          </a:lstStyle>
          <a:p>
            <a:pPr>
              <a:defRPr/>
            </a:pPr>
            <a:fld id="{D6E09831-789B-4B3B-968E-9835C9F45F13}" type="datetime1">
              <a:rPr lang="es-ES_tradnl"/>
              <a:pPr>
                <a:defRPr/>
              </a:pPr>
              <a:t>06/01/2016</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5 Marcador de número de diapositiva"/>
          <p:cNvSpPr>
            <a:spLocks noGrp="1"/>
          </p:cNvSpPr>
          <p:nvPr>
            <p:ph type="sldNum" sz="quarter" idx="10"/>
          </p:nvPr>
        </p:nvSpPr>
        <p:spPr/>
        <p:txBody>
          <a:bodyPr/>
          <a:lstStyle>
            <a:lvl1pPr>
              <a:defRPr/>
            </a:lvl1pPr>
          </a:lstStyle>
          <a:p>
            <a:pPr>
              <a:defRPr/>
            </a:pPr>
            <a:fld id="{FEDB72E5-DD6B-4CFD-A5D9-324CBEDBDEAD}" type="slidenum">
              <a:rPr lang="en-US"/>
              <a:pPr>
                <a:defRPr/>
              </a:pPr>
              <a:t>‹Nº›</a:t>
            </a:fld>
            <a:endParaRPr lang="en-US"/>
          </a:p>
        </p:txBody>
      </p:sp>
      <p:sp>
        <p:nvSpPr>
          <p:cNvPr id="8" name="3 Marcador de fecha"/>
          <p:cNvSpPr>
            <a:spLocks noGrp="1"/>
          </p:cNvSpPr>
          <p:nvPr>
            <p:ph type="dt" sz="half" idx="11"/>
          </p:nvPr>
        </p:nvSpPr>
        <p:spPr/>
        <p:txBody>
          <a:bodyPr/>
          <a:lstStyle>
            <a:lvl1pPr>
              <a:defRPr/>
            </a:lvl1pPr>
          </a:lstStyle>
          <a:p>
            <a:pPr>
              <a:defRPr/>
            </a:pPr>
            <a:fld id="{54FABD65-95AB-4DF8-959A-89916D283D67}" type="datetime1">
              <a:rPr lang="es-ES_tradnl"/>
              <a:pPr>
                <a:defRPr/>
              </a:pPr>
              <a:t>06/01/2016</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5 Marcador de número de diapositiva"/>
          <p:cNvSpPr>
            <a:spLocks noGrp="1"/>
          </p:cNvSpPr>
          <p:nvPr>
            <p:ph type="sldNum" sz="quarter" idx="10"/>
          </p:nvPr>
        </p:nvSpPr>
        <p:spPr/>
        <p:txBody>
          <a:bodyPr/>
          <a:lstStyle>
            <a:lvl1pPr>
              <a:defRPr/>
            </a:lvl1pPr>
          </a:lstStyle>
          <a:p>
            <a:pPr>
              <a:defRPr/>
            </a:pPr>
            <a:fld id="{AEF73A5F-C077-4329-9138-828ADC10C53D}" type="slidenum">
              <a:rPr lang="en-US"/>
              <a:pPr>
                <a:defRPr/>
              </a:pPr>
              <a:t>‹Nº›</a:t>
            </a:fld>
            <a:endParaRPr lang="en-US"/>
          </a:p>
        </p:txBody>
      </p:sp>
      <p:sp>
        <p:nvSpPr>
          <p:cNvPr id="4" name="3 Marcador de fecha"/>
          <p:cNvSpPr>
            <a:spLocks noGrp="1"/>
          </p:cNvSpPr>
          <p:nvPr>
            <p:ph type="dt" sz="half" idx="11"/>
          </p:nvPr>
        </p:nvSpPr>
        <p:spPr/>
        <p:txBody>
          <a:bodyPr/>
          <a:lstStyle>
            <a:lvl1pPr>
              <a:defRPr/>
            </a:lvl1pPr>
          </a:lstStyle>
          <a:p>
            <a:pPr>
              <a:defRPr/>
            </a:pPr>
            <a:fld id="{CDC175BE-15E9-4322-B843-5137641D7444}" type="datetime1">
              <a:rPr lang="es-ES_tradnl"/>
              <a:pPr>
                <a:defRPr/>
              </a:pPr>
              <a:t>06/01/2016</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 blanco">
    <p:spTree>
      <p:nvGrpSpPr>
        <p:cNvPr id="1" name=""/>
        <p:cNvGrpSpPr/>
        <p:nvPr/>
      </p:nvGrpSpPr>
      <p:grpSpPr>
        <a:xfrm>
          <a:off x="0" y="0"/>
          <a:ext cx="0" cy="0"/>
          <a:chOff x="0" y="0"/>
          <a:chExt cx="0" cy="0"/>
        </a:xfrm>
      </p:grpSpPr>
      <p:sp>
        <p:nvSpPr>
          <p:cNvPr id="2" name="5 Marcador de número de diapositiva"/>
          <p:cNvSpPr>
            <a:spLocks noGrp="1"/>
          </p:cNvSpPr>
          <p:nvPr>
            <p:ph type="sldNum" sz="quarter" idx="10"/>
          </p:nvPr>
        </p:nvSpPr>
        <p:spPr/>
        <p:txBody>
          <a:bodyPr/>
          <a:lstStyle>
            <a:lvl1pPr>
              <a:defRPr/>
            </a:lvl1pPr>
          </a:lstStyle>
          <a:p>
            <a:pPr>
              <a:defRPr/>
            </a:pPr>
            <a:fld id="{84D24E42-23D3-47B6-A205-51F31297937C}" type="slidenum">
              <a:rPr lang="en-US"/>
              <a:pPr>
                <a:defRPr/>
              </a:pPr>
              <a:t>‹Nº›</a:t>
            </a:fld>
            <a:endParaRPr lang="en-US"/>
          </a:p>
        </p:txBody>
      </p:sp>
      <p:sp>
        <p:nvSpPr>
          <p:cNvPr id="3" name="3 Marcador de fecha"/>
          <p:cNvSpPr>
            <a:spLocks noGrp="1"/>
          </p:cNvSpPr>
          <p:nvPr>
            <p:ph type="dt" sz="half" idx="11"/>
          </p:nvPr>
        </p:nvSpPr>
        <p:spPr/>
        <p:txBody>
          <a:bodyPr/>
          <a:lstStyle>
            <a:lvl1pPr>
              <a:defRPr/>
            </a:lvl1pPr>
          </a:lstStyle>
          <a:p>
            <a:pPr>
              <a:defRPr/>
            </a:pPr>
            <a:fld id="{DCBA7F35-BFA7-4C38-A763-F50CBB35C5CE}" type="datetime1">
              <a:rPr lang="es-ES_tradnl"/>
              <a:pPr>
                <a:defRPr/>
              </a:pPr>
              <a:t>06/01/2016</a:t>
            </a:fld>
            <a:endParaRPr lang="es-ES"/>
          </a:p>
        </p:txBody>
      </p:sp>
      <p:pic>
        <p:nvPicPr>
          <p:cNvPr id="4" name="Picture 8" descr="Complemento-Logo-Gobierno-160x14px.pn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406400" y="6688088"/>
            <a:ext cx="2032000" cy="17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8" descr="Complemento-Logo-Gobierno-160x14px.pn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409184" y="3680"/>
            <a:ext cx="2032000" cy="17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5 Marcador de número de diapositiva"/>
          <p:cNvSpPr>
            <a:spLocks noGrp="1"/>
          </p:cNvSpPr>
          <p:nvPr>
            <p:ph type="sldNum" sz="quarter" idx="10"/>
          </p:nvPr>
        </p:nvSpPr>
        <p:spPr/>
        <p:txBody>
          <a:bodyPr/>
          <a:lstStyle>
            <a:lvl1pPr>
              <a:defRPr/>
            </a:lvl1pPr>
          </a:lstStyle>
          <a:p>
            <a:pPr>
              <a:defRPr/>
            </a:pPr>
            <a:fld id="{FE24604D-D038-4173-8463-4A6815BD89C1}" type="slidenum">
              <a:rPr lang="en-US"/>
              <a:pPr>
                <a:defRPr/>
              </a:pPr>
              <a:t>‹Nº›</a:t>
            </a:fld>
            <a:endParaRPr lang="en-US"/>
          </a:p>
        </p:txBody>
      </p:sp>
      <p:sp>
        <p:nvSpPr>
          <p:cNvPr id="6" name="3 Marcador de fecha"/>
          <p:cNvSpPr>
            <a:spLocks noGrp="1"/>
          </p:cNvSpPr>
          <p:nvPr>
            <p:ph type="dt" sz="half" idx="11"/>
          </p:nvPr>
        </p:nvSpPr>
        <p:spPr/>
        <p:txBody>
          <a:bodyPr/>
          <a:lstStyle>
            <a:lvl1pPr>
              <a:defRPr/>
            </a:lvl1pPr>
          </a:lstStyle>
          <a:p>
            <a:pPr>
              <a:defRPr/>
            </a:pPr>
            <a:fld id="{536F1B1F-4B00-48EB-8D35-0AD3BE340FC5}" type="datetime1">
              <a:rPr lang="es-ES_tradnl"/>
              <a:pPr>
                <a:defRPr/>
              </a:pPr>
              <a:t>06/01/2016</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5 Marcador de número de diapositiva"/>
          <p:cNvSpPr>
            <a:spLocks noGrp="1"/>
          </p:cNvSpPr>
          <p:nvPr>
            <p:ph type="sldNum" sz="quarter" idx="10"/>
          </p:nvPr>
        </p:nvSpPr>
        <p:spPr/>
        <p:txBody>
          <a:bodyPr/>
          <a:lstStyle>
            <a:lvl1pPr>
              <a:defRPr/>
            </a:lvl1pPr>
          </a:lstStyle>
          <a:p>
            <a:pPr>
              <a:defRPr/>
            </a:pPr>
            <a:fld id="{2140E055-35D8-4301-AE46-51E331856F60}" type="slidenum">
              <a:rPr lang="en-US"/>
              <a:pPr>
                <a:defRPr/>
              </a:pPr>
              <a:t>‹Nº›</a:t>
            </a:fld>
            <a:endParaRPr lang="en-US"/>
          </a:p>
        </p:txBody>
      </p:sp>
      <p:sp>
        <p:nvSpPr>
          <p:cNvPr id="6" name="3 Marcador de fecha"/>
          <p:cNvSpPr>
            <a:spLocks noGrp="1"/>
          </p:cNvSpPr>
          <p:nvPr>
            <p:ph type="dt" sz="half" idx="11"/>
          </p:nvPr>
        </p:nvSpPr>
        <p:spPr/>
        <p:txBody>
          <a:bodyPr/>
          <a:lstStyle>
            <a:lvl1pPr>
              <a:defRPr/>
            </a:lvl1pPr>
          </a:lstStyle>
          <a:p>
            <a:pPr>
              <a:defRPr/>
            </a:pPr>
            <a:fld id="{DABE3581-D521-4829-9B14-23112101DB8A}" type="datetime1">
              <a:rPr lang="es-ES_tradnl"/>
              <a:pPr>
                <a:defRPr/>
              </a:pPr>
              <a:t>06/01/2016</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2 Marcador de texto"/>
          <p:cNvSpPr>
            <a:spLocks noGrp="1"/>
          </p:cNvSpPr>
          <p:nvPr>
            <p:ph type="body" idx="1"/>
          </p:nvPr>
        </p:nvSpPr>
        <p:spPr bwMode="auto">
          <a:xfrm>
            <a:off x="395288" y="11255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cs typeface="+mn-cs"/>
              </a:defRPr>
            </a:lvl1pPr>
          </a:lstStyle>
          <a:p>
            <a:pPr>
              <a:defRPr/>
            </a:pPr>
            <a:fld id="{CEB7FC27-50D0-43DC-81FF-9451A9890ED3}" type="slidenum">
              <a:rPr lang="en-US"/>
              <a:pPr>
                <a:defRPr/>
              </a:pPr>
              <a:t>‹Nº›</a:t>
            </a:fld>
            <a:endParaRPr lang="en-US"/>
          </a:p>
        </p:txBody>
      </p:sp>
      <p:sp>
        <p:nvSpPr>
          <p:cNvPr id="23559" name="Rectangle 2"/>
          <p:cNvSpPr>
            <a:spLocks noChangeArrowheads="1"/>
          </p:cNvSpPr>
          <p:nvPr/>
        </p:nvSpPr>
        <p:spPr bwMode="auto">
          <a:xfrm>
            <a:off x="6826250" y="-171450"/>
            <a:ext cx="2209800" cy="1143000"/>
          </a:xfrm>
          <a:prstGeom prst="rect">
            <a:avLst/>
          </a:prstGeom>
          <a:noFill/>
          <a:ln w="9525">
            <a:noFill/>
            <a:miter lim="800000"/>
            <a:headEnd/>
            <a:tailEnd/>
          </a:ln>
        </p:spPr>
        <p:txBody>
          <a:bodyPr anchor="ctr"/>
          <a:lstStyle/>
          <a:p>
            <a:pPr algn="ctr" defTabSz="912813" eaLnBrk="0" hangingPunct="0">
              <a:defRPr/>
            </a:pPr>
            <a:r>
              <a:rPr lang="en-US" sz="3200" b="1" i="1">
                <a:solidFill>
                  <a:srgbClr val="800000"/>
                </a:solidFill>
                <a:cs typeface="+mn-cs"/>
              </a:rPr>
              <a:t>search</a:t>
            </a:r>
          </a:p>
        </p:txBody>
      </p:sp>
      <p:sp>
        <p:nvSpPr>
          <p:cNvPr id="4" name="3 Marcador de fecha"/>
          <p:cNvSpPr>
            <a:spLocks noGrp="1"/>
          </p:cNvSpPr>
          <p:nvPr>
            <p:ph type="dt" sz="half" idx="2"/>
          </p:nvPr>
        </p:nvSpPr>
        <p:spPr>
          <a:xfrm>
            <a:off x="457200" y="6308725"/>
            <a:ext cx="32512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00000"/>
                </a:solidFill>
                <a:latin typeface="Calibri" charset="0"/>
                <a:cs typeface="+mn-cs"/>
              </a:defRPr>
            </a:lvl1pPr>
          </a:lstStyle>
          <a:p>
            <a:pPr>
              <a:defRPr/>
            </a:pPr>
            <a:fld id="{886696CA-A371-4ADB-97B7-19F6B2BBC46E}" type="datetime1">
              <a:rPr lang="es-ES_tradnl"/>
              <a:pPr>
                <a:defRPr/>
              </a:pPr>
              <a:t>06/01/2016</a:t>
            </a:fld>
            <a:endParaRPr lang="es-ES"/>
          </a:p>
        </p:txBody>
      </p:sp>
    </p:spTree>
  </p:cSld>
  <p:clrMap bg1="lt1" tx1="dk1" bg2="lt2" tx2="dk2" accent1="accent1" accent2="accent2" accent3="accent3" accent4="accent4" accent5="accent5" accent6="accent6" hlink="hlink" folHlink="folHlink"/>
  <p:sldLayoutIdLst>
    <p:sldLayoutId id="2147484135" r:id="rId1"/>
    <p:sldLayoutId id="2147484136" r:id="rId2"/>
    <p:sldLayoutId id="2147484137" r:id="rId3"/>
    <p:sldLayoutId id="2147484127" r:id="rId4"/>
    <p:sldLayoutId id="2147484128" r:id="rId5"/>
    <p:sldLayoutId id="2147484129" r:id="rId6"/>
    <p:sldLayoutId id="2147484130" r:id="rId7"/>
    <p:sldLayoutId id="2147484131" r:id="rId8"/>
    <p:sldLayoutId id="2147484132" r:id="rId9"/>
    <p:sldLayoutId id="2147484133" r:id="rId10"/>
    <p:sldLayoutId id="2147484134"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Hoja_de_c_lculo_de_Microsoft_Office_Excel5.xls"/><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Hoja_de_c_lculo_de_Microsoft_Office_Excel6.xls"/><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Hoja_de_c_lculo_de_Microsoft_Office_Excel7.xls"/><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Hoja_de_c_lculo_de_Microsoft_Office_Excel8.xls"/><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Hoja_de_c_lculo_de_Microsoft_Office_Excel9.xls"/><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Hoja_de_c_lculo_de_Microsoft_Office_Excel10.xls"/><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chart" Target="../charts/char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Hoja_de_c_lculo_de_Microsoft_Office_Excel11.xls"/><Relationship Id="rId2" Type="http://schemas.openxmlformats.org/officeDocument/2006/relationships/slideLayout" Target="../slideLayouts/slideLayout7.xml"/><Relationship Id="rId1" Type="http://schemas.openxmlformats.org/officeDocument/2006/relationships/vmlDrawing" Target="../drawings/vmlDrawing11.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Hoja_de_c_lculo_de_Microsoft_Office_Excel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oleObject" Target="../embeddings/Hoja_de_c_lculo_de_Microsoft_Office_Excel2.xls"/><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3" Type="http://schemas.openxmlformats.org/officeDocument/2006/relationships/oleObject" Target="../embeddings/Hoja_de_c_lculo_de_Microsoft_Office_Excel3.xls"/><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3" Type="http://schemas.openxmlformats.org/officeDocument/2006/relationships/oleObject" Target="../embeddings/Hoja_de_c_lculo_de_Microsoft_Office_Excel4.xls"/><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1 Título"/>
          <p:cNvSpPr>
            <a:spLocks noGrp="1"/>
          </p:cNvSpPr>
          <p:nvPr>
            <p:ph type="title"/>
          </p:nvPr>
        </p:nvSpPr>
        <p:spPr bwMode="auto">
          <a:xfrm>
            <a:off x="827088" y="1989138"/>
            <a:ext cx="7632700" cy="2016125"/>
          </a:xfrm>
          <a:prstGeom prst="rect">
            <a:avLst/>
          </a:prstGeom>
          <a:solidFill>
            <a:srgbClr val="800000">
              <a:alpha val="75000"/>
            </a:srgbClr>
          </a:solidFill>
          <a:ln>
            <a:miter lim="800000"/>
            <a:headEnd/>
            <a:tailEnd/>
          </a:ln>
          <a:scene3d>
            <a:camera prst="orthographicFront"/>
            <a:lightRig rig="threePt" dir="t"/>
          </a:scene3d>
          <a:sp3d>
            <a:bevelT/>
          </a:sp3d>
        </p:spPr>
        <p:txBody>
          <a:bodyPr vert="horz" wrap="square" lIns="91440" tIns="45720" rIns="91440" bIns="45720" numCol="1" anchor="ctr" anchorCtr="0" compatLnSpc="1">
            <a:prstTxWarp prst="textNoShape">
              <a:avLst/>
            </a:prstTxWarp>
          </a:bodyPr>
          <a:lstStyle/>
          <a:p>
            <a:pPr defTabSz="912813">
              <a:defRPr/>
            </a:pPr>
            <a:r>
              <a:rPr lang="es-ES_tradnl"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ESTUDIO PERCEPCIÓN DE RIESGO EN EL DISEÑO DE CAJETILLAS DE CIGARRILLOS ADULTOS EN LA REGIÓN METROPOLITANA</a:t>
            </a:r>
            <a:endParaRPr lang="es-E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ndParaRPr>
          </a:p>
        </p:txBody>
      </p:sp>
      <p:sp>
        <p:nvSpPr>
          <p:cNvPr id="20484" name="2 Marcador de contenido"/>
          <p:cNvSpPr>
            <a:spLocks noGrp="1"/>
          </p:cNvSpPr>
          <p:nvPr>
            <p:ph idx="1"/>
          </p:nvPr>
        </p:nvSpPr>
        <p:spPr>
          <a:xfrm>
            <a:off x="6153150" y="4584700"/>
            <a:ext cx="1885950" cy="500063"/>
          </a:xfrm>
        </p:spPr>
        <p:txBody>
          <a:bodyPr/>
          <a:lstStyle/>
          <a:p>
            <a:pPr defTabSz="912813">
              <a:buFont typeface="Arial" charset="0"/>
              <a:buNone/>
              <a:defRPr/>
            </a:pPr>
            <a:r>
              <a:rPr lang="es-ES_tradnl" sz="1400" dirty="0" smtClean="0">
                <a:solidFill>
                  <a:schemeClr val="tx2"/>
                </a:solidFill>
                <a:latin typeface="Times New Roman" pitchFamily="18" charset="0"/>
              </a:rPr>
              <a:t>Estudio realizado por</a:t>
            </a:r>
            <a:r>
              <a:rPr lang="es-ES_tradnl" sz="1100" dirty="0" smtClean="0">
                <a:solidFill>
                  <a:schemeClr val="tx2"/>
                </a:solidFill>
              </a:rPr>
              <a:t> </a:t>
            </a:r>
          </a:p>
          <a:p>
            <a:pPr defTabSz="912813">
              <a:buFont typeface="Arial" charset="0"/>
              <a:buNone/>
              <a:defRPr/>
            </a:pPr>
            <a:r>
              <a:rPr lang="es-ES_tradnl" sz="1100" b="1" i="1" dirty="0" err="1" smtClean="0">
                <a:solidFill>
                  <a:srgbClr val="800000"/>
                </a:solidFill>
                <a:latin typeface="Arial" charset="0"/>
              </a:rPr>
              <a:t>Search</a:t>
            </a:r>
            <a:r>
              <a:rPr lang="es-ES_tradnl" sz="1100" b="1" i="1" dirty="0" smtClean="0">
                <a:solidFill>
                  <a:srgbClr val="800000"/>
                </a:solidFill>
                <a:latin typeface="Arial" charset="0"/>
              </a:rPr>
              <a:t> Consultores</a:t>
            </a:r>
          </a:p>
          <a:p>
            <a:pPr defTabSz="912813">
              <a:buFont typeface="Arial" charset="0"/>
              <a:buNone/>
              <a:defRPr/>
            </a:pPr>
            <a:r>
              <a:rPr lang="es-ES_tradnl" sz="1400" dirty="0" smtClean="0">
                <a:solidFill>
                  <a:schemeClr val="tx2"/>
                </a:solidFill>
                <a:latin typeface="Times New Roman" pitchFamily="18" charset="0"/>
              </a:rPr>
              <a:t>Para </a:t>
            </a:r>
          </a:p>
          <a:p>
            <a:pPr marL="0" indent="0" defTabSz="912813">
              <a:buFont typeface="Arial" charset="0"/>
              <a:buNone/>
              <a:defRPr/>
            </a:pPr>
            <a:r>
              <a:rPr lang="es-ES_tradnl" sz="1400" dirty="0" smtClean="0">
                <a:solidFill>
                  <a:schemeClr val="tx2"/>
                </a:solidFill>
                <a:latin typeface="Times New Roman" pitchFamily="18" charset="0"/>
              </a:rPr>
              <a:t>Subsecretaría de Salud Pública</a:t>
            </a:r>
          </a:p>
          <a:p>
            <a:pPr marL="0" indent="0" defTabSz="912813">
              <a:buFont typeface="Arial" charset="0"/>
              <a:buNone/>
              <a:defRPr/>
            </a:pPr>
            <a:r>
              <a:rPr lang="es-ES_tradnl" sz="1400" dirty="0" smtClean="0">
                <a:solidFill>
                  <a:schemeClr val="tx2"/>
                </a:solidFill>
                <a:latin typeface="Times New Roman" pitchFamily="18" charset="0"/>
              </a:rPr>
              <a:t>MINSAL</a:t>
            </a:r>
            <a:endParaRPr lang="es-ES" sz="1400" dirty="0" smtClean="0">
              <a:solidFill>
                <a:schemeClr val="tx2"/>
              </a:solidFill>
              <a:latin typeface="Times New Roman" pitchFamily="18" charset="0"/>
            </a:endParaRPr>
          </a:p>
        </p:txBody>
      </p:sp>
      <p:sp>
        <p:nvSpPr>
          <p:cNvPr id="4" name="5 CuadroTexto"/>
          <p:cNvSpPr txBox="1">
            <a:spLocks noChangeArrowheads="1"/>
          </p:cNvSpPr>
          <p:nvPr/>
        </p:nvSpPr>
        <p:spPr bwMode="auto">
          <a:xfrm>
            <a:off x="642938" y="1239143"/>
            <a:ext cx="7889502" cy="461665"/>
          </a:xfrm>
          <a:prstGeom prst="rect">
            <a:avLst/>
          </a:prstGeom>
          <a:noFill/>
          <a:ln w="9525">
            <a:noFill/>
            <a:miter lim="800000"/>
            <a:headEnd/>
            <a:tailEnd/>
          </a:ln>
        </p:spPr>
        <p:txBody>
          <a:bodyPr wrap="square">
            <a:spAutoFit/>
          </a:bodyPr>
          <a:lstStyle/>
          <a:p>
            <a:pPr algn="ctr" defTabSz="912813">
              <a:tabLst>
                <a:tab pos="7796213" algn="r"/>
              </a:tabLst>
            </a:pPr>
            <a:r>
              <a:rPr lang="es-ES_tradnl" sz="2400" b="1" dirty="0" smtClean="0">
                <a:solidFill>
                  <a:srgbClr val="800000"/>
                </a:solidFill>
                <a:latin typeface="Times New Roman" pitchFamily="18" charset="0"/>
                <a:cs typeface="Times New Roman" pitchFamily="18" charset="0"/>
              </a:rPr>
              <a:t>PRESENTACIÓN</a:t>
            </a:r>
            <a:endParaRPr lang="es-ES" sz="2400" b="1" dirty="0">
              <a:latin typeface="Times New Roman" pitchFamily="18" charset="0"/>
              <a:cs typeface="Times New Roman" pitchFamily="18" charset="0"/>
            </a:endParaRPr>
          </a:p>
        </p:txBody>
      </p:sp>
      <p:pic>
        <p:nvPicPr>
          <p:cNvPr id="5" name="4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099" y="0"/>
            <a:ext cx="2018890" cy="1828800"/>
          </a:xfrm>
          <a:prstGeom prst="rect">
            <a:avLst/>
          </a:prstGeom>
        </p:spPr>
      </p:pic>
      <p:pic>
        <p:nvPicPr>
          <p:cNvPr id="6" name="Picture 8" descr="Complemento-Logo-Gobierno-160x14px.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06400" y="6688088"/>
            <a:ext cx="2032000" cy="17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5 Marcador de número de diapositiva"/>
          <p:cNvSpPr>
            <a:spLocks noGrp="1"/>
          </p:cNvSpPr>
          <p:nvPr>
            <p:ph type="sldNum" sz="quarter" idx="10"/>
          </p:nvPr>
        </p:nvSpPr>
        <p:spPr bwMode="auto">
          <a:ln>
            <a:miter lim="800000"/>
            <a:headEnd/>
            <a:tailEnd/>
          </a:ln>
        </p:spPr>
        <p:txBody>
          <a:bodyPr/>
          <a:lstStyle/>
          <a:p>
            <a:pPr>
              <a:defRPr/>
            </a:pPr>
            <a:fld id="{A4C12624-A0F7-4A3C-A212-0EDEB0DCB70E}" type="slidenum">
              <a:rPr lang="en-US" smtClean="0">
                <a:latin typeface="Calibri" pitchFamily="34" charset="0"/>
              </a:rPr>
              <a:pPr>
                <a:defRPr/>
              </a:pPr>
              <a:t>10</a:t>
            </a:fld>
            <a:endParaRPr lang="en-US" smtClean="0">
              <a:latin typeface="Calibri" pitchFamily="34" charset="0"/>
            </a:endParaRPr>
          </a:p>
        </p:txBody>
      </p:sp>
      <p:sp>
        <p:nvSpPr>
          <p:cNvPr id="3076" name="5 CuadroTexto"/>
          <p:cNvSpPr txBox="1">
            <a:spLocks noChangeArrowheads="1"/>
          </p:cNvSpPr>
          <p:nvPr/>
        </p:nvSpPr>
        <p:spPr bwMode="auto">
          <a:xfrm>
            <a:off x="642938" y="285750"/>
            <a:ext cx="6072187" cy="461665"/>
          </a:xfrm>
          <a:prstGeom prst="rect">
            <a:avLst/>
          </a:prstGeom>
          <a:noFill/>
          <a:ln w="9525">
            <a:noFill/>
            <a:miter lim="800000"/>
            <a:headEnd/>
            <a:tailEnd/>
          </a:ln>
        </p:spPr>
        <p:txBody>
          <a:bodyPr>
            <a:spAutoFit/>
          </a:bodyPr>
          <a:lstStyle/>
          <a:p>
            <a:pPr algn="ctr" defTabSz="912813">
              <a:tabLst>
                <a:tab pos="7796213" algn="r"/>
              </a:tabLst>
            </a:pPr>
            <a:r>
              <a:rPr lang="es-ES_tradnl" sz="2400" b="1" dirty="0">
                <a:solidFill>
                  <a:srgbClr val="800000"/>
                </a:solidFill>
                <a:latin typeface="Times New Roman" pitchFamily="18" charset="0"/>
                <a:cs typeface="Times New Roman" pitchFamily="18" charset="0"/>
              </a:rPr>
              <a:t>NIVEL DE RECHAZO A </a:t>
            </a:r>
            <a:r>
              <a:rPr lang="es-ES_tradnl" sz="2400" b="1" dirty="0" smtClean="0">
                <a:solidFill>
                  <a:srgbClr val="800000"/>
                </a:solidFill>
                <a:latin typeface="Times New Roman" pitchFamily="18" charset="0"/>
                <a:cs typeface="Times New Roman" pitchFamily="18" charset="0"/>
              </a:rPr>
              <a:t>FUMAR</a:t>
            </a:r>
            <a:endParaRPr lang="es-ES" sz="2400" b="1" dirty="0">
              <a:latin typeface="Times New Roman" pitchFamily="18" charset="0"/>
              <a:cs typeface="Times New Roman" pitchFamily="18" charset="0"/>
            </a:endParaRPr>
          </a:p>
        </p:txBody>
      </p:sp>
      <p:sp>
        <p:nvSpPr>
          <p:cNvPr id="7" name="6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6A9EF9E-046C-487D-95BD-622409018174}" type="slidenum">
              <a:rPr lang="es-ES" sz="1200">
                <a:solidFill>
                  <a:schemeClr val="tx1">
                    <a:tint val="75000"/>
                  </a:schemeClr>
                </a:solidFill>
                <a:latin typeface="+mn-lt"/>
                <a:cs typeface="+mn-cs"/>
              </a:rPr>
              <a:pPr algn="r" fontAlgn="auto">
                <a:spcBef>
                  <a:spcPts val="0"/>
                </a:spcBef>
                <a:spcAft>
                  <a:spcPts val="0"/>
                </a:spcAft>
                <a:defRPr/>
              </a:pPr>
              <a:t>10</a:t>
            </a:fld>
            <a:endParaRPr lang="es-ES" sz="1200">
              <a:solidFill>
                <a:schemeClr val="tx1">
                  <a:tint val="75000"/>
                </a:schemeClr>
              </a:solidFill>
              <a:latin typeface="+mn-lt"/>
              <a:cs typeface="+mn-cs"/>
            </a:endParaRPr>
          </a:p>
        </p:txBody>
      </p:sp>
      <p:graphicFrame>
        <p:nvGraphicFramePr>
          <p:cNvPr id="3074" name="10 Gráfico"/>
          <p:cNvGraphicFramePr>
            <a:graphicFrameLocks/>
          </p:cNvGraphicFramePr>
          <p:nvPr/>
        </p:nvGraphicFramePr>
        <p:xfrm>
          <a:off x="197854" y="764704"/>
          <a:ext cx="3078002" cy="1774030"/>
        </p:xfrm>
        <a:graphic>
          <a:graphicData uri="http://schemas.openxmlformats.org/presentationml/2006/ole">
            <p:oleObj spid="_x0000_s111618" r:id="rId3" imgW="6303810" imgH="3548180" progId="Excel.Sheet.8">
              <p:embed/>
            </p:oleObj>
          </a:graphicData>
        </a:graphic>
      </p:graphicFrame>
      <p:sp>
        <p:nvSpPr>
          <p:cNvPr id="18" name="17 Elipse"/>
          <p:cNvSpPr>
            <a:spLocks noChangeAspect="1"/>
          </p:cNvSpPr>
          <p:nvPr/>
        </p:nvSpPr>
        <p:spPr>
          <a:xfrm>
            <a:off x="2411760" y="1273928"/>
            <a:ext cx="1078992" cy="114696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20" name="23 Grupo"/>
          <p:cNvGrpSpPr>
            <a:grpSpLocks/>
          </p:cNvGrpSpPr>
          <p:nvPr/>
        </p:nvGrpSpPr>
        <p:grpSpPr bwMode="auto">
          <a:xfrm>
            <a:off x="1208119" y="2370170"/>
            <a:ext cx="6299137" cy="3825332"/>
            <a:chOff x="1446128" y="3039443"/>
            <a:chExt cx="6299072" cy="3824504"/>
          </a:xfrm>
        </p:grpSpPr>
        <p:graphicFrame>
          <p:nvGraphicFramePr>
            <p:cNvPr id="23" name="10 Gráfico"/>
            <p:cNvGraphicFramePr>
              <a:graphicFrameLocks/>
            </p:cNvGraphicFramePr>
            <p:nvPr/>
          </p:nvGraphicFramePr>
          <p:xfrm>
            <a:off x="1446128" y="3039443"/>
            <a:ext cx="6299072" cy="3546970"/>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 Box 29"/>
            <p:cNvSpPr txBox="1">
              <a:spLocks noChangeAspect="1" noChangeArrowheads="1"/>
            </p:cNvSpPr>
            <p:nvPr/>
          </p:nvSpPr>
          <p:spPr bwMode="auto">
            <a:xfrm>
              <a:off x="1641655" y="6617779"/>
              <a:ext cx="2760634" cy="246168"/>
            </a:xfrm>
            <a:prstGeom prst="rect">
              <a:avLst/>
            </a:prstGeom>
            <a:noFill/>
            <a:ln w="9525">
              <a:noFill/>
              <a:miter lim="800000"/>
              <a:headEnd/>
              <a:tailEnd/>
            </a:ln>
          </p:spPr>
          <p:txBody>
            <a:bodyPr>
              <a:spAutoFit/>
            </a:bodyPr>
            <a:lstStyle/>
            <a:p>
              <a:pPr>
                <a:spcBef>
                  <a:spcPct val="50000"/>
                </a:spcBef>
                <a:defRPr/>
              </a:pPr>
              <a:r>
                <a:rPr lang="es-MX" sz="1000" i="1" dirty="0">
                  <a:latin typeface="+mj-lt"/>
                </a:rPr>
                <a:t> Base: Total  de </a:t>
              </a:r>
              <a:r>
                <a:rPr lang="es-MX" sz="1000" i="1" dirty="0" smtClean="0">
                  <a:latin typeface="+mj-lt"/>
                </a:rPr>
                <a:t>entrevistas</a:t>
              </a:r>
              <a:endParaRPr lang="es-MX" sz="1000" i="1" dirty="0">
                <a:latin typeface="+mj-lt"/>
              </a:endParaRPr>
            </a:p>
          </p:txBody>
        </p:sp>
      </p:grpSp>
      <p:grpSp>
        <p:nvGrpSpPr>
          <p:cNvPr id="25" name="24 Grupo"/>
          <p:cNvGrpSpPr/>
          <p:nvPr/>
        </p:nvGrpSpPr>
        <p:grpSpPr>
          <a:xfrm>
            <a:off x="3637024" y="1628800"/>
            <a:ext cx="4319352" cy="3168352"/>
            <a:chOff x="3637024" y="1628800"/>
            <a:chExt cx="4319352" cy="3168352"/>
          </a:xfrm>
        </p:grpSpPr>
        <p:sp>
          <p:nvSpPr>
            <p:cNvPr id="19" name="18 Rectángulo"/>
            <p:cNvSpPr/>
            <p:nvPr/>
          </p:nvSpPr>
          <p:spPr>
            <a:xfrm>
              <a:off x="4716016" y="1628800"/>
              <a:ext cx="324036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El segmento Medio es el que da cuenta de un mayor rechazo a fumar en la cajetilla Plana</a:t>
              </a:r>
              <a:endParaRPr lang="es-MX" dirty="0"/>
            </a:p>
          </p:txBody>
        </p:sp>
        <p:sp>
          <p:nvSpPr>
            <p:cNvPr id="24" name="23 Elipse"/>
            <p:cNvSpPr>
              <a:spLocks noChangeAspect="1"/>
            </p:cNvSpPr>
            <p:nvPr/>
          </p:nvSpPr>
          <p:spPr>
            <a:xfrm>
              <a:off x="3637024" y="3140968"/>
              <a:ext cx="1558040" cy="1656184"/>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dissolve">
                                      <p:cBhvr>
                                        <p:cTn id="11"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15 Llamada rectangular redondeada"/>
          <p:cNvSpPr/>
          <p:nvPr/>
        </p:nvSpPr>
        <p:spPr>
          <a:xfrm>
            <a:off x="6753944" y="2564904"/>
            <a:ext cx="2138536" cy="864096"/>
          </a:xfrm>
          <a:prstGeom prst="wedgeRoundRectCallout">
            <a:avLst>
              <a:gd name="adj1" fmla="val -27461"/>
              <a:gd name="adj2" fmla="val 9422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Sin diferencias por género</a:t>
            </a:r>
            <a:endParaRPr lang="es-MX" dirty="0"/>
          </a:p>
        </p:txBody>
      </p:sp>
      <p:sp>
        <p:nvSpPr>
          <p:cNvPr id="21506" name="5 Marcador de número de diapositiva"/>
          <p:cNvSpPr>
            <a:spLocks noGrp="1"/>
          </p:cNvSpPr>
          <p:nvPr>
            <p:ph type="sldNum" sz="quarter" idx="10"/>
          </p:nvPr>
        </p:nvSpPr>
        <p:spPr bwMode="auto">
          <a:ln>
            <a:miter lim="800000"/>
            <a:headEnd/>
            <a:tailEnd/>
          </a:ln>
        </p:spPr>
        <p:txBody>
          <a:bodyPr/>
          <a:lstStyle/>
          <a:p>
            <a:pPr>
              <a:defRPr/>
            </a:pPr>
            <a:fld id="{A4C12624-A0F7-4A3C-A212-0EDEB0DCB70E}" type="slidenum">
              <a:rPr lang="en-US" smtClean="0">
                <a:latin typeface="Calibri" pitchFamily="34" charset="0"/>
              </a:rPr>
              <a:pPr>
                <a:defRPr/>
              </a:pPr>
              <a:t>11</a:t>
            </a:fld>
            <a:endParaRPr lang="en-US" smtClean="0">
              <a:latin typeface="Calibri" pitchFamily="34" charset="0"/>
            </a:endParaRPr>
          </a:p>
        </p:txBody>
      </p:sp>
      <p:sp>
        <p:nvSpPr>
          <p:cNvPr id="3076" name="5 CuadroTexto"/>
          <p:cNvSpPr txBox="1">
            <a:spLocks noChangeArrowheads="1"/>
          </p:cNvSpPr>
          <p:nvPr/>
        </p:nvSpPr>
        <p:spPr bwMode="auto">
          <a:xfrm>
            <a:off x="642938" y="285750"/>
            <a:ext cx="6072187" cy="461665"/>
          </a:xfrm>
          <a:prstGeom prst="rect">
            <a:avLst/>
          </a:prstGeom>
          <a:noFill/>
          <a:ln w="9525">
            <a:noFill/>
            <a:miter lim="800000"/>
            <a:headEnd/>
            <a:tailEnd/>
          </a:ln>
        </p:spPr>
        <p:txBody>
          <a:bodyPr>
            <a:spAutoFit/>
          </a:bodyPr>
          <a:lstStyle/>
          <a:p>
            <a:pPr algn="ctr" defTabSz="912813">
              <a:tabLst>
                <a:tab pos="7796213" algn="r"/>
              </a:tabLst>
            </a:pPr>
            <a:r>
              <a:rPr lang="es-ES_tradnl" sz="2400" b="1" dirty="0">
                <a:solidFill>
                  <a:srgbClr val="800000"/>
                </a:solidFill>
                <a:latin typeface="Times New Roman" pitchFamily="18" charset="0"/>
                <a:cs typeface="Times New Roman" pitchFamily="18" charset="0"/>
              </a:rPr>
              <a:t>NIVEL DE RECHAZO A </a:t>
            </a:r>
            <a:r>
              <a:rPr lang="es-ES_tradnl" sz="2400" b="1" dirty="0" smtClean="0">
                <a:solidFill>
                  <a:srgbClr val="800000"/>
                </a:solidFill>
                <a:latin typeface="Times New Roman" pitchFamily="18" charset="0"/>
                <a:cs typeface="Times New Roman" pitchFamily="18" charset="0"/>
              </a:rPr>
              <a:t>FUMAR</a:t>
            </a:r>
            <a:endParaRPr lang="es-ES" sz="2400" b="1" dirty="0">
              <a:latin typeface="Times New Roman" pitchFamily="18" charset="0"/>
              <a:cs typeface="Times New Roman" pitchFamily="18" charset="0"/>
            </a:endParaRPr>
          </a:p>
        </p:txBody>
      </p:sp>
      <p:sp>
        <p:nvSpPr>
          <p:cNvPr id="7" name="6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6A9EF9E-046C-487D-95BD-622409018174}" type="slidenum">
              <a:rPr lang="es-ES" sz="1200">
                <a:solidFill>
                  <a:schemeClr val="tx1">
                    <a:tint val="75000"/>
                  </a:schemeClr>
                </a:solidFill>
                <a:latin typeface="+mn-lt"/>
                <a:cs typeface="+mn-cs"/>
              </a:rPr>
              <a:pPr algn="r" fontAlgn="auto">
                <a:spcBef>
                  <a:spcPts val="0"/>
                </a:spcBef>
                <a:spcAft>
                  <a:spcPts val="0"/>
                </a:spcAft>
                <a:defRPr/>
              </a:pPr>
              <a:t>11</a:t>
            </a:fld>
            <a:endParaRPr lang="es-ES" sz="1200">
              <a:solidFill>
                <a:schemeClr val="tx1">
                  <a:tint val="75000"/>
                </a:schemeClr>
              </a:solidFill>
              <a:latin typeface="+mn-lt"/>
              <a:cs typeface="+mn-cs"/>
            </a:endParaRPr>
          </a:p>
        </p:txBody>
      </p:sp>
      <p:graphicFrame>
        <p:nvGraphicFramePr>
          <p:cNvPr id="3074" name="10 Gráfico"/>
          <p:cNvGraphicFramePr>
            <a:graphicFrameLocks/>
          </p:cNvGraphicFramePr>
          <p:nvPr/>
        </p:nvGraphicFramePr>
        <p:xfrm>
          <a:off x="197854" y="764704"/>
          <a:ext cx="3078002" cy="1774030"/>
        </p:xfrm>
        <a:graphic>
          <a:graphicData uri="http://schemas.openxmlformats.org/presentationml/2006/ole">
            <p:oleObj spid="_x0000_s112642" r:id="rId3" imgW="6303810" imgH="3548180" progId="Excel.Sheet.8">
              <p:embed/>
            </p:oleObj>
          </a:graphicData>
        </a:graphic>
      </p:graphicFrame>
      <p:sp>
        <p:nvSpPr>
          <p:cNvPr id="18" name="17 Elipse"/>
          <p:cNvSpPr>
            <a:spLocks noChangeAspect="1"/>
          </p:cNvSpPr>
          <p:nvPr/>
        </p:nvSpPr>
        <p:spPr>
          <a:xfrm>
            <a:off x="2411760" y="1273928"/>
            <a:ext cx="1078992" cy="114696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2" name="23 Grupo"/>
          <p:cNvGrpSpPr>
            <a:grpSpLocks/>
          </p:cNvGrpSpPr>
          <p:nvPr/>
        </p:nvGrpSpPr>
        <p:grpSpPr bwMode="auto">
          <a:xfrm>
            <a:off x="2233303" y="2060848"/>
            <a:ext cx="6299137" cy="3825332"/>
            <a:chOff x="1446128" y="3039443"/>
            <a:chExt cx="6299072" cy="3824504"/>
          </a:xfrm>
        </p:grpSpPr>
        <p:graphicFrame>
          <p:nvGraphicFramePr>
            <p:cNvPr id="23" name="10 Gráfico"/>
            <p:cNvGraphicFramePr>
              <a:graphicFrameLocks/>
            </p:cNvGraphicFramePr>
            <p:nvPr/>
          </p:nvGraphicFramePr>
          <p:xfrm>
            <a:off x="1446128" y="3039443"/>
            <a:ext cx="6299072" cy="3546970"/>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 Box 29"/>
            <p:cNvSpPr txBox="1">
              <a:spLocks noChangeAspect="1" noChangeArrowheads="1"/>
            </p:cNvSpPr>
            <p:nvPr/>
          </p:nvSpPr>
          <p:spPr bwMode="auto">
            <a:xfrm>
              <a:off x="1641655" y="6617779"/>
              <a:ext cx="2760634" cy="246168"/>
            </a:xfrm>
            <a:prstGeom prst="rect">
              <a:avLst/>
            </a:prstGeom>
            <a:noFill/>
            <a:ln w="9525">
              <a:noFill/>
              <a:miter lim="800000"/>
              <a:headEnd/>
              <a:tailEnd/>
            </a:ln>
          </p:spPr>
          <p:txBody>
            <a:bodyPr>
              <a:spAutoFit/>
            </a:bodyPr>
            <a:lstStyle/>
            <a:p>
              <a:pPr>
                <a:spcBef>
                  <a:spcPct val="50000"/>
                </a:spcBef>
                <a:defRPr/>
              </a:pPr>
              <a:r>
                <a:rPr lang="es-MX" sz="1000" i="1" dirty="0">
                  <a:latin typeface="+mj-lt"/>
                </a:rPr>
                <a:t> Base: Total  de </a:t>
              </a:r>
              <a:r>
                <a:rPr lang="es-MX" sz="1000" i="1" dirty="0" smtClean="0">
                  <a:latin typeface="+mj-lt"/>
                </a:rPr>
                <a:t>entrevistas</a:t>
              </a:r>
              <a:endParaRPr lang="es-MX" sz="1000" i="1" dirty="0">
                <a:latin typeface="+mj-lt"/>
              </a:endParaRPr>
            </a:p>
          </p:txBody>
        </p:sp>
      </p:grpSp>
      <p:grpSp>
        <p:nvGrpSpPr>
          <p:cNvPr id="17" name="16 Grupo"/>
          <p:cNvGrpSpPr/>
          <p:nvPr/>
        </p:nvGrpSpPr>
        <p:grpSpPr>
          <a:xfrm>
            <a:off x="179512" y="3140968"/>
            <a:ext cx="4536504" cy="3528392"/>
            <a:chOff x="179512" y="3140968"/>
            <a:chExt cx="4536504" cy="3528392"/>
          </a:xfrm>
        </p:grpSpPr>
        <p:sp>
          <p:nvSpPr>
            <p:cNvPr id="14" name="13 Rectángulo"/>
            <p:cNvSpPr/>
            <p:nvPr/>
          </p:nvSpPr>
          <p:spPr>
            <a:xfrm>
              <a:off x="179512" y="5661248"/>
              <a:ext cx="453650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Entre los que declaran “Mucho rechazo” destacan los menores de 25 años, donde la cajetilla Plana mencionada por dos de cada cinco sujetos </a:t>
              </a:r>
              <a:endParaRPr lang="es-MX" dirty="0"/>
            </a:p>
          </p:txBody>
        </p:sp>
        <p:sp>
          <p:nvSpPr>
            <p:cNvPr id="15" name="14 Elipse"/>
            <p:cNvSpPr>
              <a:spLocks noChangeAspect="1"/>
            </p:cNvSpPr>
            <p:nvPr/>
          </p:nvSpPr>
          <p:spPr>
            <a:xfrm>
              <a:off x="2195736" y="3140968"/>
              <a:ext cx="1558040" cy="1656184"/>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5"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1000" fill="hold"/>
                                        <p:tgtEl>
                                          <p:spTgt spid="17"/>
                                        </p:tgtEl>
                                        <p:attrNameLst>
                                          <p:attrName>ppt_w</p:attrName>
                                        </p:attrNameLst>
                                      </p:cBhvr>
                                      <p:tavLst>
                                        <p:tav tm="0">
                                          <p:val>
                                            <p:fltVal val="0"/>
                                          </p:val>
                                        </p:tav>
                                        <p:tav tm="100000">
                                          <p:val>
                                            <p:strVal val="#ppt_w"/>
                                          </p:val>
                                        </p:tav>
                                      </p:tavLst>
                                    </p:anim>
                                    <p:anim calcmode="lin" valueType="num">
                                      <p:cBhvr>
                                        <p:cTn id="12" dur="1000" fill="hold"/>
                                        <p:tgtEl>
                                          <p:spTgt spid="17"/>
                                        </p:tgtEl>
                                        <p:attrNameLst>
                                          <p:attrName>ppt_h</p:attrName>
                                        </p:attrNameLst>
                                      </p:cBhvr>
                                      <p:tavLst>
                                        <p:tav tm="0">
                                          <p:val>
                                            <p:fltVal val="0"/>
                                          </p:val>
                                        </p:tav>
                                        <p:tav tm="100000">
                                          <p:val>
                                            <p:strVal val="#ppt_h"/>
                                          </p:val>
                                        </p:tav>
                                      </p:tavLst>
                                    </p:anim>
                                    <p:anim calcmode="lin" valueType="num">
                                      <p:cBhvr>
                                        <p:cTn id="13"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1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circle(in)">
                                      <p:cBhvr>
                                        <p:cTn id="19"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5 Marcador de número de diapositiva"/>
          <p:cNvSpPr>
            <a:spLocks noGrp="1"/>
          </p:cNvSpPr>
          <p:nvPr>
            <p:ph type="sldNum" sz="quarter" idx="10"/>
          </p:nvPr>
        </p:nvSpPr>
        <p:spPr bwMode="auto">
          <a:ln>
            <a:miter lim="800000"/>
            <a:headEnd/>
            <a:tailEnd/>
          </a:ln>
        </p:spPr>
        <p:txBody>
          <a:bodyPr/>
          <a:lstStyle/>
          <a:p>
            <a:pPr>
              <a:defRPr/>
            </a:pPr>
            <a:fld id="{A4C12624-A0F7-4A3C-A212-0EDEB0DCB70E}" type="slidenum">
              <a:rPr lang="en-US" smtClean="0">
                <a:latin typeface="Calibri" pitchFamily="34" charset="0"/>
              </a:rPr>
              <a:pPr>
                <a:defRPr/>
              </a:pPr>
              <a:t>12</a:t>
            </a:fld>
            <a:endParaRPr lang="en-US" smtClean="0">
              <a:latin typeface="Calibri" pitchFamily="34" charset="0"/>
            </a:endParaRPr>
          </a:p>
        </p:txBody>
      </p:sp>
      <p:sp>
        <p:nvSpPr>
          <p:cNvPr id="3076" name="5 CuadroTexto"/>
          <p:cNvSpPr txBox="1">
            <a:spLocks noChangeArrowheads="1"/>
          </p:cNvSpPr>
          <p:nvPr/>
        </p:nvSpPr>
        <p:spPr bwMode="auto">
          <a:xfrm>
            <a:off x="642938" y="285750"/>
            <a:ext cx="6072187" cy="461665"/>
          </a:xfrm>
          <a:prstGeom prst="rect">
            <a:avLst/>
          </a:prstGeom>
          <a:noFill/>
          <a:ln w="9525">
            <a:noFill/>
            <a:miter lim="800000"/>
            <a:headEnd/>
            <a:tailEnd/>
          </a:ln>
        </p:spPr>
        <p:txBody>
          <a:bodyPr>
            <a:spAutoFit/>
          </a:bodyPr>
          <a:lstStyle/>
          <a:p>
            <a:pPr algn="ctr" defTabSz="912813">
              <a:tabLst>
                <a:tab pos="7796213" algn="r"/>
              </a:tabLst>
            </a:pPr>
            <a:r>
              <a:rPr lang="es-ES_tradnl" sz="2400" b="1" dirty="0">
                <a:solidFill>
                  <a:srgbClr val="800000"/>
                </a:solidFill>
                <a:latin typeface="Times New Roman" pitchFamily="18" charset="0"/>
                <a:cs typeface="Times New Roman" pitchFamily="18" charset="0"/>
              </a:rPr>
              <a:t>NIVEL DE RECHAZO A </a:t>
            </a:r>
            <a:r>
              <a:rPr lang="es-ES_tradnl" sz="2400" b="1" dirty="0" smtClean="0">
                <a:solidFill>
                  <a:srgbClr val="800000"/>
                </a:solidFill>
                <a:latin typeface="Times New Roman" pitchFamily="18" charset="0"/>
                <a:cs typeface="Times New Roman" pitchFamily="18" charset="0"/>
              </a:rPr>
              <a:t>FUMAR</a:t>
            </a:r>
            <a:endParaRPr lang="es-ES" sz="2400" b="1" dirty="0">
              <a:latin typeface="Times New Roman" pitchFamily="18" charset="0"/>
              <a:cs typeface="Times New Roman" pitchFamily="18" charset="0"/>
            </a:endParaRPr>
          </a:p>
        </p:txBody>
      </p:sp>
      <p:sp>
        <p:nvSpPr>
          <p:cNvPr id="7" name="6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6A9EF9E-046C-487D-95BD-622409018174}" type="slidenum">
              <a:rPr lang="es-ES" sz="1200">
                <a:solidFill>
                  <a:schemeClr val="tx1">
                    <a:tint val="75000"/>
                  </a:schemeClr>
                </a:solidFill>
                <a:latin typeface="+mn-lt"/>
                <a:cs typeface="+mn-cs"/>
              </a:rPr>
              <a:pPr algn="r" fontAlgn="auto">
                <a:spcBef>
                  <a:spcPts val="0"/>
                </a:spcBef>
                <a:spcAft>
                  <a:spcPts val="0"/>
                </a:spcAft>
                <a:defRPr/>
              </a:pPr>
              <a:t>12</a:t>
            </a:fld>
            <a:endParaRPr lang="es-ES" sz="1200">
              <a:solidFill>
                <a:schemeClr val="tx1">
                  <a:tint val="75000"/>
                </a:schemeClr>
              </a:solidFill>
              <a:latin typeface="+mn-lt"/>
              <a:cs typeface="+mn-cs"/>
            </a:endParaRPr>
          </a:p>
        </p:txBody>
      </p:sp>
      <p:graphicFrame>
        <p:nvGraphicFramePr>
          <p:cNvPr id="3074" name="10 Gráfico"/>
          <p:cNvGraphicFramePr>
            <a:graphicFrameLocks/>
          </p:cNvGraphicFramePr>
          <p:nvPr/>
        </p:nvGraphicFramePr>
        <p:xfrm>
          <a:off x="197854" y="764704"/>
          <a:ext cx="3078002" cy="1774030"/>
        </p:xfrm>
        <a:graphic>
          <a:graphicData uri="http://schemas.openxmlformats.org/presentationml/2006/ole">
            <p:oleObj spid="_x0000_s113666" r:id="rId3" imgW="6303810" imgH="3548180" progId="Excel.Sheet.8">
              <p:embed/>
            </p:oleObj>
          </a:graphicData>
        </a:graphic>
      </p:graphicFrame>
      <p:sp>
        <p:nvSpPr>
          <p:cNvPr id="18" name="17 Elipse"/>
          <p:cNvSpPr>
            <a:spLocks noChangeAspect="1"/>
          </p:cNvSpPr>
          <p:nvPr/>
        </p:nvSpPr>
        <p:spPr>
          <a:xfrm>
            <a:off x="2411760" y="1273928"/>
            <a:ext cx="1078992" cy="114696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2" name="23 Grupo"/>
          <p:cNvGrpSpPr>
            <a:grpSpLocks/>
          </p:cNvGrpSpPr>
          <p:nvPr/>
        </p:nvGrpSpPr>
        <p:grpSpPr bwMode="auto">
          <a:xfrm>
            <a:off x="1208119" y="2370170"/>
            <a:ext cx="6299137" cy="3825332"/>
            <a:chOff x="1446128" y="3039443"/>
            <a:chExt cx="6299072" cy="3824504"/>
          </a:xfrm>
        </p:grpSpPr>
        <p:graphicFrame>
          <p:nvGraphicFramePr>
            <p:cNvPr id="23" name="10 Gráfico"/>
            <p:cNvGraphicFramePr>
              <a:graphicFrameLocks/>
            </p:cNvGraphicFramePr>
            <p:nvPr/>
          </p:nvGraphicFramePr>
          <p:xfrm>
            <a:off x="1446128" y="3039443"/>
            <a:ext cx="6299072" cy="3546970"/>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 Box 29"/>
            <p:cNvSpPr txBox="1">
              <a:spLocks noChangeAspect="1" noChangeArrowheads="1"/>
            </p:cNvSpPr>
            <p:nvPr/>
          </p:nvSpPr>
          <p:spPr bwMode="auto">
            <a:xfrm>
              <a:off x="1641655" y="6617779"/>
              <a:ext cx="2760634" cy="246168"/>
            </a:xfrm>
            <a:prstGeom prst="rect">
              <a:avLst/>
            </a:prstGeom>
            <a:noFill/>
            <a:ln w="9525">
              <a:noFill/>
              <a:miter lim="800000"/>
              <a:headEnd/>
              <a:tailEnd/>
            </a:ln>
          </p:spPr>
          <p:txBody>
            <a:bodyPr>
              <a:spAutoFit/>
            </a:bodyPr>
            <a:lstStyle/>
            <a:p>
              <a:pPr>
                <a:spcBef>
                  <a:spcPct val="50000"/>
                </a:spcBef>
                <a:defRPr/>
              </a:pPr>
              <a:r>
                <a:rPr lang="es-MX" sz="1000" i="1" dirty="0">
                  <a:latin typeface="+mj-lt"/>
                </a:rPr>
                <a:t> Base: Total  de </a:t>
              </a:r>
              <a:r>
                <a:rPr lang="es-MX" sz="1000" i="1" dirty="0" smtClean="0">
                  <a:latin typeface="+mj-lt"/>
                </a:rPr>
                <a:t>entrevistas</a:t>
              </a:r>
              <a:endParaRPr lang="es-MX" sz="1000" i="1" dirty="0">
                <a:latin typeface="+mj-lt"/>
              </a:endParaRPr>
            </a:p>
          </p:txBody>
        </p:sp>
      </p:grpSp>
      <p:sp>
        <p:nvSpPr>
          <p:cNvPr id="19" name="18 Rectángulo"/>
          <p:cNvSpPr/>
          <p:nvPr/>
        </p:nvSpPr>
        <p:spPr>
          <a:xfrm>
            <a:off x="5724128" y="3717032"/>
            <a:ext cx="324036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Existe un escaso nivel de “Mucho rechazo” a fumar entre los fumadores producto del diseño de cajetillas</a:t>
            </a:r>
            <a:endParaRPr lang="es-MX" dirty="0"/>
          </a:p>
        </p:txBody>
      </p:sp>
      <p:grpSp>
        <p:nvGrpSpPr>
          <p:cNvPr id="14" name="13 Grupo"/>
          <p:cNvGrpSpPr/>
          <p:nvPr/>
        </p:nvGrpSpPr>
        <p:grpSpPr>
          <a:xfrm>
            <a:off x="107504" y="2708920"/>
            <a:ext cx="3744416" cy="3384376"/>
            <a:chOff x="107504" y="2708920"/>
            <a:chExt cx="3744416" cy="3384376"/>
          </a:xfrm>
        </p:grpSpPr>
        <p:sp>
          <p:nvSpPr>
            <p:cNvPr id="24" name="23 Elipse"/>
            <p:cNvSpPr>
              <a:spLocks noChangeAspect="1"/>
            </p:cNvSpPr>
            <p:nvPr/>
          </p:nvSpPr>
          <p:spPr>
            <a:xfrm>
              <a:off x="1907704" y="2708920"/>
              <a:ext cx="1944216" cy="1656184"/>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Llamada rectangular redondeada"/>
            <p:cNvSpPr/>
            <p:nvPr/>
          </p:nvSpPr>
          <p:spPr>
            <a:xfrm>
              <a:off x="107504" y="4149080"/>
              <a:ext cx="1728192" cy="1944216"/>
            </a:xfrm>
            <a:prstGeom prst="wedgeRoundRectCallout">
              <a:avLst>
                <a:gd name="adj1" fmla="val 57506"/>
                <a:gd name="adj2" fmla="val -9847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Entre los no fumadores destaca el mayor rechazo generado por la cajetilla Plana</a:t>
              </a:r>
              <a:endParaRPr lang="es-MX"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3"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100"/>
                                        <p:tgtEl>
                                          <p:spTgt spid="19"/>
                                        </p:tgtEl>
                                      </p:cBhvr>
                                    </p:animEffect>
                                    <p:anim calcmode="lin" valueType="num">
                                      <p:cBhvr>
                                        <p:cTn id="12" dur="400" fill="hold"/>
                                        <p:tgtEl>
                                          <p:spTgt spid="19"/>
                                        </p:tgtEl>
                                        <p:attrNameLst>
                                          <p:attrName>ppt_x</p:attrName>
                                        </p:attrNameLst>
                                      </p:cBhvr>
                                      <p:tavLst>
                                        <p:tav tm="0">
                                          <p:val>
                                            <p:strVal val="#ppt_x"/>
                                          </p:val>
                                        </p:tav>
                                        <p:tav tm="100000">
                                          <p:val>
                                            <p:strVal val="#ppt_x"/>
                                          </p:val>
                                        </p:tav>
                                      </p:tavLst>
                                    </p:anim>
                                    <p:anim calcmode="lin" valueType="num">
                                      <p:cBhvr>
                                        <p:cTn id="13" dur="400" fill="hold"/>
                                        <p:tgtEl>
                                          <p:spTgt spid="19"/>
                                        </p:tgtEl>
                                        <p:attrNameLst>
                                          <p:attrName>ppt_y</p:attrName>
                                        </p:attrNameLst>
                                      </p:cBhvr>
                                      <p:tavLst>
                                        <p:tav tm="0">
                                          <p:val>
                                            <p:strVal val="#ppt_y+0.31"/>
                                          </p:val>
                                        </p:tav>
                                        <p:tav tm="100000">
                                          <p:val>
                                            <p:strVal val="#ppt_y+0.31"/>
                                          </p:val>
                                        </p:tav>
                                      </p:tavLst>
                                    </p:anim>
                                    <p:anim calcmode="lin" valueType="num">
                                      <p:cBhvr>
                                        <p:cTn id="14" dur="600" decel="50000" fill="hold">
                                          <p:stCondLst>
                                            <p:cond delay="400"/>
                                          </p:stCondLst>
                                        </p:cTn>
                                        <p:tgtEl>
                                          <p:spTgt spid="1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 dur="600" decel="50000" fill="hold">
                                          <p:stCondLst>
                                            <p:cond delay="400"/>
                                          </p:stCondLst>
                                        </p:cTn>
                                        <p:tgtEl>
                                          <p:spTgt spid="1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5 Marcador de número de diapositiva"/>
          <p:cNvSpPr>
            <a:spLocks noGrp="1"/>
          </p:cNvSpPr>
          <p:nvPr>
            <p:ph type="sldNum" sz="quarter" idx="10"/>
          </p:nvPr>
        </p:nvSpPr>
        <p:spPr bwMode="auto">
          <a:ln>
            <a:miter lim="800000"/>
            <a:headEnd/>
            <a:tailEnd/>
          </a:ln>
        </p:spPr>
        <p:txBody>
          <a:bodyPr/>
          <a:lstStyle/>
          <a:p>
            <a:pPr>
              <a:defRPr/>
            </a:pPr>
            <a:fld id="{027CC103-2E36-4C93-94CE-0434782D44CC}" type="slidenum">
              <a:rPr lang="en-US" smtClean="0">
                <a:latin typeface="Calibri" pitchFamily="34" charset="0"/>
              </a:rPr>
              <a:pPr>
                <a:defRPr/>
              </a:pPr>
              <a:t>13</a:t>
            </a:fld>
            <a:endParaRPr lang="en-US" smtClean="0">
              <a:latin typeface="Calibri" pitchFamily="34" charset="0"/>
            </a:endParaRPr>
          </a:p>
        </p:txBody>
      </p:sp>
      <p:sp>
        <p:nvSpPr>
          <p:cNvPr id="4100" name="5 CuadroTexto"/>
          <p:cNvSpPr txBox="1">
            <a:spLocks noChangeArrowheads="1"/>
          </p:cNvSpPr>
          <p:nvPr/>
        </p:nvSpPr>
        <p:spPr bwMode="auto">
          <a:xfrm>
            <a:off x="642938" y="285750"/>
            <a:ext cx="6089650" cy="461665"/>
          </a:xfrm>
          <a:prstGeom prst="rect">
            <a:avLst/>
          </a:prstGeom>
          <a:noFill/>
          <a:ln w="9525">
            <a:noFill/>
            <a:miter lim="800000"/>
            <a:headEnd/>
            <a:tailEnd/>
          </a:ln>
        </p:spPr>
        <p:txBody>
          <a:bodyPr>
            <a:spAutoFit/>
          </a:bodyPr>
          <a:lstStyle/>
          <a:p>
            <a:pPr algn="ctr" defTabSz="912813">
              <a:tabLst>
                <a:tab pos="7796213" algn="r"/>
              </a:tabLst>
            </a:pPr>
            <a:r>
              <a:rPr lang="es-ES_tradnl" sz="2400" b="1" dirty="0">
                <a:solidFill>
                  <a:srgbClr val="800000"/>
                </a:solidFill>
                <a:latin typeface="Times New Roman" pitchFamily="18" charset="0"/>
                <a:cs typeface="Times New Roman" pitchFamily="18" charset="0"/>
              </a:rPr>
              <a:t>NIVEL DE RIESGO PARA LA </a:t>
            </a:r>
            <a:r>
              <a:rPr lang="es-ES_tradnl" sz="2400" b="1" dirty="0" smtClean="0">
                <a:solidFill>
                  <a:srgbClr val="800000"/>
                </a:solidFill>
                <a:latin typeface="Times New Roman" pitchFamily="18" charset="0"/>
                <a:cs typeface="Times New Roman" pitchFamily="18" charset="0"/>
              </a:rPr>
              <a:t>SALUD</a:t>
            </a:r>
            <a:endParaRPr lang="es-ES" sz="2400" b="1" dirty="0">
              <a:solidFill>
                <a:srgbClr val="800000"/>
              </a:solidFill>
              <a:latin typeface="Times New Roman" pitchFamily="18" charset="0"/>
              <a:cs typeface="Times New Roman" pitchFamily="18" charset="0"/>
            </a:endParaRPr>
          </a:p>
        </p:txBody>
      </p:sp>
      <p:sp>
        <p:nvSpPr>
          <p:cNvPr id="7" name="6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254BCC2-4B7E-4CEB-9D2E-696108D3CADE}" type="slidenum">
              <a:rPr lang="es-ES" sz="1200">
                <a:solidFill>
                  <a:schemeClr val="tx1">
                    <a:tint val="75000"/>
                  </a:schemeClr>
                </a:solidFill>
                <a:latin typeface="+mn-lt"/>
                <a:cs typeface="+mn-cs"/>
              </a:rPr>
              <a:pPr algn="r" fontAlgn="auto">
                <a:spcBef>
                  <a:spcPts val="0"/>
                </a:spcBef>
                <a:spcAft>
                  <a:spcPts val="0"/>
                </a:spcAft>
                <a:defRPr/>
              </a:pPr>
              <a:t>13</a:t>
            </a:fld>
            <a:endParaRPr lang="es-ES" sz="1200">
              <a:solidFill>
                <a:schemeClr val="tx1">
                  <a:tint val="75000"/>
                </a:schemeClr>
              </a:solidFill>
              <a:latin typeface="+mn-lt"/>
              <a:cs typeface="+mn-cs"/>
            </a:endParaRPr>
          </a:p>
        </p:txBody>
      </p:sp>
      <p:sp>
        <p:nvSpPr>
          <p:cNvPr id="13" name="12 Llamada ovalada"/>
          <p:cNvSpPr/>
          <p:nvPr/>
        </p:nvSpPr>
        <p:spPr>
          <a:xfrm>
            <a:off x="6300192" y="4797152"/>
            <a:ext cx="2354560" cy="1440160"/>
          </a:xfrm>
          <a:prstGeom prst="wedgeEllipseCallout">
            <a:avLst>
              <a:gd name="adj1" fmla="val -69240"/>
              <a:gd name="adj2" fmla="val -22902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L" dirty="0" smtClean="0"/>
              <a:t>En general se percibe riesgo en ambas cajetillas</a:t>
            </a:r>
            <a:endParaRPr lang="es-MX" dirty="0"/>
          </a:p>
        </p:txBody>
      </p:sp>
      <p:sp>
        <p:nvSpPr>
          <p:cNvPr id="14" name="13 Llamada ovalada"/>
          <p:cNvSpPr/>
          <p:nvPr/>
        </p:nvSpPr>
        <p:spPr>
          <a:xfrm>
            <a:off x="6660232" y="1988840"/>
            <a:ext cx="2483768" cy="1440160"/>
          </a:xfrm>
          <a:prstGeom prst="wedgeEllipseCallout">
            <a:avLst>
              <a:gd name="adj1" fmla="val -35829"/>
              <a:gd name="adj2" fmla="val -4824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L" dirty="0" smtClean="0"/>
              <a:t>La cajetilla Plana transmite mayor percepción de riesgo</a:t>
            </a:r>
            <a:endParaRPr lang="es-MX" dirty="0"/>
          </a:p>
        </p:txBody>
      </p:sp>
      <p:sp>
        <p:nvSpPr>
          <p:cNvPr id="15" name="14 Llamada ovalada"/>
          <p:cNvSpPr/>
          <p:nvPr/>
        </p:nvSpPr>
        <p:spPr>
          <a:xfrm>
            <a:off x="2483768" y="5229200"/>
            <a:ext cx="2808312" cy="1440160"/>
          </a:xfrm>
          <a:prstGeom prst="wedgeEllipseCallout">
            <a:avLst>
              <a:gd name="adj1" fmla="val -12733"/>
              <a:gd name="adj2" fmla="val -14437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L" dirty="0" smtClean="0"/>
              <a:t>Los que perciben menos riesgo lo declaran para la cajetilla Actual</a:t>
            </a:r>
            <a:endParaRPr lang="es-MX" dirty="0"/>
          </a:p>
        </p:txBody>
      </p:sp>
      <p:graphicFrame>
        <p:nvGraphicFramePr>
          <p:cNvPr id="16" name="10 Gráfico"/>
          <p:cNvGraphicFramePr>
            <a:graphicFrameLocks noChangeAspect="1"/>
          </p:cNvGraphicFramePr>
          <p:nvPr/>
        </p:nvGraphicFramePr>
        <p:xfrm>
          <a:off x="662360" y="908050"/>
          <a:ext cx="6829425" cy="38020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1000" fill="hold"/>
                                        <p:tgtEl>
                                          <p:spTgt spid="15"/>
                                        </p:tgtEl>
                                        <p:attrNameLst>
                                          <p:attrName>ppt_w</p:attrName>
                                        </p:attrNameLst>
                                      </p:cBhvr>
                                      <p:tavLst>
                                        <p:tav tm="0">
                                          <p:val>
                                            <p:fltVal val="0"/>
                                          </p:val>
                                        </p:tav>
                                        <p:tav tm="100000">
                                          <p:val>
                                            <p:strVal val="#ppt_w"/>
                                          </p:val>
                                        </p:tav>
                                      </p:tavLst>
                                    </p:anim>
                                    <p:anim calcmode="lin" valueType="num">
                                      <p:cBhvr>
                                        <p:cTn id="17" dur="1000" fill="hold"/>
                                        <p:tgtEl>
                                          <p:spTgt spid="15"/>
                                        </p:tgtEl>
                                        <p:attrNameLst>
                                          <p:attrName>ppt_h</p:attrName>
                                        </p:attrNameLst>
                                      </p:cBhvr>
                                      <p:tavLst>
                                        <p:tav tm="0">
                                          <p:val>
                                            <p:fltVal val="0"/>
                                          </p:val>
                                        </p:tav>
                                        <p:tav tm="100000">
                                          <p:val>
                                            <p:strVal val="#ppt_h"/>
                                          </p:val>
                                        </p:tav>
                                      </p:tavLst>
                                    </p:anim>
                                    <p:anim calcmode="lin" valueType="num">
                                      <p:cBhvr>
                                        <p:cTn id="18" dur="1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1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5 Marcador de número de diapositiva"/>
          <p:cNvSpPr>
            <a:spLocks noGrp="1"/>
          </p:cNvSpPr>
          <p:nvPr>
            <p:ph type="sldNum" sz="quarter" idx="10"/>
          </p:nvPr>
        </p:nvSpPr>
        <p:spPr bwMode="auto">
          <a:ln>
            <a:miter lim="800000"/>
            <a:headEnd/>
            <a:tailEnd/>
          </a:ln>
        </p:spPr>
        <p:txBody>
          <a:bodyPr/>
          <a:lstStyle/>
          <a:p>
            <a:pPr>
              <a:defRPr/>
            </a:pPr>
            <a:fld id="{027CC103-2E36-4C93-94CE-0434782D44CC}" type="slidenum">
              <a:rPr lang="en-US" smtClean="0">
                <a:latin typeface="Calibri" pitchFamily="34" charset="0"/>
              </a:rPr>
              <a:pPr>
                <a:defRPr/>
              </a:pPr>
              <a:t>14</a:t>
            </a:fld>
            <a:endParaRPr lang="en-US" smtClean="0">
              <a:latin typeface="Calibri" pitchFamily="34" charset="0"/>
            </a:endParaRPr>
          </a:p>
        </p:txBody>
      </p:sp>
      <p:sp>
        <p:nvSpPr>
          <p:cNvPr id="4100" name="5 CuadroTexto"/>
          <p:cNvSpPr txBox="1">
            <a:spLocks noChangeArrowheads="1"/>
          </p:cNvSpPr>
          <p:nvPr/>
        </p:nvSpPr>
        <p:spPr bwMode="auto">
          <a:xfrm>
            <a:off x="642938" y="285750"/>
            <a:ext cx="6089650" cy="461665"/>
          </a:xfrm>
          <a:prstGeom prst="rect">
            <a:avLst/>
          </a:prstGeom>
          <a:noFill/>
          <a:ln w="9525">
            <a:noFill/>
            <a:miter lim="800000"/>
            <a:headEnd/>
            <a:tailEnd/>
          </a:ln>
        </p:spPr>
        <p:txBody>
          <a:bodyPr>
            <a:spAutoFit/>
          </a:bodyPr>
          <a:lstStyle/>
          <a:p>
            <a:pPr algn="ctr" defTabSz="912813">
              <a:tabLst>
                <a:tab pos="7796213" algn="r"/>
              </a:tabLst>
            </a:pPr>
            <a:r>
              <a:rPr lang="es-ES_tradnl" sz="2400" b="1" dirty="0">
                <a:solidFill>
                  <a:srgbClr val="800000"/>
                </a:solidFill>
                <a:latin typeface="Times New Roman" pitchFamily="18" charset="0"/>
                <a:cs typeface="Times New Roman" pitchFamily="18" charset="0"/>
              </a:rPr>
              <a:t>NIVEL DE RIESGO PARA LA </a:t>
            </a:r>
            <a:r>
              <a:rPr lang="es-ES_tradnl" sz="2400" b="1" dirty="0" smtClean="0">
                <a:solidFill>
                  <a:srgbClr val="800000"/>
                </a:solidFill>
                <a:latin typeface="Times New Roman" pitchFamily="18" charset="0"/>
                <a:cs typeface="Times New Roman" pitchFamily="18" charset="0"/>
              </a:rPr>
              <a:t>SALUD</a:t>
            </a:r>
            <a:endParaRPr lang="es-ES" sz="2400" b="1" dirty="0">
              <a:solidFill>
                <a:srgbClr val="800000"/>
              </a:solidFill>
              <a:latin typeface="Times New Roman" pitchFamily="18" charset="0"/>
              <a:cs typeface="Times New Roman" pitchFamily="18" charset="0"/>
            </a:endParaRPr>
          </a:p>
        </p:txBody>
      </p:sp>
      <p:sp>
        <p:nvSpPr>
          <p:cNvPr id="7" name="6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254BCC2-4B7E-4CEB-9D2E-696108D3CADE}" type="slidenum">
              <a:rPr lang="es-ES" sz="1200">
                <a:solidFill>
                  <a:schemeClr val="tx1">
                    <a:tint val="75000"/>
                  </a:schemeClr>
                </a:solidFill>
                <a:latin typeface="+mn-lt"/>
                <a:cs typeface="+mn-cs"/>
              </a:rPr>
              <a:pPr algn="r" fontAlgn="auto">
                <a:spcBef>
                  <a:spcPts val="0"/>
                </a:spcBef>
                <a:spcAft>
                  <a:spcPts val="0"/>
                </a:spcAft>
                <a:defRPr/>
              </a:pPr>
              <a:t>14</a:t>
            </a:fld>
            <a:endParaRPr lang="es-ES" sz="1200">
              <a:solidFill>
                <a:schemeClr val="tx1">
                  <a:tint val="75000"/>
                </a:schemeClr>
              </a:solidFill>
              <a:latin typeface="+mn-lt"/>
              <a:cs typeface="+mn-cs"/>
            </a:endParaRPr>
          </a:p>
        </p:txBody>
      </p:sp>
      <p:graphicFrame>
        <p:nvGraphicFramePr>
          <p:cNvPr id="4098" name="10 Gráfico"/>
          <p:cNvGraphicFramePr>
            <a:graphicFrameLocks/>
          </p:cNvGraphicFramePr>
          <p:nvPr/>
        </p:nvGraphicFramePr>
        <p:xfrm>
          <a:off x="467544" y="857273"/>
          <a:ext cx="3117534" cy="1753791"/>
        </p:xfrm>
        <a:graphic>
          <a:graphicData uri="http://schemas.openxmlformats.org/presentationml/2006/ole">
            <p:oleObj spid="_x0000_s114690" name="Hoja de cálculo" r:id="rId3" imgW="6296101" imgH="3543418" progId="Excel.Sheet.8">
              <p:embed/>
            </p:oleObj>
          </a:graphicData>
        </a:graphic>
      </p:graphicFrame>
      <p:sp>
        <p:nvSpPr>
          <p:cNvPr id="16" name="15 Elipse"/>
          <p:cNvSpPr>
            <a:spLocks noChangeAspect="1"/>
          </p:cNvSpPr>
          <p:nvPr/>
        </p:nvSpPr>
        <p:spPr>
          <a:xfrm>
            <a:off x="2412888" y="836712"/>
            <a:ext cx="1367024" cy="86409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7" name="23 Grupo"/>
          <p:cNvGrpSpPr>
            <a:grpSpLocks/>
          </p:cNvGrpSpPr>
          <p:nvPr/>
        </p:nvGrpSpPr>
        <p:grpSpPr bwMode="auto">
          <a:xfrm>
            <a:off x="1208119" y="2370170"/>
            <a:ext cx="6299137" cy="3825332"/>
            <a:chOff x="1446128" y="3039443"/>
            <a:chExt cx="6299072" cy="3824504"/>
          </a:xfrm>
        </p:grpSpPr>
        <p:graphicFrame>
          <p:nvGraphicFramePr>
            <p:cNvPr id="18" name="10 Gráfico"/>
            <p:cNvGraphicFramePr>
              <a:graphicFrameLocks/>
            </p:cNvGraphicFramePr>
            <p:nvPr/>
          </p:nvGraphicFramePr>
          <p:xfrm>
            <a:off x="1446128" y="3039443"/>
            <a:ext cx="6299072" cy="3546970"/>
          </p:xfrm>
          <a:graphic>
            <a:graphicData uri="http://schemas.openxmlformats.org/drawingml/2006/chart">
              <c:chart xmlns:c="http://schemas.openxmlformats.org/drawingml/2006/chart" xmlns:r="http://schemas.openxmlformats.org/officeDocument/2006/relationships" r:id="rId4"/>
            </a:graphicData>
          </a:graphic>
        </p:graphicFrame>
        <p:sp>
          <p:nvSpPr>
            <p:cNvPr id="19" name="Text Box 29"/>
            <p:cNvSpPr txBox="1">
              <a:spLocks noChangeAspect="1" noChangeArrowheads="1"/>
            </p:cNvSpPr>
            <p:nvPr/>
          </p:nvSpPr>
          <p:spPr bwMode="auto">
            <a:xfrm>
              <a:off x="1641655" y="6617779"/>
              <a:ext cx="2760634" cy="246168"/>
            </a:xfrm>
            <a:prstGeom prst="rect">
              <a:avLst/>
            </a:prstGeom>
            <a:noFill/>
            <a:ln w="9525">
              <a:noFill/>
              <a:miter lim="800000"/>
              <a:headEnd/>
              <a:tailEnd/>
            </a:ln>
          </p:spPr>
          <p:txBody>
            <a:bodyPr>
              <a:spAutoFit/>
            </a:bodyPr>
            <a:lstStyle/>
            <a:p>
              <a:pPr>
                <a:spcBef>
                  <a:spcPct val="50000"/>
                </a:spcBef>
                <a:defRPr/>
              </a:pPr>
              <a:r>
                <a:rPr lang="es-MX" sz="1000" i="1" dirty="0">
                  <a:latin typeface="+mj-lt"/>
                </a:rPr>
                <a:t> Base: Total  de </a:t>
              </a:r>
              <a:r>
                <a:rPr lang="es-MX" sz="1000" i="1" dirty="0" smtClean="0">
                  <a:latin typeface="+mj-lt"/>
                </a:rPr>
                <a:t>entrevistas</a:t>
              </a:r>
              <a:endParaRPr lang="es-MX" sz="1000" i="1" dirty="0">
                <a:latin typeface="+mj-lt"/>
              </a:endParaRPr>
            </a:p>
          </p:txBody>
        </p:sp>
      </p:grpSp>
      <p:grpSp>
        <p:nvGrpSpPr>
          <p:cNvPr id="22" name="21 Grupo"/>
          <p:cNvGrpSpPr/>
          <p:nvPr/>
        </p:nvGrpSpPr>
        <p:grpSpPr>
          <a:xfrm>
            <a:off x="4932040" y="1196752"/>
            <a:ext cx="3816424" cy="3528392"/>
            <a:chOff x="4932040" y="1196752"/>
            <a:chExt cx="3816424" cy="3528392"/>
          </a:xfrm>
        </p:grpSpPr>
        <p:sp>
          <p:nvSpPr>
            <p:cNvPr id="20" name="19 Elipse"/>
            <p:cNvSpPr>
              <a:spLocks noChangeAspect="1"/>
            </p:cNvSpPr>
            <p:nvPr/>
          </p:nvSpPr>
          <p:spPr>
            <a:xfrm>
              <a:off x="5293208" y="3861048"/>
              <a:ext cx="2231120" cy="86409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20 Rectángulo"/>
            <p:cNvSpPr/>
            <p:nvPr/>
          </p:nvSpPr>
          <p:spPr>
            <a:xfrm>
              <a:off x="4932040" y="1196752"/>
              <a:ext cx="3816424"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L" dirty="0" smtClean="0"/>
                <a:t>El GSE Medio encuentra que la cajetilla Plana hace percibir “Mucho riesgo” en contraste con la cajetilla Actual </a:t>
              </a:r>
              <a:endParaRPr lang="es-MX"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p:cTn id="15" dur="500" fill="hold"/>
                                        <p:tgtEl>
                                          <p:spTgt spid="22"/>
                                        </p:tgtEl>
                                        <p:attrNameLst>
                                          <p:attrName>ppt_w</p:attrName>
                                        </p:attrNameLst>
                                      </p:cBhvr>
                                      <p:tavLst>
                                        <p:tav tm="0">
                                          <p:val>
                                            <p:fltVal val="0"/>
                                          </p:val>
                                        </p:tav>
                                        <p:tav tm="100000">
                                          <p:val>
                                            <p:strVal val="#ppt_w"/>
                                          </p:val>
                                        </p:tav>
                                      </p:tavLst>
                                    </p:anim>
                                    <p:anim calcmode="lin" valueType="num">
                                      <p:cBhvr>
                                        <p:cTn id="16" dur="500" fill="hold"/>
                                        <p:tgtEl>
                                          <p:spTgt spid="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5 Marcador de número de diapositiva"/>
          <p:cNvSpPr>
            <a:spLocks noGrp="1"/>
          </p:cNvSpPr>
          <p:nvPr>
            <p:ph type="sldNum" sz="quarter" idx="10"/>
          </p:nvPr>
        </p:nvSpPr>
        <p:spPr bwMode="auto">
          <a:ln>
            <a:miter lim="800000"/>
            <a:headEnd/>
            <a:tailEnd/>
          </a:ln>
        </p:spPr>
        <p:txBody>
          <a:bodyPr/>
          <a:lstStyle/>
          <a:p>
            <a:pPr>
              <a:defRPr/>
            </a:pPr>
            <a:fld id="{027CC103-2E36-4C93-94CE-0434782D44CC}" type="slidenum">
              <a:rPr lang="en-US" smtClean="0">
                <a:latin typeface="Calibri" pitchFamily="34" charset="0"/>
              </a:rPr>
              <a:pPr>
                <a:defRPr/>
              </a:pPr>
              <a:t>15</a:t>
            </a:fld>
            <a:endParaRPr lang="en-US" smtClean="0">
              <a:latin typeface="Calibri" pitchFamily="34" charset="0"/>
            </a:endParaRPr>
          </a:p>
        </p:txBody>
      </p:sp>
      <p:sp>
        <p:nvSpPr>
          <p:cNvPr id="4100" name="5 CuadroTexto"/>
          <p:cNvSpPr txBox="1">
            <a:spLocks noChangeArrowheads="1"/>
          </p:cNvSpPr>
          <p:nvPr/>
        </p:nvSpPr>
        <p:spPr bwMode="auto">
          <a:xfrm>
            <a:off x="642938" y="285750"/>
            <a:ext cx="6089650" cy="461665"/>
          </a:xfrm>
          <a:prstGeom prst="rect">
            <a:avLst/>
          </a:prstGeom>
          <a:noFill/>
          <a:ln w="9525">
            <a:noFill/>
            <a:miter lim="800000"/>
            <a:headEnd/>
            <a:tailEnd/>
          </a:ln>
        </p:spPr>
        <p:txBody>
          <a:bodyPr>
            <a:spAutoFit/>
          </a:bodyPr>
          <a:lstStyle/>
          <a:p>
            <a:pPr algn="ctr" defTabSz="912813">
              <a:tabLst>
                <a:tab pos="7796213" algn="r"/>
              </a:tabLst>
            </a:pPr>
            <a:r>
              <a:rPr lang="es-ES_tradnl" sz="2400" b="1" dirty="0">
                <a:solidFill>
                  <a:srgbClr val="800000"/>
                </a:solidFill>
                <a:latin typeface="Times New Roman" pitchFamily="18" charset="0"/>
                <a:cs typeface="Times New Roman" pitchFamily="18" charset="0"/>
              </a:rPr>
              <a:t>NIVEL DE RIESGO PARA LA </a:t>
            </a:r>
            <a:r>
              <a:rPr lang="es-ES_tradnl" sz="2400" b="1" dirty="0" smtClean="0">
                <a:solidFill>
                  <a:srgbClr val="800000"/>
                </a:solidFill>
                <a:latin typeface="Times New Roman" pitchFamily="18" charset="0"/>
                <a:cs typeface="Times New Roman" pitchFamily="18" charset="0"/>
              </a:rPr>
              <a:t>SALUD</a:t>
            </a:r>
            <a:endParaRPr lang="es-ES" sz="2400" b="1" dirty="0">
              <a:solidFill>
                <a:srgbClr val="800000"/>
              </a:solidFill>
              <a:latin typeface="Times New Roman" pitchFamily="18" charset="0"/>
              <a:cs typeface="Times New Roman" pitchFamily="18" charset="0"/>
            </a:endParaRPr>
          </a:p>
        </p:txBody>
      </p:sp>
      <p:sp>
        <p:nvSpPr>
          <p:cNvPr id="7" name="6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254BCC2-4B7E-4CEB-9D2E-696108D3CADE}" type="slidenum">
              <a:rPr lang="es-ES" sz="1200">
                <a:solidFill>
                  <a:schemeClr val="tx1">
                    <a:tint val="75000"/>
                  </a:schemeClr>
                </a:solidFill>
                <a:latin typeface="+mn-lt"/>
                <a:cs typeface="+mn-cs"/>
              </a:rPr>
              <a:pPr algn="r" fontAlgn="auto">
                <a:spcBef>
                  <a:spcPts val="0"/>
                </a:spcBef>
                <a:spcAft>
                  <a:spcPts val="0"/>
                </a:spcAft>
                <a:defRPr/>
              </a:pPr>
              <a:t>15</a:t>
            </a:fld>
            <a:endParaRPr lang="es-ES" sz="1200">
              <a:solidFill>
                <a:schemeClr val="tx1">
                  <a:tint val="75000"/>
                </a:schemeClr>
              </a:solidFill>
              <a:latin typeface="+mn-lt"/>
              <a:cs typeface="+mn-cs"/>
            </a:endParaRPr>
          </a:p>
        </p:txBody>
      </p:sp>
      <p:graphicFrame>
        <p:nvGraphicFramePr>
          <p:cNvPr id="4098" name="10 Gráfico"/>
          <p:cNvGraphicFramePr>
            <a:graphicFrameLocks/>
          </p:cNvGraphicFramePr>
          <p:nvPr/>
        </p:nvGraphicFramePr>
        <p:xfrm>
          <a:off x="467544" y="857273"/>
          <a:ext cx="3117534" cy="1753791"/>
        </p:xfrm>
        <a:graphic>
          <a:graphicData uri="http://schemas.openxmlformats.org/presentationml/2006/ole">
            <p:oleObj spid="_x0000_s115714" name="Hoja de cálculo" r:id="rId3" imgW="6296101" imgH="3543418" progId="Excel.Sheet.8">
              <p:embed/>
            </p:oleObj>
          </a:graphicData>
        </a:graphic>
      </p:graphicFrame>
      <p:sp>
        <p:nvSpPr>
          <p:cNvPr id="16" name="15 Elipse"/>
          <p:cNvSpPr>
            <a:spLocks noChangeAspect="1"/>
          </p:cNvSpPr>
          <p:nvPr/>
        </p:nvSpPr>
        <p:spPr>
          <a:xfrm>
            <a:off x="2412888" y="836712"/>
            <a:ext cx="1367024" cy="86409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5" name="23 Grupo"/>
          <p:cNvGrpSpPr>
            <a:grpSpLocks/>
          </p:cNvGrpSpPr>
          <p:nvPr/>
        </p:nvGrpSpPr>
        <p:grpSpPr bwMode="auto">
          <a:xfrm>
            <a:off x="2339752" y="2564904"/>
            <a:ext cx="6299137" cy="3816424"/>
            <a:chOff x="1552576" y="3048349"/>
            <a:chExt cx="6299072" cy="3815598"/>
          </a:xfrm>
        </p:grpSpPr>
        <p:graphicFrame>
          <p:nvGraphicFramePr>
            <p:cNvPr id="17" name="10 Gráfico"/>
            <p:cNvGraphicFramePr>
              <a:graphicFrameLocks/>
            </p:cNvGraphicFramePr>
            <p:nvPr/>
          </p:nvGraphicFramePr>
          <p:xfrm>
            <a:off x="1552576" y="3048349"/>
            <a:ext cx="6299072" cy="3546970"/>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 Box 29"/>
            <p:cNvSpPr txBox="1">
              <a:spLocks noChangeAspect="1" noChangeArrowheads="1"/>
            </p:cNvSpPr>
            <p:nvPr/>
          </p:nvSpPr>
          <p:spPr bwMode="auto">
            <a:xfrm>
              <a:off x="1641655" y="6617779"/>
              <a:ext cx="2760634" cy="246168"/>
            </a:xfrm>
            <a:prstGeom prst="rect">
              <a:avLst/>
            </a:prstGeom>
            <a:noFill/>
            <a:ln w="9525">
              <a:noFill/>
              <a:miter lim="800000"/>
              <a:headEnd/>
              <a:tailEnd/>
            </a:ln>
          </p:spPr>
          <p:txBody>
            <a:bodyPr>
              <a:spAutoFit/>
            </a:bodyPr>
            <a:lstStyle/>
            <a:p>
              <a:pPr>
                <a:spcBef>
                  <a:spcPct val="50000"/>
                </a:spcBef>
                <a:defRPr/>
              </a:pPr>
              <a:r>
                <a:rPr lang="es-MX" sz="1000" i="1" dirty="0">
                  <a:latin typeface="+mj-lt"/>
                </a:rPr>
                <a:t> Base: Total  de </a:t>
              </a:r>
              <a:r>
                <a:rPr lang="es-MX" sz="1000" i="1" dirty="0" smtClean="0">
                  <a:latin typeface="+mj-lt"/>
                </a:rPr>
                <a:t>entrevistas</a:t>
              </a:r>
              <a:endParaRPr lang="es-MX" sz="1000" i="1" dirty="0">
                <a:latin typeface="+mj-lt"/>
              </a:endParaRPr>
            </a:p>
          </p:txBody>
        </p:sp>
      </p:grpSp>
      <p:grpSp>
        <p:nvGrpSpPr>
          <p:cNvPr id="25" name="24 Grupo"/>
          <p:cNvGrpSpPr/>
          <p:nvPr/>
        </p:nvGrpSpPr>
        <p:grpSpPr>
          <a:xfrm>
            <a:off x="4932040" y="1196752"/>
            <a:ext cx="3816424" cy="2592288"/>
            <a:chOff x="4932040" y="1196752"/>
            <a:chExt cx="3816424" cy="2592288"/>
          </a:xfrm>
        </p:grpSpPr>
        <p:sp>
          <p:nvSpPr>
            <p:cNvPr id="21" name="20 Rectángulo"/>
            <p:cNvSpPr/>
            <p:nvPr/>
          </p:nvSpPr>
          <p:spPr>
            <a:xfrm>
              <a:off x="4932040" y="1196752"/>
              <a:ext cx="3816424"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L" dirty="0" smtClean="0"/>
                <a:t>Situación similar en el sector femenino</a:t>
              </a:r>
              <a:endParaRPr lang="es-MX" dirty="0"/>
            </a:p>
          </p:txBody>
        </p:sp>
        <p:sp>
          <p:nvSpPr>
            <p:cNvPr id="23" name="22 Elipse"/>
            <p:cNvSpPr>
              <a:spLocks noChangeAspect="1"/>
            </p:cNvSpPr>
            <p:nvPr/>
          </p:nvSpPr>
          <p:spPr>
            <a:xfrm>
              <a:off x="5724128" y="2924944"/>
              <a:ext cx="1807456" cy="86409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26" name="25 Grupo"/>
          <p:cNvGrpSpPr/>
          <p:nvPr/>
        </p:nvGrpSpPr>
        <p:grpSpPr>
          <a:xfrm>
            <a:off x="107504" y="3450704"/>
            <a:ext cx="7056784" cy="1922512"/>
            <a:chOff x="107504" y="3450704"/>
            <a:chExt cx="7056784" cy="1922512"/>
          </a:xfrm>
        </p:grpSpPr>
        <p:sp>
          <p:nvSpPr>
            <p:cNvPr id="20" name="19 Elipse"/>
            <p:cNvSpPr>
              <a:spLocks noChangeAspect="1"/>
            </p:cNvSpPr>
            <p:nvPr/>
          </p:nvSpPr>
          <p:spPr>
            <a:xfrm>
              <a:off x="5436096" y="4005064"/>
              <a:ext cx="1728192" cy="86409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23 Rectángulo"/>
            <p:cNvSpPr/>
            <p:nvPr/>
          </p:nvSpPr>
          <p:spPr>
            <a:xfrm>
              <a:off x="107504" y="3450704"/>
              <a:ext cx="1944216" cy="19225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L" dirty="0" smtClean="0"/>
                <a:t>Para los sujetos entre 30 y 35 años se percibe claramente mayor riesgo en la cajetilla Plana</a:t>
              </a:r>
              <a:endParaRPr lang="es-MX"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1000" fill="hold"/>
                                        <p:tgtEl>
                                          <p:spTgt spid="26"/>
                                        </p:tgtEl>
                                        <p:attrNameLst>
                                          <p:attrName>ppt_w</p:attrName>
                                        </p:attrNameLst>
                                      </p:cBhvr>
                                      <p:tavLst>
                                        <p:tav tm="0">
                                          <p:val>
                                            <p:strVal val="#ppt_w*0.70"/>
                                          </p:val>
                                        </p:tav>
                                        <p:tav tm="100000">
                                          <p:val>
                                            <p:strVal val="#ppt_w"/>
                                          </p:val>
                                        </p:tav>
                                      </p:tavLst>
                                    </p:anim>
                                    <p:anim calcmode="lin" valueType="num">
                                      <p:cBhvr>
                                        <p:cTn id="12" dur="1000" fill="hold"/>
                                        <p:tgtEl>
                                          <p:spTgt spid="26"/>
                                        </p:tgtEl>
                                        <p:attrNameLst>
                                          <p:attrName>ppt_h</p:attrName>
                                        </p:attrNameLst>
                                      </p:cBhvr>
                                      <p:tavLst>
                                        <p:tav tm="0">
                                          <p:val>
                                            <p:strVal val="#ppt_h"/>
                                          </p:val>
                                        </p:tav>
                                        <p:tav tm="100000">
                                          <p:val>
                                            <p:strVal val="#ppt_h"/>
                                          </p:val>
                                        </p:tav>
                                      </p:tavLst>
                                    </p:anim>
                                    <p:animEffect transition="in" filter="fade">
                                      <p:cBhvr>
                                        <p:cTn id="13" dur="1000"/>
                                        <p:tgtEl>
                                          <p:spTgt spid="2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5 Marcador de número de diapositiva"/>
          <p:cNvSpPr>
            <a:spLocks noGrp="1"/>
          </p:cNvSpPr>
          <p:nvPr>
            <p:ph type="sldNum" sz="quarter" idx="10"/>
          </p:nvPr>
        </p:nvSpPr>
        <p:spPr bwMode="auto">
          <a:ln>
            <a:miter lim="800000"/>
            <a:headEnd/>
            <a:tailEnd/>
          </a:ln>
        </p:spPr>
        <p:txBody>
          <a:bodyPr/>
          <a:lstStyle/>
          <a:p>
            <a:pPr>
              <a:defRPr/>
            </a:pPr>
            <a:fld id="{027CC103-2E36-4C93-94CE-0434782D44CC}" type="slidenum">
              <a:rPr lang="en-US" smtClean="0">
                <a:latin typeface="Calibri" pitchFamily="34" charset="0"/>
              </a:rPr>
              <a:pPr>
                <a:defRPr/>
              </a:pPr>
              <a:t>16</a:t>
            </a:fld>
            <a:endParaRPr lang="en-US" smtClean="0">
              <a:latin typeface="Calibri" pitchFamily="34" charset="0"/>
            </a:endParaRPr>
          </a:p>
        </p:txBody>
      </p:sp>
      <p:sp>
        <p:nvSpPr>
          <p:cNvPr id="4100" name="5 CuadroTexto"/>
          <p:cNvSpPr txBox="1">
            <a:spLocks noChangeArrowheads="1"/>
          </p:cNvSpPr>
          <p:nvPr/>
        </p:nvSpPr>
        <p:spPr bwMode="auto">
          <a:xfrm>
            <a:off x="642938" y="285750"/>
            <a:ext cx="6089650" cy="461665"/>
          </a:xfrm>
          <a:prstGeom prst="rect">
            <a:avLst/>
          </a:prstGeom>
          <a:noFill/>
          <a:ln w="9525">
            <a:noFill/>
            <a:miter lim="800000"/>
            <a:headEnd/>
            <a:tailEnd/>
          </a:ln>
        </p:spPr>
        <p:txBody>
          <a:bodyPr>
            <a:spAutoFit/>
          </a:bodyPr>
          <a:lstStyle/>
          <a:p>
            <a:pPr algn="ctr" defTabSz="912813">
              <a:tabLst>
                <a:tab pos="7796213" algn="r"/>
              </a:tabLst>
            </a:pPr>
            <a:r>
              <a:rPr lang="es-ES_tradnl" sz="2400" b="1" dirty="0">
                <a:solidFill>
                  <a:srgbClr val="800000"/>
                </a:solidFill>
                <a:latin typeface="Times New Roman" pitchFamily="18" charset="0"/>
                <a:cs typeface="Times New Roman" pitchFamily="18" charset="0"/>
              </a:rPr>
              <a:t>NIVEL DE RIESGO PARA LA </a:t>
            </a:r>
            <a:r>
              <a:rPr lang="es-ES_tradnl" sz="2400" b="1" dirty="0" smtClean="0">
                <a:solidFill>
                  <a:srgbClr val="800000"/>
                </a:solidFill>
                <a:latin typeface="Times New Roman" pitchFamily="18" charset="0"/>
                <a:cs typeface="Times New Roman" pitchFamily="18" charset="0"/>
              </a:rPr>
              <a:t>SALUD</a:t>
            </a:r>
            <a:endParaRPr lang="es-ES" sz="2400" b="1" dirty="0">
              <a:solidFill>
                <a:srgbClr val="800000"/>
              </a:solidFill>
              <a:latin typeface="Times New Roman" pitchFamily="18" charset="0"/>
              <a:cs typeface="Times New Roman" pitchFamily="18" charset="0"/>
            </a:endParaRPr>
          </a:p>
        </p:txBody>
      </p:sp>
      <p:sp>
        <p:nvSpPr>
          <p:cNvPr id="7" name="6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254BCC2-4B7E-4CEB-9D2E-696108D3CADE}" type="slidenum">
              <a:rPr lang="es-ES" sz="1200">
                <a:solidFill>
                  <a:schemeClr val="tx1">
                    <a:tint val="75000"/>
                  </a:schemeClr>
                </a:solidFill>
                <a:latin typeface="+mn-lt"/>
                <a:cs typeface="+mn-cs"/>
              </a:rPr>
              <a:pPr algn="r" fontAlgn="auto">
                <a:spcBef>
                  <a:spcPts val="0"/>
                </a:spcBef>
                <a:spcAft>
                  <a:spcPts val="0"/>
                </a:spcAft>
                <a:defRPr/>
              </a:pPr>
              <a:t>16</a:t>
            </a:fld>
            <a:endParaRPr lang="es-ES" sz="1200">
              <a:solidFill>
                <a:schemeClr val="tx1">
                  <a:tint val="75000"/>
                </a:schemeClr>
              </a:solidFill>
              <a:latin typeface="+mn-lt"/>
              <a:cs typeface="+mn-cs"/>
            </a:endParaRPr>
          </a:p>
        </p:txBody>
      </p:sp>
      <p:graphicFrame>
        <p:nvGraphicFramePr>
          <p:cNvPr id="4098" name="10 Gráfico"/>
          <p:cNvGraphicFramePr>
            <a:graphicFrameLocks/>
          </p:cNvGraphicFramePr>
          <p:nvPr/>
        </p:nvGraphicFramePr>
        <p:xfrm>
          <a:off x="467544" y="857273"/>
          <a:ext cx="3117534" cy="1753791"/>
        </p:xfrm>
        <a:graphic>
          <a:graphicData uri="http://schemas.openxmlformats.org/presentationml/2006/ole">
            <p:oleObj spid="_x0000_s116738" name="Hoja de cálculo" r:id="rId3" imgW="6296101" imgH="3543418" progId="Excel.Sheet.8">
              <p:embed/>
            </p:oleObj>
          </a:graphicData>
        </a:graphic>
      </p:graphicFrame>
      <p:sp>
        <p:nvSpPr>
          <p:cNvPr id="16" name="15 Elipse"/>
          <p:cNvSpPr>
            <a:spLocks noChangeAspect="1"/>
          </p:cNvSpPr>
          <p:nvPr/>
        </p:nvSpPr>
        <p:spPr>
          <a:xfrm>
            <a:off x="2412888" y="836712"/>
            <a:ext cx="1367024" cy="86409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8" name="23 Grupo"/>
          <p:cNvGrpSpPr>
            <a:grpSpLocks/>
          </p:cNvGrpSpPr>
          <p:nvPr/>
        </p:nvGrpSpPr>
        <p:grpSpPr bwMode="auto">
          <a:xfrm>
            <a:off x="1208119" y="2370170"/>
            <a:ext cx="6299137" cy="3825332"/>
            <a:chOff x="1446128" y="3039443"/>
            <a:chExt cx="6299072" cy="3824504"/>
          </a:xfrm>
        </p:grpSpPr>
        <p:graphicFrame>
          <p:nvGraphicFramePr>
            <p:cNvPr id="19" name="10 Gráfico"/>
            <p:cNvGraphicFramePr>
              <a:graphicFrameLocks/>
            </p:cNvGraphicFramePr>
            <p:nvPr/>
          </p:nvGraphicFramePr>
          <p:xfrm>
            <a:off x="1446128" y="3039443"/>
            <a:ext cx="6299072" cy="3546970"/>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 Box 29"/>
            <p:cNvSpPr txBox="1">
              <a:spLocks noChangeAspect="1" noChangeArrowheads="1"/>
            </p:cNvSpPr>
            <p:nvPr/>
          </p:nvSpPr>
          <p:spPr bwMode="auto">
            <a:xfrm>
              <a:off x="1641655" y="6617779"/>
              <a:ext cx="2760634" cy="246168"/>
            </a:xfrm>
            <a:prstGeom prst="rect">
              <a:avLst/>
            </a:prstGeom>
            <a:noFill/>
            <a:ln w="9525">
              <a:noFill/>
              <a:miter lim="800000"/>
              <a:headEnd/>
              <a:tailEnd/>
            </a:ln>
          </p:spPr>
          <p:txBody>
            <a:bodyPr>
              <a:spAutoFit/>
            </a:bodyPr>
            <a:lstStyle/>
            <a:p>
              <a:pPr>
                <a:spcBef>
                  <a:spcPct val="50000"/>
                </a:spcBef>
                <a:defRPr/>
              </a:pPr>
              <a:r>
                <a:rPr lang="es-MX" sz="1000" i="1" dirty="0">
                  <a:latin typeface="+mj-lt"/>
                </a:rPr>
                <a:t> Base: Total  de </a:t>
              </a:r>
              <a:r>
                <a:rPr lang="es-MX" sz="1000" i="1" dirty="0" smtClean="0">
                  <a:latin typeface="+mj-lt"/>
                </a:rPr>
                <a:t>entrevistas</a:t>
              </a:r>
              <a:endParaRPr lang="es-MX" sz="1000" i="1" dirty="0">
                <a:latin typeface="+mj-lt"/>
              </a:endParaRPr>
            </a:p>
          </p:txBody>
        </p:sp>
      </p:grpSp>
      <p:grpSp>
        <p:nvGrpSpPr>
          <p:cNvPr id="31" name="30 Grupo"/>
          <p:cNvGrpSpPr/>
          <p:nvPr/>
        </p:nvGrpSpPr>
        <p:grpSpPr>
          <a:xfrm>
            <a:off x="3779912" y="1196752"/>
            <a:ext cx="4824536" cy="4176464"/>
            <a:chOff x="3779912" y="1196752"/>
            <a:chExt cx="4824536" cy="4176464"/>
          </a:xfrm>
        </p:grpSpPr>
        <p:sp>
          <p:nvSpPr>
            <p:cNvPr id="28" name="27 Rectángulo"/>
            <p:cNvSpPr/>
            <p:nvPr/>
          </p:nvSpPr>
          <p:spPr>
            <a:xfrm>
              <a:off x="4788024" y="1196752"/>
              <a:ext cx="3816424" cy="11521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L" dirty="0" smtClean="0"/>
                <a:t>Tanto para no fumadores como para fumadores los </a:t>
              </a:r>
              <a:r>
                <a:rPr lang="es-CL" dirty="0" err="1" smtClean="0"/>
                <a:t>repondentes</a:t>
              </a:r>
              <a:r>
                <a:rPr lang="es-CL" dirty="0" smtClean="0"/>
                <a:t> declaran percibir mayormente “Mucho riesgo” en la cajetilla Plana que en la Actual </a:t>
              </a:r>
              <a:endParaRPr lang="es-MX" dirty="0"/>
            </a:p>
          </p:txBody>
        </p:sp>
        <p:sp>
          <p:nvSpPr>
            <p:cNvPr id="29" name="28 Elipse"/>
            <p:cNvSpPr>
              <a:spLocks noChangeAspect="1"/>
            </p:cNvSpPr>
            <p:nvPr/>
          </p:nvSpPr>
          <p:spPr>
            <a:xfrm>
              <a:off x="3779912" y="3140968"/>
              <a:ext cx="1807456" cy="86409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29 Elipse"/>
            <p:cNvSpPr>
              <a:spLocks noChangeAspect="1"/>
            </p:cNvSpPr>
            <p:nvPr/>
          </p:nvSpPr>
          <p:spPr>
            <a:xfrm>
              <a:off x="5428840" y="4509120"/>
              <a:ext cx="1807456" cy="86409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circle(in)">
                                      <p:cBhvr>
                                        <p:cTn id="11"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5 Marcador de número de diapositiva"/>
          <p:cNvSpPr>
            <a:spLocks noGrp="1"/>
          </p:cNvSpPr>
          <p:nvPr>
            <p:ph type="sldNum" sz="quarter" idx="10"/>
          </p:nvPr>
        </p:nvSpPr>
        <p:spPr bwMode="auto">
          <a:ln>
            <a:miter lim="800000"/>
            <a:headEnd/>
            <a:tailEnd/>
          </a:ln>
        </p:spPr>
        <p:txBody>
          <a:bodyPr/>
          <a:lstStyle/>
          <a:p>
            <a:pPr>
              <a:defRPr/>
            </a:pPr>
            <a:fld id="{548FA3F7-4FB6-40BA-8504-34238F25B959}" type="slidenum">
              <a:rPr lang="en-US" smtClean="0">
                <a:latin typeface="Calibri" pitchFamily="34" charset="0"/>
              </a:rPr>
              <a:pPr>
                <a:defRPr/>
              </a:pPr>
              <a:t>17</a:t>
            </a:fld>
            <a:endParaRPr lang="en-US" smtClean="0">
              <a:latin typeface="Calibri" pitchFamily="34" charset="0"/>
            </a:endParaRPr>
          </a:p>
        </p:txBody>
      </p:sp>
      <p:sp>
        <p:nvSpPr>
          <p:cNvPr id="5124" name="5 CuadroTexto"/>
          <p:cNvSpPr txBox="1">
            <a:spLocks noChangeArrowheads="1"/>
          </p:cNvSpPr>
          <p:nvPr/>
        </p:nvSpPr>
        <p:spPr bwMode="auto">
          <a:xfrm>
            <a:off x="642938" y="285750"/>
            <a:ext cx="6665366" cy="830997"/>
          </a:xfrm>
          <a:prstGeom prst="rect">
            <a:avLst/>
          </a:prstGeom>
          <a:noFill/>
          <a:ln w="9525">
            <a:noFill/>
            <a:miter lim="800000"/>
            <a:headEnd/>
            <a:tailEnd/>
          </a:ln>
        </p:spPr>
        <p:txBody>
          <a:bodyPr wrap="square">
            <a:spAutoFit/>
          </a:bodyPr>
          <a:lstStyle/>
          <a:p>
            <a:pPr algn="ctr" defTabSz="912813">
              <a:tabLst>
                <a:tab pos="7796213" algn="r"/>
              </a:tabLst>
            </a:pPr>
            <a:r>
              <a:rPr lang="es-ES_tradnl" sz="2400" b="1" dirty="0">
                <a:solidFill>
                  <a:srgbClr val="800000"/>
                </a:solidFill>
                <a:latin typeface="Times New Roman" pitchFamily="18" charset="0"/>
                <a:cs typeface="Times New Roman" pitchFamily="18" charset="0"/>
              </a:rPr>
              <a:t>NIVEL DE ACUERDO </a:t>
            </a:r>
            <a:r>
              <a:rPr lang="es-ES_tradnl" sz="2400" b="1" dirty="0" smtClean="0">
                <a:solidFill>
                  <a:srgbClr val="800000"/>
                </a:solidFill>
                <a:latin typeface="Times New Roman" pitchFamily="18" charset="0"/>
                <a:cs typeface="Times New Roman" pitchFamily="18" charset="0"/>
              </a:rPr>
              <a:t>UTILIZACIÓN TIPO </a:t>
            </a:r>
            <a:r>
              <a:rPr lang="es-ES_tradnl" sz="2400" b="1" dirty="0">
                <a:solidFill>
                  <a:srgbClr val="800000"/>
                </a:solidFill>
                <a:latin typeface="Times New Roman" pitchFamily="18" charset="0"/>
                <a:cs typeface="Times New Roman" pitchFamily="18" charset="0"/>
              </a:rPr>
              <a:t>DE DISEÑO </a:t>
            </a:r>
            <a:r>
              <a:rPr lang="es-ES_tradnl" sz="2400" b="1" dirty="0" smtClean="0">
                <a:solidFill>
                  <a:srgbClr val="800000"/>
                </a:solidFill>
                <a:latin typeface="Times New Roman" pitchFamily="18" charset="0"/>
                <a:cs typeface="Times New Roman" pitchFamily="18" charset="0"/>
              </a:rPr>
              <a:t>CAJETILLA</a:t>
            </a:r>
            <a:endParaRPr lang="es-ES" sz="2400" b="1" dirty="0">
              <a:latin typeface="Times New Roman" pitchFamily="18" charset="0"/>
              <a:cs typeface="Times New Roman" pitchFamily="18" charset="0"/>
            </a:endParaRPr>
          </a:p>
        </p:txBody>
      </p:sp>
      <p:sp>
        <p:nvSpPr>
          <p:cNvPr id="7" name="6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A6CA2F9-16DF-46AA-8A6F-7242E6C66DE2}" type="slidenum">
              <a:rPr lang="es-ES" sz="1200">
                <a:solidFill>
                  <a:schemeClr val="tx1">
                    <a:tint val="75000"/>
                  </a:schemeClr>
                </a:solidFill>
                <a:latin typeface="+mn-lt"/>
                <a:cs typeface="+mn-cs"/>
              </a:rPr>
              <a:pPr algn="r" fontAlgn="auto">
                <a:spcBef>
                  <a:spcPts val="0"/>
                </a:spcBef>
                <a:spcAft>
                  <a:spcPts val="0"/>
                </a:spcAft>
                <a:defRPr/>
              </a:pPr>
              <a:t>17</a:t>
            </a:fld>
            <a:endParaRPr lang="es-ES" sz="1200">
              <a:solidFill>
                <a:schemeClr val="tx1">
                  <a:tint val="75000"/>
                </a:schemeClr>
              </a:solidFill>
              <a:latin typeface="+mn-lt"/>
              <a:cs typeface="+mn-cs"/>
            </a:endParaRPr>
          </a:p>
        </p:txBody>
      </p:sp>
      <p:grpSp>
        <p:nvGrpSpPr>
          <p:cNvPr id="13" name="12 Grupo"/>
          <p:cNvGrpSpPr>
            <a:grpSpLocks noChangeAspect="1"/>
          </p:cNvGrpSpPr>
          <p:nvPr/>
        </p:nvGrpSpPr>
        <p:grpSpPr>
          <a:xfrm>
            <a:off x="1027254" y="1124744"/>
            <a:ext cx="6929122" cy="4027027"/>
            <a:chOff x="1208087" y="2009775"/>
            <a:chExt cx="6299201" cy="3660934"/>
          </a:xfrm>
        </p:grpSpPr>
        <p:grpSp>
          <p:nvGrpSpPr>
            <p:cNvPr id="5127" name="23 Grupo"/>
            <p:cNvGrpSpPr>
              <a:grpSpLocks/>
            </p:cNvGrpSpPr>
            <p:nvPr/>
          </p:nvGrpSpPr>
          <p:grpSpPr bwMode="auto">
            <a:xfrm>
              <a:off x="1208087" y="2009775"/>
              <a:ext cx="6299201" cy="3660934"/>
              <a:chOff x="1446096" y="3039411"/>
              <a:chExt cx="6299136" cy="3660141"/>
            </a:xfrm>
          </p:grpSpPr>
          <p:graphicFrame>
            <p:nvGraphicFramePr>
              <p:cNvPr id="5122" name="10 Gráfico"/>
              <p:cNvGraphicFramePr>
                <a:graphicFrameLocks/>
              </p:cNvGraphicFramePr>
              <p:nvPr/>
            </p:nvGraphicFramePr>
            <p:xfrm>
              <a:off x="1446096" y="3039411"/>
              <a:ext cx="6299136" cy="3547034"/>
            </p:xfrm>
            <a:graphic>
              <a:graphicData uri="http://schemas.openxmlformats.org/presentationml/2006/ole">
                <p:oleObj spid="_x0000_s5122" r:id="rId3" imgW="6303810" imgH="3548180" progId="Excel.Sheet.8">
                  <p:embed/>
                </p:oleObj>
              </a:graphicData>
            </a:graphic>
          </p:graphicFrame>
          <p:sp>
            <p:nvSpPr>
              <p:cNvPr id="12" name="Text Box 29"/>
              <p:cNvSpPr txBox="1">
                <a:spLocks noChangeAspect="1" noChangeArrowheads="1"/>
              </p:cNvSpPr>
              <p:nvPr/>
            </p:nvSpPr>
            <p:spPr bwMode="auto">
              <a:xfrm>
                <a:off x="1547695" y="6453384"/>
                <a:ext cx="2760633" cy="246168"/>
              </a:xfrm>
              <a:prstGeom prst="rect">
                <a:avLst/>
              </a:prstGeom>
              <a:noFill/>
              <a:ln w="9525">
                <a:noFill/>
                <a:miter lim="800000"/>
                <a:headEnd/>
                <a:tailEnd/>
              </a:ln>
            </p:spPr>
            <p:txBody>
              <a:bodyPr>
                <a:spAutoFit/>
              </a:bodyPr>
              <a:lstStyle/>
              <a:p>
                <a:pPr>
                  <a:spcBef>
                    <a:spcPct val="50000"/>
                  </a:spcBef>
                  <a:defRPr/>
                </a:pPr>
                <a:r>
                  <a:rPr lang="es-MX" sz="1000" i="1" dirty="0">
                    <a:latin typeface="+mj-lt"/>
                  </a:rPr>
                  <a:t> Base: Total  de </a:t>
                </a:r>
                <a:r>
                  <a:rPr lang="es-MX" sz="1000" i="1" dirty="0" smtClean="0">
                    <a:latin typeface="+mj-lt"/>
                  </a:rPr>
                  <a:t>entrevistas</a:t>
                </a:r>
                <a:endParaRPr lang="es-MX" sz="1000" i="1" dirty="0">
                  <a:latin typeface="+mj-lt"/>
                </a:endParaRPr>
              </a:p>
            </p:txBody>
          </p:sp>
        </p:grpSp>
        <p:sp>
          <p:nvSpPr>
            <p:cNvPr id="5128" name="12 CuadroTexto"/>
            <p:cNvSpPr txBox="1">
              <a:spLocks noChangeArrowheads="1"/>
            </p:cNvSpPr>
            <p:nvPr/>
          </p:nvSpPr>
          <p:spPr bwMode="auto">
            <a:xfrm>
              <a:off x="6804025" y="3213100"/>
              <a:ext cx="363538" cy="277813"/>
            </a:xfrm>
            <a:prstGeom prst="rect">
              <a:avLst/>
            </a:prstGeom>
            <a:noFill/>
            <a:ln w="9525">
              <a:noFill/>
              <a:miter lim="800000"/>
              <a:headEnd/>
              <a:tailEnd/>
            </a:ln>
          </p:spPr>
          <p:txBody>
            <a:bodyPr wrap="none">
              <a:spAutoFit/>
            </a:bodyPr>
            <a:lstStyle/>
            <a:p>
              <a:r>
                <a:rPr lang="es-CL" sz="1200"/>
                <a:t>&gt;&gt;</a:t>
              </a:r>
              <a:endParaRPr lang="es-MX" sz="1200"/>
            </a:p>
          </p:txBody>
        </p:sp>
        <p:sp>
          <p:nvSpPr>
            <p:cNvPr id="5129" name="12 CuadroTexto"/>
            <p:cNvSpPr txBox="1">
              <a:spLocks noChangeArrowheads="1"/>
            </p:cNvSpPr>
            <p:nvPr/>
          </p:nvSpPr>
          <p:spPr bwMode="auto">
            <a:xfrm>
              <a:off x="2768600" y="3943350"/>
              <a:ext cx="363538" cy="276225"/>
            </a:xfrm>
            <a:prstGeom prst="rect">
              <a:avLst/>
            </a:prstGeom>
            <a:noFill/>
            <a:ln w="9525">
              <a:noFill/>
              <a:miter lim="800000"/>
              <a:headEnd/>
              <a:tailEnd/>
            </a:ln>
          </p:spPr>
          <p:txBody>
            <a:bodyPr wrap="none">
              <a:spAutoFit/>
            </a:bodyPr>
            <a:lstStyle/>
            <a:p>
              <a:r>
                <a:rPr lang="es-CL" sz="1200"/>
                <a:t>&lt;&lt;</a:t>
              </a:r>
              <a:endParaRPr lang="es-MX" sz="1200"/>
            </a:p>
          </p:txBody>
        </p:sp>
      </p:grpSp>
      <p:sp>
        <p:nvSpPr>
          <p:cNvPr id="14" name="13 Llamada con línea 1"/>
          <p:cNvSpPr/>
          <p:nvPr/>
        </p:nvSpPr>
        <p:spPr>
          <a:xfrm>
            <a:off x="6516216" y="5373216"/>
            <a:ext cx="2483768" cy="1008112"/>
          </a:xfrm>
          <a:prstGeom prst="borderCallout1">
            <a:avLst>
              <a:gd name="adj1" fmla="val 6312"/>
              <a:gd name="adj2" fmla="val -1686"/>
              <a:gd name="adj3" fmla="val -170330"/>
              <a:gd name="adj4" fmla="val -1351"/>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CL" dirty="0" smtClean="0"/>
              <a:t>Existe un consistente acuerdo en la utilización de este tipo de cajetillas</a:t>
            </a:r>
            <a:endParaRPr lang="es-MX" dirty="0"/>
          </a:p>
        </p:txBody>
      </p:sp>
      <p:sp>
        <p:nvSpPr>
          <p:cNvPr id="15" name="14 Llamada con línea 1"/>
          <p:cNvSpPr/>
          <p:nvPr/>
        </p:nvSpPr>
        <p:spPr>
          <a:xfrm>
            <a:off x="6480720" y="908720"/>
            <a:ext cx="2483768" cy="1080120"/>
          </a:xfrm>
          <a:prstGeom prst="borderCallout1">
            <a:avLst>
              <a:gd name="adj1" fmla="val 98276"/>
              <a:gd name="adj2" fmla="val 18255"/>
              <a:gd name="adj3" fmla="val 125718"/>
              <a:gd name="adj4" fmla="val 18079"/>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CL" dirty="0" smtClean="0"/>
              <a:t>Aunque destaca la mayor mención de acuerdo con la cajetilla Plana</a:t>
            </a:r>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10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5 Marcador de número de diapositiva"/>
          <p:cNvSpPr>
            <a:spLocks noGrp="1"/>
          </p:cNvSpPr>
          <p:nvPr>
            <p:ph type="sldNum" sz="quarter" idx="10"/>
          </p:nvPr>
        </p:nvSpPr>
        <p:spPr bwMode="auto">
          <a:ln>
            <a:miter lim="800000"/>
            <a:headEnd/>
            <a:tailEnd/>
          </a:ln>
        </p:spPr>
        <p:txBody>
          <a:bodyPr/>
          <a:lstStyle/>
          <a:p>
            <a:pPr>
              <a:defRPr/>
            </a:pPr>
            <a:fld id="{3B954393-323A-4127-83E1-BBCCB38B8C5D}" type="slidenum">
              <a:rPr lang="en-US" smtClean="0">
                <a:latin typeface="Calibri" pitchFamily="34" charset="0"/>
              </a:rPr>
              <a:pPr>
                <a:defRPr/>
              </a:pPr>
              <a:t>18</a:t>
            </a:fld>
            <a:endParaRPr lang="en-US" smtClean="0">
              <a:latin typeface="Calibri" pitchFamily="34" charset="0"/>
            </a:endParaRPr>
          </a:p>
        </p:txBody>
      </p:sp>
      <p:sp>
        <p:nvSpPr>
          <p:cNvPr id="4" name="3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F599F51-FFD1-42DA-9ACF-23DBCAF085ED}" type="slidenum">
              <a:rPr lang="es-ES" sz="1200">
                <a:solidFill>
                  <a:schemeClr val="tx1">
                    <a:tint val="75000"/>
                  </a:schemeClr>
                </a:solidFill>
                <a:latin typeface="+mn-lt"/>
                <a:cs typeface="+mn-cs"/>
              </a:rPr>
              <a:pPr algn="r" fontAlgn="auto">
                <a:spcBef>
                  <a:spcPts val="0"/>
                </a:spcBef>
                <a:spcAft>
                  <a:spcPts val="0"/>
                </a:spcAft>
                <a:defRPr/>
              </a:pPr>
              <a:t>18</a:t>
            </a:fld>
            <a:endParaRPr lang="es-ES" sz="1200">
              <a:solidFill>
                <a:schemeClr val="tx1">
                  <a:tint val="75000"/>
                </a:schemeClr>
              </a:solidFill>
              <a:latin typeface="+mn-lt"/>
              <a:cs typeface="+mn-cs"/>
            </a:endParaRPr>
          </a:p>
        </p:txBody>
      </p:sp>
      <p:sp>
        <p:nvSpPr>
          <p:cNvPr id="5" name="1 Título"/>
          <p:cNvSpPr txBox="1">
            <a:spLocks/>
          </p:cNvSpPr>
          <p:nvPr/>
        </p:nvSpPr>
        <p:spPr bwMode="auto">
          <a:xfrm>
            <a:off x="827088" y="1989138"/>
            <a:ext cx="7632700" cy="2016125"/>
          </a:xfrm>
          <a:prstGeom prst="rect">
            <a:avLst/>
          </a:prstGeom>
          <a:solidFill>
            <a:srgbClr val="800000">
              <a:alpha val="75000"/>
            </a:srgbClr>
          </a:solidFill>
          <a:ln>
            <a:miter lim="800000"/>
            <a:headEnd/>
            <a:tailEnd/>
          </a:ln>
          <a:scene3d>
            <a:camera prst="orthographicFront"/>
            <a:lightRig rig="threePt" dir="t"/>
          </a:scene3d>
          <a:sp3d>
            <a:bevelT/>
          </a:sp3d>
        </p:spPr>
        <p:txBody>
          <a:bodyPr vert="horz" wrap="square" lIns="91440" tIns="45720" rIns="91440" bIns="45720" numCol="1" anchor="ctr" anchorCtr="0" compatLnSpc="1">
            <a:prstTxWarp prst="textNoShape">
              <a:avLst/>
            </a:prstTxWarp>
          </a:bodyPr>
          <a:lstStyle/>
          <a:p>
            <a:pPr marL="0" marR="0" lvl="0" indent="0" algn="ctr" defTabSz="912813" rtl="0" eaLnBrk="0" fontAlgn="base" latinLnBrk="0" hangingPunct="0">
              <a:lnSpc>
                <a:spcPct val="100000"/>
              </a:lnSpc>
              <a:spcBef>
                <a:spcPct val="0"/>
              </a:spcBef>
              <a:spcAft>
                <a:spcPct val="0"/>
              </a:spcAft>
              <a:buClrTx/>
              <a:buSzTx/>
              <a:buFontTx/>
              <a:buNone/>
              <a:tabLst/>
              <a:defRPr/>
            </a:pPr>
            <a:r>
              <a:rPr kumimoji="0" lang="es-ES_tradnl" sz="24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Times New Roman" pitchFamily="18" charset="0"/>
                <a:ea typeface="+mj-ea"/>
                <a:cs typeface="+mj-cs"/>
              </a:rPr>
              <a:t>CONCLUSIONES</a:t>
            </a:r>
            <a:endParaRPr kumimoji="0" lang="es-ES" sz="24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Marcador de número de diapositiva"/>
          <p:cNvSpPr>
            <a:spLocks noGrp="1"/>
          </p:cNvSpPr>
          <p:nvPr>
            <p:ph type="sldNum" sz="quarter" idx="10"/>
          </p:nvPr>
        </p:nvSpPr>
        <p:spPr/>
        <p:txBody>
          <a:bodyPr rtlCol="0"/>
          <a:lstStyle/>
          <a:p>
            <a:pPr fontAlgn="auto">
              <a:spcBef>
                <a:spcPts val="0"/>
              </a:spcBef>
              <a:spcAft>
                <a:spcPts val="0"/>
              </a:spcAft>
              <a:defRPr/>
            </a:pPr>
            <a:fld id="{8C823E58-8075-4E1F-9FBF-9EDFBA4ACFC2}" type="slidenum">
              <a:rPr lang="es-ES">
                <a:solidFill>
                  <a:schemeClr val="tx1">
                    <a:tint val="75000"/>
                  </a:schemeClr>
                </a:solidFill>
                <a:latin typeface="+mn-lt"/>
              </a:rPr>
              <a:pPr fontAlgn="auto">
                <a:spcBef>
                  <a:spcPts val="0"/>
                </a:spcBef>
                <a:spcAft>
                  <a:spcPts val="0"/>
                </a:spcAft>
                <a:defRPr/>
              </a:pPr>
              <a:t>19</a:t>
            </a:fld>
            <a:endParaRPr lang="es-ES" dirty="0">
              <a:solidFill>
                <a:schemeClr val="tx1">
                  <a:tint val="75000"/>
                </a:schemeClr>
              </a:solidFill>
              <a:latin typeface="+mn-lt"/>
            </a:endParaRPr>
          </a:p>
        </p:txBody>
      </p:sp>
      <p:sp>
        <p:nvSpPr>
          <p:cNvPr id="8" name="Text Box 2"/>
          <p:cNvSpPr txBox="1">
            <a:spLocks noChangeArrowheads="1"/>
          </p:cNvSpPr>
          <p:nvPr/>
        </p:nvSpPr>
        <p:spPr bwMode="auto">
          <a:xfrm>
            <a:off x="971600" y="836712"/>
            <a:ext cx="7272338" cy="1323439"/>
          </a:xfrm>
          <a:prstGeom prst="rect">
            <a:avLst/>
          </a:prstGeom>
          <a:noFill/>
          <a:ln w="9525">
            <a:noFill/>
            <a:miter lim="800000"/>
            <a:headEnd/>
            <a:tailEnd/>
          </a:ln>
        </p:spPr>
        <p:txBody>
          <a:bodyPr>
            <a:spAutoFit/>
          </a:bodyPr>
          <a:lstStyle/>
          <a:p>
            <a:pPr marL="177800" indent="-177800" algn="just" defTabSz="912813" eaLnBrk="0" hangingPunct="0">
              <a:spcBef>
                <a:spcPts val="1800"/>
              </a:spcBef>
              <a:spcAft>
                <a:spcPts val="1800"/>
              </a:spcAft>
              <a:buFont typeface="Wingdings" pitchFamily="2" charset="2"/>
              <a:buChar char="Ø"/>
              <a:defRPr/>
            </a:pPr>
            <a:r>
              <a:rPr lang="es-ES_tradnl" sz="2000" dirty="0" smtClean="0">
                <a:latin typeface="Times New Roman" pitchFamily="18" charset="0"/>
                <a:cs typeface="+mn-cs"/>
              </a:rPr>
              <a:t>La </a:t>
            </a:r>
            <a:r>
              <a:rPr lang="es-ES_tradnl" sz="2000" dirty="0">
                <a:latin typeface="Times New Roman" pitchFamily="18" charset="0"/>
                <a:cs typeface="+mn-cs"/>
              </a:rPr>
              <a:t>cajetilla Plana presenta indicadores que la posicionan como un elemento que hace percibir un mayor nivel de riesgo para la salud en la población respecto de la cajetilla actualmente en el mercado, particularmente en los menores de 25 y mayores de 29 años.  </a:t>
            </a:r>
          </a:p>
        </p:txBody>
      </p:sp>
      <p:sp>
        <p:nvSpPr>
          <p:cNvPr id="4" name="Text Box 2"/>
          <p:cNvSpPr txBox="1">
            <a:spLocks noChangeArrowheads="1"/>
          </p:cNvSpPr>
          <p:nvPr/>
        </p:nvSpPr>
        <p:spPr bwMode="auto">
          <a:xfrm>
            <a:off x="971600" y="2348880"/>
            <a:ext cx="7272338" cy="1631216"/>
          </a:xfrm>
          <a:prstGeom prst="rect">
            <a:avLst/>
          </a:prstGeom>
          <a:noFill/>
          <a:ln w="9525">
            <a:noFill/>
            <a:miter lim="800000"/>
            <a:headEnd/>
            <a:tailEnd/>
          </a:ln>
        </p:spPr>
        <p:txBody>
          <a:bodyPr>
            <a:spAutoFit/>
          </a:bodyPr>
          <a:lstStyle/>
          <a:p>
            <a:pPr marL="177800" indent="-177800" algn="just" defTabSz="912813" eaLnBrk="0" hangingPunct="0">
              <a:spcBef>
                <a:spcPts val="1800"/>
              </a:spcBef>
              <a:spcAft>
                <a:spcPts val="1800"/>
              </a:spcAft>
              <a:buFont typeface="Wingdings" pitchFamily="2" charset="2"/>
              <a:buChar char="Ø"/>
              <a:defRPr/>
            </a:pPr>
            <a:r>
              <a:rPr lang="es-ES_tradnl" sz="2000" dirty="0" smtClean="0">
                <a:latin typeface="Times New Roman" pitchFamily="18" charset="0"/>
                <a:cs typeface="+mn-cs"/>
              </a:rPr>
              <a:t>El rechazo a fumar generado por la cajetilla con un diseño Plano es significativamente superior al que produce la cajetilla actual, con los segmentos más jóvenes – menores de 30 años – con una mayor declaración de rechazo a fumar entre los que evaluaron la cajetilla Plana que entre los que evaluaron la Actual.</a:t>
            </a:r>
            <a:endParaRPr lang="es-ES_tradnl" sz="1200" dirty="0">
              <a:latin typeface="Times New Roman" pitchFamily="18" charset="0"/>
              <a:cs typeface="+mn-cs"/>
            </a:endParaRPr>
          </a:p>
        </p:txBody>
      </p:sp>
      <p:sp>
        <p:nvSpPr>
          <p:cNvPr id="5" name="Text Box 2"/>
          <p:cNvSpPr txBox="1">
            <a:spLocks noChangeArrowheads="1"/>
          </p:cNvSpPr>
          <p:nvPr/>
        </p:nvSpPr>
        <p:spPr bwMode="auto">
          <a:xfrm>
            <a:off x="971600" y="4174048"/>
            <a:ext cx="7272338" cy="1631216"/>
          </a:xfrm>
          <a:prstGeom prst="rect">
            <a:avLst/>
          </a:prstGeom>
          <a:noFill/>
          <a:ln w="9525">
            <a:noFill/>
            <a:miter lim="800000"/>
            <a:headEnd/>
            <a:tailEnd/>
          </a:ln>
        </p:spPr>
        <p:txBody>
          <a:bodyPr>
            <a:spAutoFit/>
          </a:bodyPr>
          <a:lstStyle/>
          <a:p>
            <a:pPr marL="177800" indent="-177800" algn="just" defTabSz="912813" eaLnBrk="0" hangingPunct="0">
              <a:spcBef>
                <a:spcPts val="1800"/>
              </a:spcBef>
              <a:spcAft>
                <a:spcPts val="1800"/>
              </a:spcAft>
              <a:buFont typeface="Wingdings" pitchFamily="2" charset="2"/>
              <a:buChar char="Ø"/>
              <a:defRPr/>
            </a:pPr>
            <a:r>
              <a:rPr lang="es-ES_tradnl" sz="2000" dirty="0" smtClean="0">
                <a:latin typeface="Times New Roman" pitchFamily="18" charset="0"/>
                <a:cs typeface="+mn-cs"/>
              </a:rPr>
              <a:t>Se </a:t>
            </a:r>
            <a:r>
              <a:rPr lang="es-ES_tradnl" sz="2000" dirty="0">
                <a:latin typeface="Times New Roman" pitchFamily="18" charset="0"/>
                <a:cs typeface="+mn-cs"/>
              </a:rPr>
              <a:t>observa en general que la población esta de acuerdo con que se utilice el tipo de diseño Plano para la comercialización de cigarrillos, con menciones significativamente favorables para este diseño y especialmente entre sujetos con edades entre 19 y 24 años y segmento femenino</a:t>
            </a:r>
            <a:r>
              <a:rPr lang="es-ES_tradnl" sz="2000" dirty="0" smtClean="0">
                <a:latin typeface="Times New Roman" pitchFamily="18" charset="0"/>
                <a:cs typeface="+mn-cs"/>
              </a:rPr>
              <a:t>.</a:t>
            </a:r>
            <a:endParaRPr lang="es-ES_tradnl" sz="1200" dirty="0">
              <a:latin typeface="Times New Roman" pitchFamily="18" charset="0"/>
              <a:cs typeface="+mn-cs"/>
            </a:endParaRPr>
          </a:p>
        </p:txBody>
      </p:sp>
      <p:sp>
        <p:nvSpPr>
          <p:cNvPr id="7" name="5 CuadroTexto"/>
          <p:cNvSpPr txBox="1">
            <a:spLocks noChangeArrowheads="1"/>
          </p:cNvSpPr>
          <p:nvPr/>
        </p:nvSpPr>
        <p:spPr bwMode="auto">
          <a:xfrm>
            <a:off x="642938" y="285750"/>
            <a:ext cx="7025406" cy="461665"/>
          </a:xfrm>
          <a:prstGeom prst="rect">
            <a:avLst/>
          </a:prstGeom>
          <a:noFill/>
          <a:ln w="9525">
            <a:noFill/>
            <a:miter lim="800000"/>
            <a:headEnd/>
            <a:tailEnd/>
          </a:ln>
        </p:spPr>
        <p:txBody>
          <a:bodyPr wrap="square">
            <a:spAutoFit/>
          </a:bodyPr>
          <a:lstStyle/>
          <a:p>
            <a:pPr algn="ctr" defTabSz="912813">
              <a:tabLst>
                <a:tab pos="7796213" algn="r"/>
              </a:tabLst>
            </a:pPr>
            <a:r>
              <a:rPr lang="es-ES_tradnl" sz="2400" b="1" dirty="0" smtClean="0">
                <a:solidFill>
                  <a:srgbClr val="800000"/>
                </a:solidFill>
                <a:latin typeface="Times New Roman" pitchFamily="18" charset="0"/>
                <a:cs typeface="Times New Roman" pitchFamily="18" charset="0"/>
              </a:rPr>
              <a:t>CONCLUSIONES</a:t>
            </a:r>
            <a:endParaRPr lang="es-ES"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Marcador de número de diapositiva"/>
          <p:cNvSpPr>
            <a:spLocks noGrp="1"/>
          </p:cNvSpPr>
          <p:nvPr>
            <p:ph type="sldNum" sz="quarter" idx="10"/>
          </p:nvPr>
        </p:nvSpPr>
        <p:spPr/>
        <p:txBody>
          <a:bodyPr rtlCol="0"/>
          <a:lstStyle/>
          <a:p>
            <a:pPr fontAlgn="auto">
              <a:spcBef>
                <a:spcPts val="0"/>
              </a:spcBef>
              <a:spcAft>
                <a:spcPts val="0"/>
              </a:spcAft>
              <a:defRPr/>
            </a:pPr>
            <a:fld id="{7EBBE50F-B21B-44B5-8E48-0CE00D6D5E85}" type="slidenum">
              <a:rPr lang="es-ES">
                <a:solidFill>
                  <a:schemeClr val="tx1">
                    <a:tint val="75000"/>
                  </a:schemeClr>
                </a:solidFill>
                <a:latin typeface="+mn-lt"/>
              </a:rPr>
              <a:pPr fontAlgn="auto">
                <a:spcBef>
                  <a:spcPts val="0"/>
                </a:spcBef>
                <a:spcAft>
                  <a:spcPts val="0"/>
                </a:spcAft>
                <a:defRPr/>
              </a:pPr>
              <a:t>2</a:t>
            </a:fld>
            <a:endParaRPr lang="es-ES" dirty="0">
              <a:solidFill>
                <a:schemeClr val="tx1">
                  <a:tint val="75000"/>
                </a:schemeClr>
              </a:solidFill>
              <a:latin typeface="+mn-lt"/>
            </a:endParaRPr>
          </a:p>
        </p:txBody>
      </p:sp>
      <p:sp>
        <p:nvSpPr>
          <p:cNvPr id="7" name="Text Box 2"/>
          <p:cNvSpPr txBox="1">
            <a:spLocks noChangeArrowheads="1"/>
          </p:cNvSpPr>
          <p:nvPr/>
        </p:nvSpPr>
        <p:spPr bwMode="auto">
          <a:xfrm>
            <a:off x="611560" y="2056780"/>
            <a:ext cx="8208912" cy="1420325"/>
          </a:xfrm>
          <a:prstGeom prst="rect">
            <a:avLst/>
          </a:prstGeom>
          <a:noFill/>
          <a:ln w="9525">
            <a:noFill/>
            <a:miter lim="800000"/>
            <a:headEnd/>
            <a:tailEnd/>
          </a:ln>
        </p:spPr>
        <p:txBody>
          <a:bodyPr wrap="square">
            <a:spAutoFit/>
          </a:bodyPr>
          <a:lstStyle/>
          <a:p>
            <a:pPr algn="ctr" defTabSz="912813" eaLnBrk="0" hangingPunct="0">
              <a:lnSpc>
                <a:spcPct val="150000"/>
              </a:lnSpc>
              <a:defRPr/>
            </a:pPr>
            <a:r>
              <a:rPr lang="es-ES_tradnl" sz="2000" dirty="0"/>
              <a:t>El objetivo central del estudio es determinar la percepción de riesgos para la salud y rechazo de fumar generados por los diseños de cajetillas de cigarrillos en </a:t>
            </a:r>
            <a:r>
              <a:rPr lang="es-ES_tradnl" sz="2000" dirty="0" smtClean="0"/>
              <a:t>estudio</a:t>
            </a:r>
            <a:endParaRPr lang="es-ES_tradnl" sz="2000" dirty="0"/>
          </a:p>
        </p:txBody>
      </p:sp>
      <p:sp>
        <p:nvSpPr>
          <p:cNvPr id="5" name="5 CuadroTexto"/>
          <p:cNvSpPr txBox="1">
            <a:spLocks noChangeArrowheads="1"/>
          </p:cNvSpPr>
          <p:nvPr/>
        </p:nvSpPr>
        <p:spPr bwMode="auto">
          <a:xfrm>
            <a:off x="642938" y="611396"/>
            <a:ext cx="7889502" cy="461665"/>
          </a:xfrm>
          <a:prstGeom prst="rect">
            <a:avLst/>
          </a:prstGeom>
          <a:noFill/>
          <a:ln w="9525">
            <a:noFill/>
            <a:miter lim="800000"/>
            <a:headEnd/>
            <a:tailEnd/>
          </a:ln>
        </p:spPr>
        <p:txBody>
          <a:bodyPr wrap="square">
            <a:spAutoFit/>
          </a:bodyPr>
          <a:lstStyle/>
          <a:p>
            <a:pPr algn="ctr" defTabSz="912813">
              <a:tabLst>
                <a:tab pos="7796213" algn="r"/>
              </a:tabLst>
            </a:pPr>
            <a:r>
              <a:rPr lang="es-ES_tradnl" sz="2400" b="1" dirty="0" smtClean="0">
                <a:solidFill>
                  <a:srgbClr val="800000"/>
                </a:solidFill>
                <a:latin typeface="Times New Roman" pitchFamily="18" charset="0"/>
                <a:cs typeface="Times New Roman" pitchFamily="18" charset="0"/>
              </a:rPr>
              <a:t>OBJETIVO</a:t>
            </a:r>
            <a:endParaRPr lang="es-ES"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0"/>
          </p:nvPr>
        </p:nvSpPr>
        <p:spPr/>
        <p:txBody>
          <a:bodyPr/>
          <a:lstStyle/>
          <a:p>
            <a:pPr>
              <a:defRPr/>
            </a:pPr>
            <a:fld id="{F39CBD14-4FE4-44EB-9B2D-8644ECD65865}" type="slidenum">
              <a:rPr lang="en-US" smtClean="0"/>
              <a:pPr>
                <a:defRPr/>
              </a:pPr>
              <a:t>3</a:t>
            </a:fld>
            <a:endParaRPr lang="en-US"/>
          </a:p>
        </p:txBody>
      </p:sp>
      <p:grpSp>
        <p:nvGrpSpPr>
          <p:cNvPr id="5" name="4 Grupo"/>
          <p:cNvGrpSpPr>
            <a:grpSpLocks noChangeAspect="1"/>
          </p:cNvGrpSpPr>
          <p:nvPr/>
        </p:nvGrpSpPr>
        <p:grpSpPr>
          <a:xfrm>
            <a:off x="1043608" y="765177"/>
            <a:ext cx="2937507" cy="4689872"/>
            <a:chOff x="2843213" y="765175"/>
            <a:chExt cx="3671887" cy="5862340"/>
          </a:xfrm>
        </p:grpSpPr>
        <p:pic>
          <p:nvPicPr>
            <p:cNvPr id="38915" name="Picture 2" descr="C:\Users\Andrés Vergara\Documents\Percepción riesgo cajetillas de cigarros MINSAL 2015\Foto Cajetilla Plana.JPG"/>
            <p:cNvPicPr>
              <a:picLocks noChangeAspect="1" noChangeArrowheads="1"/>
            </p:cNvPicPr>
            <p:nvPr/>
          </p:nvPicPr>
          <p:blipFill>
            <a:blip r:embed="rId2" cstate="print"/>
            <a:srcRect l="16779" r="34496" b="5704"/>
            <a:stretch>
              <a:fillRect/>
            </a:stretch>
          </p:blipFill>
          <p:spPr bwMode="auto">
            <a:xfrm>
              <a:off x="2843213" y="765175"/>
              <a:ext cx="3671887" cy="5327650"/>
            </a:xfrm>
            <a:prstGeom prst="rect">
              <a:avLst/>
            </a:prstGeom>
            <a:noFill/>
            <a:ln w="9525">
              <a:noFill/>
              <a:miter lim="800000"/>
              <a:headEnd/>
              <a:tailEnd/>
            </a:ln>
          </p:spPr>
        </p:pic>
        <p:sp>
          <p:nvSpPr>
            <p:cNvPr id="38916" name="3 CuadroTexto"/>
            <p:cNvSpPr txBox="1">
              <a:spLocks noChangeArrowheads="1"/>
            </p:cNvSpPr>
            <p:nvPr/>
          </p:nvSpPr>
          <p:spPr bwMode="auto">
            <a:xfrm>
              <a:off x="3348038" y="6165850"/>
              <a:ext cx="2825548" cy="461665"/>
            </a:xfrm>
            <a:prstGeom prst="rect">
              <a:avLst/>
            </a:prstGeom>
            <a:noFill/>
            <a:ln w="9525">
              <a:solidFill>
                <a:schemeClr val="tx1"/>
              </a:solidFill>
              <a:miter lim="800000"/>
              <a:headEnd/>
              <a:tailEnd/>
            </a:ln>
          </p:spPr>
          <p:txBody>
            <a:bodyPr wrap="square">
              <a:spAutoFit/>
            </a:bodyPr>
            <a:lstStyle/>
            <a:p>
              <a:pPr algn="ctr"/>
              <a:r>
                <a:rPr lang="es-CL" dirty="0" smtClean="0"/>
                <a:t>Cajetilla </a:t>
              </a:r>
              <a:r>
                <a:rPr lang="es-CL" dirty="0"/>
                <a:t>Plana</a:t>
              </a:r>
              <a:endParaRPr lang="es-MX" dirty="0"/>
            </a:p>
          </p:txBody>
        </p:sp>
      </p:grpSp>
      <p:grpSp>
        <p:nvGrpSpPr>
          <p:cNvPr id="6" name="5 Grupo"/>
          <p:cNvGrpSpPr>
            <a:grpSpLocks noChangeAspect="1"/>
          </p:cNvGrpSpPr>
          <p:nvPr/>
        </p:nvGrpSpPr>
        <p:grpSpPr>
          <a:xfrm>
            <a:off x="4613612" y="765175"/>
            <a:ext cx="3126740" cy="4689872"/>
            <a:chOff x="2627313" y="765175"/>
            <a:chExt cx="3908425" cy="5862340"/>
          </a:xfrm>
        </p:grpSpPr>
        <p:sp>
          <p:nvSpPr>
            <p:cNvPr id="7" name="3 CuadroTexto"/>
            <p:cNvSpPr txBox="1">
              <a:spLocks noChangeArrowheads="1"/>
            </p:cNvSpPr>
            <p:nvPr/>
          </p:nvSpPr>
          <p:spPr bwMode="auto">
            <a:xfrm>
              <a:off x="3348038" y="6165850"/>
              <a:ext cx="2430211" cy="461665"/>
            </a:xfrm>
            <a:prstGeom prst="rect">
              <a:avLst/>
            </a:prstGeom>
            <a:noFill/>
            <a:ln w="9525">
              <a:solidFill>
                <a:schemeClr val="tx1"/>
              </a:solidFill>
              <a:miter lim="800000"/>
              <a:headEnd/>
              <a:tailEnd/>
            </a:ln>
          </p:spPr>
          <p:txBody>
            <a:bodyPr wrap="square">
              <a:spAutoFit/>
            </a:bodyPr>
            <a:lstStyle/>
            <a:p>
              <a:pPr algn="ctr"/>
              <a:r>
                <a:rPr lang="es-CL" dirty="0" smtClean="0"/>
                <a:t>Cajetilla </a:t>
              </a:r>
              <a:r>
                <a:rPr lang="es-CL" dirty="0"/>
                <a:t>Actual</a:t>
              </a:r>
              <a:endParaRPr lang="es-MX" dirty="0"/>
            </a:p>
          </p:txBody>
        </p:sp>
        <p:pic>
          <p:nvPicPr>
            <p:cNvPr id="8" name="Picture 2" descr="C:\Users\Andrés Vergara\Documents\Percepción riesgo cajetillas de cigarros MINSAL 2015\Foto Cajetilla Actual.JPG"/>
            <p:cNvPicPr>
              <a:picLocks noChangeAspect="1" noChangeArrowheads="1"/>
            </p:cNvPicPr>
            <p:nvPr/>
          </p:nvPicPr>
          <p:blipFill>
            <a:blip r:embed="rId3" cstate="print"/>
            <a:srcRect l="18993" t="5704" r="32281" b="5704"/>
            <a:stretch>
              <a:fillRect/>
            </a:stretch>
          </p:blipFill>
          <p:spPr bwMode="auto">
            <a:xfrm>
              <a:off x="2627313" y="765175"/>
              <a:ext cx="3908425" cy="532765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Marcador de número de diapositiva"/>
          <p:cNvSpPr>
            <a:spLocks noGrp="1"/>
          </p:cNvSpPr>
          <p:nvPr>
            <p:ph type="sldNum" sz="quarter" idx="10"/>
          </p:nvPr>
        </p:nvSpPr>
        <p:spPr/>
        <p:txBody>
          <a:bodyPr rtlCol="0"/>
          <a:lstStyle/>
          <a:p>
            <a:pPr fontAlgn="auto">
              <a:spcBef>
                <a:spcPts val="0"/>
              </a:spcBef>
              <a:spcAft>
                <a:spcPts val="0"/>
              </a:spcAft>
              <a:defRPr/>
            </a:pPr>
            <a:fld id="{7EBBE50F-B21B-44B5-8E48-0CE00D6D5E85}" type="slidenum">
              <a:rPr lang="es-ES">
                <a:solidFill>
                  <a:schemeClr val="tx1">
                    <a:tint val="75000"/>
                  </a:schemeClr>
                </a:solidFill>
                <a:latin typeface="+mn-lt"/>
              </a:rPr>
              <a:pPr fontAlgn="auto">
                <a:spcBef>
                  <a:spcPts val="0"/>
                </a:spcBef>
                <a:spcAft>
                  <a:spcPts val="0"/>
                </a:spcAft>
                <a:defRPr/>
              </a:pPr>
              <a:t>4</a:t>
            </a:fld>
            <a:endParaRPr lang="es-ES" dirty="0">
              <a:solidFill>
                <a:schemeClr val="tx1">
                  <a:tint val="75000"/>
                </a:schemeClr>
              </a:solidFill>
              <a:latin typeface="+mn-lt"/>
            </a:endParaRPr>
          </a:p>
        </p:txBody>
      </p:sp>
      <p:sp>
        <p:nvSpPr>
          <p:cNvPr id="7" name="Text Box 2"/>
          <p:cNvSpPr txBox="1">
            <a:spLocks noChangeArrowheads="1"/>
          </p:cNvSpPr>
          <p:nvPr/>
        </p:nvSpPr>
        <p:spPr bwMode="auto">
          <a:xfrm>
            <a:off x="467544" y="1475002"/>
            <a:ext cx="8424936" cy="1938992"/>
          </a:xfrm>
          <a:prstGeom prst="rect">
            <a:avLst/>
          </a:prstGeom>
          <a:noFill/>
          <a:ln w="9525">
            <a:noFill/>
            <a:miter lim="800000"/>
            <a:headEnd/>
            <a:tailEnd/>
          </a:ln>
        </p:spPr>
        <p:txBody>
          <a:bodyPr wrap="square">
            <a:spAutoFit/>
          </a:bodyPr>
          <a:lstStyle/>
          <a:p>
            <a:pPr algn="ctr" defTabSz="912813" eaLnBrk="0" hangingPunct="0">
              <a:lnSpc>
                <a:spcPct val="150000"/>
              </a:lnSpc>
              <a:defRPr/>
            </a:pPr>
            <a:r>
              <a:rPr lang="es-ES_tradnl" sz="2000" dirty="0" smtClean="0"/>
              <a:t>600 encuestas presenciales, en dos muestra homólogas de 300 casos cada una (Plana y Actual).</a:t>
            </a:r>
          </a:p>
          <a:p>
            <a:pPr algn="ctr" defTabSz="912813" eaLnBrk="0" hangingPunct="0">
              <a:lnSpc>
                <a:spcPct val="150000"/>
              </a:lnSpc>
              <a:defRPr/>
            </a:pPr>
            <a:r>
              <a:rPr lang="es-ES_tradnl" sz="2000" dirty="0" smtClean="0"/>
              <a:t>Hombres y mujeres con edades entre los 19 y 35 años,</a:t>
            </a:r>
          </a:p>
          <a:p>
            <a:pPr algn="ctr" defTabSz="912813" eaLnBrk="0" hangingPunct="0">
              <a:lnSpc>
                <a:spcPct val="150000"/>
              </a:lnSpc>
              <a:defRPr/>
            </a:pPr>
            <a:r>
              <a:rPr lang="es-ES_tradnl" sz="2000" dirty="0" smtClean="0"/>
              <a:t>GSE Alto, Medio y Bajo de la población del Gran Santiago</a:t>
            </a:r>
          </a:p>
        </p:txBody>
      </p:sp>
      <p:sp>
        <p:nvSpPr>
          <p:cNvPr id="5" name="5 CuadroTexto"/>
          <p:cNvSpPr txBox="1">
            <a:spLocks noChangeArrowheads="1"/>
          </p:cNvSpPr>
          <p:nvPr/>
        </p:nvSpPr>
        <p:spPr bwMode="auto">
          <a:xfrm>
            <a:off x="642938" y="611396"/>
            <a:ext cx="7889502" cy="461665"/>
          </a:xfrm>
          <a:prstGeom prst="rect">
            <a:avLst/>
          </a:prstGeom>
          <a:noFill/>
          <a:ln w="9525">
            <a:noFill/>
            <a:miter lim="800000"/>
            <a:headEnd/>
            <a:tailEnd/>
          </a:ln>
        </p:spPr>
        <p:txBody>
          <a:bodyPr wrap="square">
            <a:spAutoFit/>
          </a:bodyPr>
          <a:lstStyle/>
          <a:p>
            <a:pPr algn="ctr" defTabSz="912813">
              <a:tabLst>
                <a:tab pos="7796213" algn="r"/>
              </a:tabLst>
            </a:pPr>
            <a:r>
              <a:rPr lang="es-ES_tradnl" sz="2400" b="1" dirty="0" smtClean="0">
                <a:solidFill>
                  <a:srgbClr val="800000"/>
                </a:solidFill>
                <a:latin typeface="Times New Roman" pitchFamily="18" charset="0"/>
                <a:cs typeface="Times New Roman" pitchFamily="18" charset="0"/>
              </a:rPr>
              <a:t>METODOLOGÍA</a:t>
            </a:r>
            <a:endParaRPr lang="es-ES" sz="2400" b="1" dirty="0">
              <a:latin typeface="Times New Roman" pitchFamily="18" charset="0"/>
              <a:cs typeface="Times New Roman" pitchFamily="18" charset="0"/>
            </a:endParaRPr>
          </a:p>
        </p:txBody>
      </p:sp>
      <p:sp>
        <p:nvSpPr>
          <p:cNvPr id="8" name="Text Box 2"/>
          <p:cNvSpPr txBox="1">
            <a:spLocks noChangeArrowheads="1"/>
          </p:cNvSpPr>
          <p:nvPr/>
        </p:nvSpPr>
        <p:spPr bwMode="auto">
          <a:xfrm>
            <a:off x="467544" y="4365104"/>
            <a:ext cx="8424936" cy="1015663"/>
          </a:xfrm>
          <a:prstGeom prst="rect">
            <a:avLst/>
          </a:prstGeom>
          <a:noFill/>
          <a:ln w="9525">
            <a:noFill/>
            <a:miter lim="800000"/>
            <a:headEnd/>
            <a:tailEnd/>
          </a:ln>
        </p:spPr>
        <p:txBody>
          <a:bodyPr wrap="square">
            <a:spAutoFit/>
          </a:bodyPr>
          <a:lstStyle/>
          <a:p>
            <a:pPr algn="ctr" defTabSz="912813" eaLnBrk="0" hangingPunct="0">
              <a:lnSpc>
                <a:spcPct val="150000"/>
              </a:lnSpc>
              <a:defRPr/>
            </a:pPr>
            <a:r>
              <a:rPr lang="es-ES_tradnl" sz="2000" dirty="0" smtClean="0"/>
              <a:t> Trabajo de campo entre el 20 y el 30 </a:t>
            </a:r>
          </a:p>
          <a:p>
            <a:pPr algn="ctr" defTabSz="912813" eaLnBrk="0" hangingPunct="0">
              <a:lnSpc>
                <a:spcPct val="150000"/>
              </a:lnSpc>
              <a:defRPr/>
            </a:pPr>
            <a:r>
              <a:rPr lang="es-ES_tradnl" sz="2000" dirty="0" smtClean="0"/>
              <a:t>de noviembre del 2015.</a:t>
            </a:r>
            <a:endParaRPr lang="es-ES_tradnl"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1 Título"/>
          <p:cNvSpPr>
            <a:spLocks noGrp="1"/>
          </p:cNvSpPr>
          <p:nvPr>
            <p:ph type="title"/>
          </p:nvPr>
        </p:nvSpPr>
        <p:spPr bwMode="auto">
          <a:xfrm>
            <a:off x="827088" y="1989138"/>
            <a:ext cx="7632700" cy="2016125"/>
          </a:xfrm>
          <a:prstGeom prst="rect">
            <a:avLst/>
          </a:prstGeom>
          <a:solidFill>
            <a:srgbClr val="800000">
              <a:alpha val="75000"/>
            </a:srgbClr>
          </a:solidFill>
          <a:ln>
            <a:miter lim="800000"/>
            <a:headEnd/>
            <a:tailEnd/>
          </a:ln>
          <a:scene3d>
            <a:camera prst="orthographicFront"/>
            <a:lightRig rig="threePt" dir="t"/>
          </a:scene3d>
          <a:sp3d>
            <a:bevelT/>
          </a:sp3d>
        </p:spPr>
        <p:txBody>
          <a:bodyPr vert="horz" wrap="square" lIns="91440" tIns="45720" rIns="91440" bIns="45720" numCol="1" anchor="ctr" anchorCtr="0" compatLnSpc="1">
            <a:prstTxWarp prst="textNoShape">
              <a:avLst/>
            </a:prstTxWarp>
          </a:bodyPr>
          <a:lstStyle/>
          <a:p>
            <a:pPr defTabSz="912813">
              <a:defRPr/>
            </a:pPr>
            <a:r>
              <a:rPr lang="es-ES_tradnl"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PRINCIPALES RESULTADOS</a:t>
            </a:r>
            <a:endParaRPr lang="es-E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ndParaRPr>
          </a:p>
        </p:txBody>
      </p:sp>
      <p:sp>
        <p:nvSpPr>
          <p:cNvPr id="5" name="3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B19B37E-2FDB-4F25-96CE-68184B55B5ED}" type="slidenum">
              <a:rPr lang="es-ES" sz="1200">
                <a:solidFill>
                  <a:schemeClr val="tx1">
                    <a:tint val="75000"/>
                  </a:schemeClr>
                </a:solidFill>
                <a:latin typeface="+mn-lt"/>
                <a:cs typeface="+mn-cs"/>
              </a:rPr>
              <a:pPr algn="r" fontAlgn="auto">
                <a:spcBef>
                  <a:spcPts val="0"/>
                </a:spcBef>
                <a:spcAft>
                  <a:spcPts val="0"/>
                </a:spcAft>
                <a:defRPr/>
              </a:pPr>
              <a:t>5</a:t>
            </a:fld>
            <a:endParaRPr lang="es-ES" sz="1200" dirty="0">
              <a:solidFill>
                <a:schemeClr val="tx1">
                  <a:tint val="75000"/>
                </a:schemeClr>
              </a:solidFill>
              <a:latin typeface="+mn-lt"/>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Llamada ovalada"/>
          <p:cNvSpPr/>
          <p:nvPr/>
        </p:nvSpPr>
        <p:spPr>
          <a:xfrm>
            <a:off x="179512" y="5013176"/>
            <a:ext cx="2808312" cy="1368152"/>
          </a:xfrm>
          <a:prstGeom prst="wedgeEllipseCallout">
            <a:avLst>
              <a:gd name="adj1" fmla="val 3534"/>
              <a:gd name="adj2" fmla="val -22375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CL" sz="2000" dirty="0" smtClean="0"/>
              <a:t>Evaluación más crítica en atractivo para cajetilla Plana</a:t>
            </a:r>
            <a:endParaRPr lang="es-MX" sz="2000" dirty="0"/>
          </a:p>
        </p:txBody>
      </p:sp>
      <p:sp>
        <p:nvSpPr>
          <p:cNvPr id="13" name="12 Llamada ovalada"/>
          <p:cNvSpPr/>
          <p:nvPr/>
        </p:nvSpPr>
        <p:spPr>
          <a:xfrm>
            <a:off x="4932040" y="4869160"/>
            <a:ext cx="2952328" cy="1440160"/>
          </a:xfrm>
          <a:prstGeom prst="wedgeEllipseCallout">
            <a:avLst>
              <a:gd name="adj1" fmla="val -121657"/>
              <a:gd name="adj2" fmla="val -15860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CL" sz="2000" dirty="0" smtClean="0"/>
              <a:t>8 de cada 10  entrevistados las considera faltas de atractivo</a:t>
            </a:r>
            <a:endParaRPr lang="es-MX" sz="2000" dirty="0"/>
          </a:p>
        </p:txBody>
      </p:sp>
      <p:sp>
        <p:nvSpPr>
          <p:cNvPr id="21506" name="5 Marcador de número de diapositiva"/>
          <p:cNvSpPr>
            <a:spLocks noGrp="1"/>
          </p:cNvSpPr>
          <p:nvPr>
            <p:ph type="sldNum" sz="quarter" idx="10"/>
          </p:nvPr>
        </p:nvSpPr>
        <p:spPr bwMode="auto">
          <a:ln>
            <a:miter lim="800000"/>
            <a:headEnd/>
            <a:tailEnd/>
          </a:ln>
        </p:spPr>
        <p:txBody>
          <a:bodyPr/>
          <a:lstStyle/>
          <a:p>
            <a:pPr>
              <a:defRPr/>
            </a:pPr>
            <a:fld id="{9DD9554F-C9A6-454C-BCFE-DC4797FF5FE2}" type="slidenum">
              <a:rPr lang="en-US" smtClean="0">
                <a:latin typeface="Calibri" pitchFamily="34" charset="0"/>
              </a:rPr>
              <a:pPr>
                <a:defRPr/>
              </a:pPr>
              <a:t>6</a:t>
            </a:fld>
            <a:endParaRPr lang="en-US" smtClean="0">
              <a:latin typeface="Calibri" pitchFamily="34" charset="0"/>
            </a:endParaRPr>
          </a:p>
        </p:txBody>
      </p:sp>
      <p:sp>
        <p:nvSpPr>
          <p:cNvPr id="1028" name="5 CuadroTexto"/>
          <p:cNvSpPr txBox="1">
            <a:spLocks noChangeArrowheads="1"/>
          </p:cNvSpPr>
          <p:nvPr/>
        </p:nvSpPr>
        <p:spPr bwMode="auto">
          <a:xfrm>
            <a:off x="642938" y="285750"/>
            <a:ext cx="7169422" cy="830997"/>
          </a:xfrm>
          <a:prstGeom prst="rect">
            <a:avLst/>
          </a:prstGeom>
          <a:noFill/>
          <a:ln w="9525">
            <a:noFill/>
            <a:miter lim="800000"/>
            <a:headEnd/>
            <a:tailEnd/>
          </a:ln>
        </p:spPr>
        <p:txBody>
          <a:bodyPr wrap="square">
            <a:spAutoFit/>
          </a:bodyPr>
          <a:lstStyle/>
          <a:p>
            <a:pPr algn="ctr" defTabSz="912813">
              <a:tabLst>
                <a:tab pos="7796213" algn="r"/>
              </a:tabLst>
            </a:pPr>
            <a:r>
              <a:rPr lang="es-ES_tradnl" sz="2400" b="1" dirty="0">
                <a:solidFill>
                  <a:srgbClr val="800000"/>
                </a:solidFill>
                <a:latin typeface="Times New Roman" pitchFamily="18" charset="0"/>
                <a:cs typeface="Times New Roman" pitchFamily="18" charset="0"/>
              </a:rPr>
              <a:t>NIVEL DE ATRACTIVO </a:t>
            </a:r>
            <a:endParaRPr lang="es-ES_tradnl" sz="2400" b="1" dirty="0" smtClean="0">
              <a:solidFill>
                <a:srgbClr val="800000"/>
              </a:solidFill>
              <a:latin typeface="Times New Roman" pitchFamily="18" charset="0"/>
              <a:cs typeface="Times New Roman" pitchFamily="18" charset="0"/>
            </a:endParaRPr>
          </a:p>
          <a:p>
            <a:pPr algn="ctr" defTabSz="912813">
              <a:tabLst>
                <a:tab pos="7796213" algn="r"/>
              </a:tabLst>
            </a:pPr>
            <a:r>
              <a:rPr lang="es-ES_tradnl" sz="2400" b="1" dirty="0" smtClean="0">
                <a:solidFill>
                  <a:srgbClr val="800000"/>
                </a:solidFill>
                <a:latin typeface="Times New Roman" pitchFamily="18" charset="0"/>
                <a:cs typeface="Times New Roman" pitchFamily="18" charset="0"/>
              </a:rPr>
              <a:t>DISEÑO CAJETILLAS</a:t>
            </a:r>
            <a:endParaRPr lang="es-ES" sz="2400" b="1" dirty="0">
              <a:latin typeface="Times New Roman" pitchFamily="18" charset="0"/>
              <a:cs typeface="Times New Roman" pitchFamily="18" charset="0"/>
            </a:endParaRPr>
          </a:p>
        </p:txBody>
      </p:sp>
      <p:sp>
        <p:nvSpPr>
          <p:cNvPr id="7" name="6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5DDC46B-B1CA-4573-AB98-2526ABBD5AC1}" type="slidenum">
              <a:rPr lang="es-ES" sz="1200">
                <a:solidFill>
                  <a:schemeClr val="tx1">
                    <a:tint val="75000"/>
                  </a:schemeClr>
                </a:solidFill>
                <a:latin typeface="+mn-lt"/>
                <a:cs typeface="+mn-cs"/>
              </a:rPr>
              <a:pPr algn="r" fontAlgn="auto">
                <a:spcBef>
                  <a:spcPts val="0"/>
                </a:spcBef>
                <a:spcAft>
                  <a:spcPts val="0"/>
                </a:spcAft>
                <a:defRPr/>
              </a:pPr>
              <a:t>6</a:t>
            </a:fld>
            <a:endParaRPr lang="es-ES" sz="1200">
              <a:solidFill>
                <a:schemeClr val="tx1">
                  <a:tint val="75000"/>
                </a:schemeClr>
              </a:solidFill>
              <a:latin typeface="+mn-lt"/>
              <a:cs typeface="+mn-cs"/>
            </a:endParaRPr>
          </a:p>
        </p:txBody>
      </p:sp>
      <p:grpSp>
        <p:nvGrpSpPr>
          <p:cNvPr id="14" name="13 Grupo"/>
          <p:cNvGrpSpPr>
            <a:grpSpLocks noChangeAspect="1"/>
          </p:cNvGrpSpPr>
          <p:nvPr/>
        </p:nvGrpSpPr>
        <p:grpSpPr>
          <a:xfrm>
            <a:off x="1187624" y="1052736"/>
            <a:ext cx="6817360" cy="3971146"/>
            <a:chOff x="1497013" y="2586038"/>
            <a:chExt cx="6197600" cy="3610133"/>
          </a:xfrm>
        </p:grpSpPr>
        <p:grpSp>
          <p:nvGrpSpPr>
            <p:cNvPr id="15" name="23 Grupo"/>
            <p:cNvGrpSpPr>
              <a:grpSpLocks/>
            </p:cNvGrpSpPr>
            <p:nvPr/>
          </p:nvGrpSpPr>
          <p:grpSpPr bwMode="auto">
            <a:xfrm>
              <a:off x="1497013" y="2586038"/>
              <a:ext cx="6197600" cy="3610133"/>
              <a:chOff x="1496864" y="3090179"/>
              <a:chExt cx="6197600" cy="3609367"/>
            </a:xfrm>
          </p:grpSpPr>
          <p:graphicFrame>
            <p:nvGraphicFramePr>
              <p:cNvPr id="18" name="10 Gráfico"/>
              <p:cNvGraphicFramePr>
                <a:graphicFrameLocks/>
              </p:cNvGraphicFramePr>
              <p:nvPr/>
            </p:nvGraphicFramePr>
            <p:xfrm>
              <a:off x="1496864" y="3090179"/>
              <a:ext cx="6197600" cy="3445731"/>
            </p:xfrm>
            <a:graphic>
              <a:graphicData uri="http://schemas.openxmlformats.org/presentationml/2006/ole">
                <p:oleObj spid="_x0000_s1035" r:id="rId3" imgW="6194073" imgH="3444539" progId="Excel.Sheet.8">
                  <p:embed/>
                </p:oleObj>
              </a:graphicData>
            </a:graphic>
          </p:graphicFrame>
          <p:sp>
            <p:nvSpPr>
              <p:cNvPr id="19" name="Text Box 29"/>
              <p:cNvSpPr txBox="1">
                <a:spLocks noChangeAspect="1" noChangeArrowheads="1"/>
              </p:cNvSpPr>
              <p:nvPr/>
            </p:nvSpPr>
            <p:spPr bwMode="auto">
              <a:xfrm>
                <a:off x="1547664" y="6453377"/>
                <a:ext cx="2760662" cy="246169"/>
              </a:xfrm>
              <a:prstGeom prst="rect">
                <a:avLst/>
              </a:prstGeom>
              <a:noFill/>
              <a:ln w="9525">
                <a:noFill/>
                <a:miter lim="800000"/>
                <a:headEnd/>
                <a:tailEnd/>
              </a:ln>
            </p:spPr>
            <p:txBody>
              <a:bodyPr>
                <a:spAutoFit/>
              </a:bodyPr>
              <a:lstStyle/>
              <a:p>
                <a:pPr>
                  <a:spcBef>
                    <a:spcPct val="50000"/>
                  </a:spcBef>
                  <a:defRPr/>
                </a:pPr>
                <a:r>
                  <a:rPr lang="es-MX" sz="1000" i="1" dirty="0">
                    <a:latin typeface="+mj-lt"/>
                  </a:rPr>
                  <a:t> Base: Total  de </a:t>
                </a:r>
                <a:r>
                  <a:rPr lang="es-MX" sz="1000" i="1" dirty="0" smtClean="0">
                    <a:latin typeface="+mj-lt"/>
                  </a:rPr>
                  <a:t>entrevistas</a:t>
                </a:r>
                <a:endParaRPr lang="es-MX" sz="1000" i="1" dirty="0">
                  <a:latin typeface="+mj-lt"/>
                </a:endParaRPr>
              </a:p>
            </p:txBody>
          </p:sp>
        </p:grpSp>
        <p:sp>
          <p:nvSpPr>
            <p:cNvPr id="16" name="12 CuadroTexto"/>
            <p:cNvSpPr txBox="1">
              <a:spLocks noChangeArrowheads="1"/>
            </p:cNvSpPr>
            <p:nvPr/>
          </p:nvSpPr>
          <p:spPr bwMode="auto">
            <a:xfrm>
              <a:off x="2268538" y="3500438"/>
              <a:ext cx="363537" cy="277812"/>
            </a:xfrm>
            <a:prstGeom prst="rect">
              <a:avLst/>
            </a:prstGeom>
            <a:noFill/>
            <a:ln w="9525">
              <a:noFill/>
              <a:miter lim="800000"/>
              <a:headEnd/>
              <a:tailEnd/>
            </a:ln>
          </p:spPr>
          <p:txBody>
            <a:bodyPr wrap="none">
              <a:spAutoFit/>
            </a:bodyPr>
            <a:lstStyle/>
            <a:p>
              <a:r>
                <a:rPr lang="es-CL" sz="1200" dirty="0"/>
                <a:t>&gt;&gt;</a:t>
              </a:r>
              <a:endParaRPr lang="es-MX" sz="1200" dirty="0"/>
            </a:p>
          </p:txBody>
        </p:sp>
        <p:sp>
          <p:nvSpPr>
            <p:cNvPr id="17" name="13 CuadroTexto"/>
            <p:cNvSpPr txBox="1">
              <a:spLocks noChangeArrowheads="1"/>
            </p:cNvSpPr>
            <p:nvPr/>
          </p:nvSpPr>
          <p:spPr bwMode="auto">
            <a:xfrm>
              <a:off x="3200400" y="4519613"/>
              <a:ext cx="363538" cy="277812"/>
            </a:xfrm>
            <a:prstGeom prst="rect">
              <a:avLst/>
            </a:prstGeom>
            <a:noFill/>
            <a:ln w="9525">
              <a:noFill/>
              <a:miter lim="800000"/>
              <a:headEnd/>
              <a:tailEnd/>
            </a:ln>
          </p:spPr>
          <p:txBody>
            <a:bodyPr wrap="none">
              <a:spAutoFit/>
            </a:bodyPr>
            <a:lstStyle/>
            <a:p>
              <a:r>
                <a:rPr lang="es-CL" sz="1200"/>
                <a:t>&lt;&lt;</a:t>
              </a:r>
              <a:endParaRPr lang="es-MX" sz="1200"/>
            </a:p>
          </p:txBody>
        </p:sp>
      </p:grpSp>
      <p:sp>
        <p:nvSpPr>
          <p:cNvPr id="21" name="20 Elipse"/>
          <p:cNvSpPr/>
          <p:nvPr/>
        </p:nvSpPr>
        <p:spPr>
          <a:xfrm>
            <a:off x="1403648" y="1700808"/>
            <a:ext cx="914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20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3"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Llamada ovalada"/>
          <p:cNvSpPr/>
          <p:nvPr/>
        </p:nvSpPr>
        <p:spPr>
          <a:xfrm>
            <a:off x="179512" y="620688"/>
            <a:ext cx="3384376" cy="1800200"/>
          </a:xfrm>
          <a:prstGeom prst="wedgeEllipseCallout">
            <a:avLst>
              <a:gd name="adj1" fmla="val 53778"/>
              <a:gd name="adj2" fmla="val 72788"/>
            </a:avLst>
          </a:prstGeom>
          <a:solidFill>
            <a:srgbClr val="FFFF99"/>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s-CL" sz="2000" dirty="0" smtClean="0"/>
              <a:t>Se aprecian más interesados por comprar la cajetilla Actual</a:t>
            </a:r>
            <a:endParaRPr lang="es-MX" sz="2000" dirty="0"/>
          </a:p>
        </p:txBody>
      </p:sp>
      <p:sp>
        <p:nvSpPr>
          <p:cNvPr id="21506" name="5 Marcador de número de diapositiva"/>
          <p:cNvSpPr>
            <a:spLocks noGrp="1"/>
          </p:cNvSpPr>
          <p:nvPr>
            <p:ph type="sldNum" sz="quarter" idx="10"/>
          </p:nvPr>
        </p:nvSpPr>
        <p:spPr bwMode="auto">
          <a:ln>
            <a:miter lim="800000"/>
            <a:headEnd/>
            <a:tailEnd/>
          </a:ln>
        </p:spPr>
        <p:txBody>
          <a:bodyPr/>
          <a:lstStyle/>
          <a:p>
            <a:pPr>
              <a:defRPr/>
            </a:pPr>
            <a:fld id="{3395B26F-102D-474C-AA6A-79E7DCB4F3FD}" type="slidenum">
              <a:rPr lang="en-US" smtClean="0">
                <a:latin typeface="Calibri" pitchFamily="34" charset="0"/>
              </a:rPr>
              <a:pPr>
                <a:defRPr/>
              </a:pPr>
              <a:t>7</a:t>
            </a:fld>
            <a:endParaRPr lang="en-US" smtClean="0">
              <a:latin typeface="Calibri" pitchFamily="34" charset="0"/>
            </a:endParaRPr>
          </a:p>
        </p:txBody>
      </p:sp>
      <p:sp>
        <p:nvSpPr>
          <p:cNvPr id="2052" name="5 CuadroTexto"/>
          <p:cNvSpPr txBox="1">
            <a:spLocks noChangeArrowheads="1"/>
          </p:cNvSpPr>
          <p:nvPr/>
        </p:nvSpPr>
        <p:spPr bwMode="auto">
          <a:xfrm>
            <a:off x="642938" y="285750"/>
            <a:ext cx="6072187" cy="461665"/>
          </a:xfrm>
          <a:prstGeom prst="rect">
            <a:avLst/>
          </a:prstGeom>
          <a:noFill/>
          <a:ln w="9525">
            <a:noFill/>
            <a:miter lim="800000"/>
            <a:headEnd/>
            <a:tailEnd/>
          </a:ln>
        </p:spPr>
        <p:txBody>
          <a:bodyPr>
            <a:spAutoFit/>
          </a:bodyPr>
          <a:lstStyle/>
          <a:p>
            <a:pPr algn="ctr" defTabSz="912813">
              <a:tabLst>
                <a:tab pos="7796213" algn="r"/>
              </a:tabLst>
            </a:pPr>
            <a:r>
              <a:rPr lang="es-ES_tradnl" sz="2400" b="1" dirty="0">
                <a:solidFill>
                  <a:srgbClr val="800000"/>
                </a:solidFill>
                <a:latin typeface="Times New Roman" pitchFamily="18" charset="0"/>
                <a:cs typeface="Times New Roman" pitchFamily="18" charset="0"/>
              </a:rPr>
              <a:t>NIVEL DE INTERÉS EN </a:t>
            </a:r>
            <a:r>
              <a:rPr lang="es-ES_tradnl" sz="2400" b="1" dirty="0" smtClean="0">
                <a:solidFill>
                  <a:srgbClr val="800000"/>
                </a:solidFill>
                <a:latin typeface="Times New Roman" pitchFamily="18" charset="0"/>
                <a:cs typeface="Times New Roman" pitchFamily="18" charset="0"/>
              </a:rPr>
              <a:t>COMPRAR</a:t>
            </a:r>
            <a:endParaRPr lang="es-ES" sz="2400" b="1" dirty="0">
              <a:latin typeface="Times New Roman" pitchFamily="18" charset="0"/>
              <a:cs typeface="Times New Roman" pitchFamily="18" charset="0"/>
            </a:endParaRPr>
          </a:p>
        </p:txBody>
      </p:sp>
      <p:sp>
        <p:nvSpPr>
          <p:cNvPr id="7" name="6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8CE5BB7-5F4A-43E8-B573-3F627CC43453}" type="slidenum">
              <a:rPr lang="es-ES" sz="1200">
                <a:solidFill>
                  <a:schemeClr val="tx1">
                    <a:tint val="75000"/>
                  </a:schemeClr>
                </a:solidFill>
                <a:latin typeface="+mn-lt"/>
                <a:cs typeface="+mn-cs"/>
              </a:rPr>
              <a:pPr algn="r" fontAlgn="auto">
                <a:spcBef>
                  <a:spcPts val="0"/>
                </a:spcBef>
                <a:spcAft>
                  <a:spcPts val="0"/>
                </a:spcAft>
                <a:defRPr/>
              </a:pPr>
              <a:t>7</a:t>
            </a:fld>
            <a:endParaRPr lang="es-ES" sz="1200">
              <a:solidFill>
                <a:schemeClr val="tx1">
                  <a:tint val="75000"/>
                </a:schemeClr>
              </a:solidFill>
              <a:latin typeface="+mn-lt"/>
              <a:cs typeface="+mn-cs"/>
            </a:endParaRPr>
          </a:p>
        </p:txBody>
      </p:sp>
      <p:grpSp>
        <p:nvGrpSpPr>
          <p:cNvPr id="10" name="9 Grupo"/>
          <p:cNvGrpSpPr>
            <a:grpSpLocks noChangeAspect="1"/>
          </p:cNvGrpSpPr>
          <p:nvPr/>
        </p:nvGrpSpPr>
        <p:grpSpPr>
          <a:xfrm>
            <a:off x="1259632" y="1835943"/>
            <a:ext cx="6919912" cy="3897313"/>
            <a:chOff x="1446215" y="641353"/>
            <a:chExt cx="6290831" cy="3543012"/>
          </a:xfrm>
        </p:grpSpPr>
        <p:graphicFrame>
          <p:nvGraphicFramePr>
            <p:cNvPr id="2050" name="10 Gráfico"/>
            <p:cNvGraphicFramePr>
              <a:graphicFrameLocks/>
            </p:cNvGraphicFramePr>
            <p:nvPr/>
          </p:nvGraphicFramePr>
          <p:xfrm>
            <a:off x="1446215" y="641353"/>
            <a:ext cx="6290831" cy="3543012"/>
          </p:xfrm>
          <a:graphic>
            <a:graphicData uri="http://schemas.openxmlformats.org/presentationml/2006/ole">
              <p:oleObj spid="_x0000_s2050" name="Hoja de cálculo" r:id="rId3" imgW="6296101" imgH="3543418" progId="Excel.Sheet.8">
                <p:embed/>
              </p:oleObj>
            </a:graphicData>
          </a:graphic>
        </p:graphicFrame>
        <p:sp>
          <p:nvSpPr>
            <p:cNvPr id="12" name="Text Box 29"/>
            <p:cNvSpPr txBox="1">
              <a:spLocks noChangeAspect="1" noChangeArrowheads="1"/>
            </p:cNvSpPr>
            <p:nvPr/>
          </p:nvSpPr>
          <p:spPr bwMode="auto">
            <a:xfrm>
              <a:off x="1547813" y="3860800"/>
              <a:ext cx="2760662" cy="246221"/>
            </a:xfrm>
            <a:prstGeom prst="rect">
              <a:avLst/>
            </a:prstGeom>
            <a:noFill/>
            <a:ln w="9525">
              <a:noFill/>
              <a:miter lim="800000"/>
              <a:headEnd/>
              <a:tailEnd/>
            </a:ln>
          </p:spPr>
          <p:txBody>
            <a:bodyPr>
              <a:spAutoFit/>
            </a:bodyPr>
            <a:lstStyle/>
            <a:p>
              <a:pPr>
                <a:spcBef>
                  <a:spcPct val="50000"/>
                </a:spcBef>
                <a:defRPr/>
              </a:pPr>
              <a:r>
                <a:rPr lang="es-MX" sz="1000" i="1" dirty="0">
                  <a:latin typeface="+mj-lt"/>
                </a:rPr>
                <a:t> Base: Total  de </a:t>
              </a:r>
              <a:r>
                <a:rPr lang="es-MX" sz="1000" i="1" dirty="0" smtClean="0">
                  <a:latin typeface="+mj-lt"/>
                </a:rPr>
                <a:t>entrevistas</a:t>
              </a:r>
              <a:endParaRPr lang="es-MX" sz="1000" i="1" dirty="0">
                <a:latin typeface="+mj-lt"/>
              </a:endParaRPr>
            </a:p>
          </p:txBody>
        </p:sp>
        <p:sp>
          <p:nvSpPr>
            <p:cNvPr id="2056" name="13 CuadroTexto"/>
            <p:cNvSpPr txBox="1">
              <a:spLocks noChangeArrowheads="1"/>
            </p:cNvSpPr>
            <p:nvPr/>
          </p:nvSpPr>
          <p:spPr bwMode="auto">
            <a:xfrm>
              <a:off x="4178300" y="2298700"/>
              <a:ext cx="363538" cy="277813"/>
            </a:xfrm>
            <a:prstGeom prst="rect">
              <a:avLst/>
            </a:prstGeom>
            <a:noFill/>
            <a:ln w="9525">
              <a:noFill/>
              <a:miter lim="800000"/>
              <a:headEnd/>
              <a:tailEnd/>
            </a:ln>
          </p:spPr>
          <p:txBody>
            <a:bodyPr wrap="none">
              <a:spAutoFit/>
            </a:bodyPr>
            <a:lstStyle/>
            <a:p>
              <a:r>
                <a:rPr lang="es-CL" sz="1200"/>
                <a:t>&lt;&lt;</a:t>
              </a:r>
              <a:endParaRPr lang="es-MX" sz="1200"/>
            </a:p>
          </p:txBody>
        </p:sp>
      </p:grpSp>
      <p:sp>
        <p:nvSpPr>
          <p:cNvPr id="9" name="8 Llamada ovalada"/>
          <p:cNvSpPr/>
          <p:nvPr/>
        </p:nvSpPr>
        <p:spPr>
          <a:xfrm>
            <a:off x="5537547" y="2967409"/>
            <a:ext cx="3384376" cy="1800200"/>
          </a:xfrm>
          <a:prstGeom prst="wedgeEllipseCallout">
            <a:avLst>
              <a:gd name="adj1" fmla="val -59173"/>
              <a:gd name="adj2" fmla="val 45980"/>
            </a:avLst>
          </a:prstGeom>
          <a:solidFill>
            <a:srgbClr val="FFFF99"/>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s-CL" sz="2000" dirty="0" smtClean="0"/>
              <a:t>El 70% de los  entrevistados no se encuentra interesado en comprar ambas cajetillas</a:t>
            </a:r>
            <a:endParaRPr lang="es-MX"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5 Marcador de número de diapositiva"/>
          <p:cNvSpPr>
            <a:spLocks noGrp="1"/>
          </p:cNvSpPr>
          <p:nvPr>
            <p:ph type="sldNum" sz="quarter" idx="10"/>
          </p:nvPr>
        </p:nvSpPr>
        <p:spPr bwMode="auto">
          <a:ln>
            <a:miter lim="800000"/>
            <a:headEnd/>
            <a:tailEnd/>
          </a:ln>
        </p:spPr>
        <p:txBody>
          <a:bodyPr/>
          <a:lstStyle/>
          <a:p>
            <a:pPr>
              <a:defRPr/>
            </a:pPr>
            <a:fld id="{3395B26F-102D-474C-AA6A-79E7DCB4F3FD}" type="slidenum">
              <a:rPr lang="en-US" smtClean="0">
                <a:latin typeface="Calibri" pitchFamily="34" charset="0"/>
              </a:rPr>
              <a:pPr>
                <a:defRPr/>
              </a:pPr>
              <a:t>8</a:t>
            </a:fld>
            <a:endParaRPr lang="en-US" smtClean="0">
              <a:latin typeface="Calibri" pitchFamily="34" charset="0"/>
            </a:endParaRPr>
          </a:p>
        </p:txBody>
      </p:sp>
      <p:sp>
        <p:nvSpPr>
          <p:cNvPr id="2052" name="5 CuadroTexto"/>
          <p:cNvSpPr txBox="1">
            <a:spLocks noChangeArrowheads="1"/>
          </p:cNvSpPr>
          <p:nvPr/>
        </p:nvSpPr>
        <p:spPr bwMode="auto">
          <a:xfrm>
            <a:off x="642938" y="285750"/>
            <a:ext cx="6072187" cy="461665"/>
          </a:xfrm>
          <a:prstGeom prst="rect">
            <a:avLst/>
          </a:prstGeom>
          <a:noFill/>
          <a:ln w="9525">
            <a:noFill/>
            <a:miter lim="800000"/>
            <a:headEnd/>
            <a:tailEnd/>
          </a:ln>
        </p:spPr>
        <p:txBody>
          <a:bodyPr>
            <a:spAutoFit/>
          </a:bodyPr>
          <a:lstStyle/>
          <a:p>
            <a:pPr algn="ctr" defTabSz="912813">
              <a:tabLst>
                <a:tab pos="7796213" algn="r"/>
              </a:tabLst>
            </a:pPr>
            <a:r>
              <a:rPr lang="es-ES_tradnl" sz="2400" b="1" dirty="0">
                <a:solidFill>
                  <a:srgbClr val="800000"/>
                </a:solidFill>
                <a:latin typeface="Times New Roman" pitchFamily="18" charset="0"/>
                <a:cs typeface="Times New Roman" pitchFamily="18" charset="0"/>
              </a:rPr>
              <a:t>NIVEL DE INTERÉS EN </a:t>
            </a:r>
            <a:r>
              <a:rPr lang="es-ES_tradnl" sz="2400" b="1" dirty="0" smtClean="0">
                <a:solidFill>
                  <a:srgbClr val="800000"/>
                </a:solidFill>
                <a:latin typeface="Times New Roman" pitchFamily="18" charset="0"/>
                <a:cs typeface="Times New Roman" pitchFamily="18" charset="0"/>
              </a:rPr>
              <a:t>COMPRAR</a:t>
            </a:r>
            <a:endParaRPr lang="es-ES" sz="2400" b="1" dirty="0">
              <a:latin typeface="Times New Roman" pitchFamily="18" charset="0"/>
              <a:cs typeface="Times New Roman" pitchFamily="18" charset="0"/>
            </a:endParaRPr>
          </a:p>
        </p:txBody>
      </p:sp>
      <p:sp>
        <p:nvSpPr>
          <p:cNvPr id="7" name="6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8CE5BB7-5F4A-43E8-B573-3F627CC43453}" type="slidenum">
              <a:rPr lang="es-ES" sz="1200">
                <a:solidFill>
                  <a:schemeClr val="tx1">
                    <a:tint val="75000"/>
                  </a:schemeClr>
                </a:solidFill>
                <a:latin typeface="+mn-lt"/>
                <a:cs typeface="+mn-cs"/>
              </a:rPr>
              <a:pPr algn="r" fontAlgn="auto">
                <a:spcBef>
                  <a:spcPts val="0"/>
                </a:spcBef>
                <a:spcAft>
                  <a:spcPts val="0"/>
                </a:spcAft>
                <a:defRPr/>
              </a:pPr>
              <a:t>8</a:t>
            </a:fld>
            <a:endParaRPr lang="es-ES" sz="1200">
              <a:solidFill>
                <a:schemeClr val="tx1">
                  <a:tint val="75000"/>
                </a:schemeClr>
              </a:solidFill>
              <a:latin typeface="+mn-lt"/>
              <a:cs typeface="+mn-cs"/>
            </a:endParaRPr>
          </a:p>
        </p:txBody>
      </p:sp>
      <p:graphicFrame>
        <p:nvGraphicFramePr>
          <p:cNvPr id="2050" name="10 Gráfico"/>
          <p:cNvGraphicFramePr>
            <a:graphicFrameLocks/>
          </p:cNvGraphicFramePr>
          <p:nvPr/>
        </p:nvGraphicFramePr>
        <p:xfrm>
          <a:off x="611560" y="764704"/>
          <a:ext cx="2837164" cy="1597898"/>
        </p:xfrm>
        <a:graphic>
          <a:graphicData uri="http://schemas.openxmlformats.org/presentationml/2006/ole">
            <p:oleObj spid="_x0000_s110594" name="Hoja de cálculo" r:id="rId3" imgW="6296101" imgH="3543418" progId="Excel.Sheet.8">
              <p:embed/>
            </p:oleObj>
          </a:graphicData>
        </a:graphic>
      </p:graphicFrame>
      <p:sp>
        <p:nvSpPr>
          <p:cNvPr id="13" name="12 Elipse"/>
          <p:cNvSpPr/>
          <p:nvPr/>
        </p:nvSpPr>
        <p:spPr>
          <a:xfrm>
            <a:off x="1835696" y="1506488"/>
            <a:ext cx="1490464" cy="914400"/>
          </a:xfrm>
          <a:prstGeom prst="ellipse">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7 Rectángulo"/>
          <p:cNvSpPr/>
          <p:nvPr/>
        </p:nvSpPr>
        <p:spPr>
          <a:xfrm>
            <a:off x="2555776" y="2564904"/>
            <a:ext cx="4104456" cy="1584176"/>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000" dirty="0" smtClean="0">
                <a:solidFill>
                  <a:schemeClr val="tx1"/>
                </a:solidFill>
              </a:rPr>
              <a:t>Los no fumadores presentan un consistente menor interés en comprar, en ambos diseños que los fumadores</a:t>
            </a:r>
          </a:p>
        </p:txBody>
      </p:sp>
      <p:sp>
        <p:nvSpPr>
          <p:cNvPr id="10" name="9 Llamada ovalada"/>
          <p:cNvSpPr/>
          <p:nvPr/>
        </p:nvSpPr>
        <p:spPr>
          <a:xfrm>
            <a:off x="5220072" y="4509120"/>
            <a:ext cx="3701851" cy="1800200"/>
          </a:xfrm>
          <a:prstGeom prst="wedgeEllipseCallout">
            <a:avLst>
              <a:gd name="adj1" fmla="val -46039"/>
              <a:gd name="adj2" fmla="val -66191"/>
            </a:avLst>
          </a:prstGeom>
          <a:solidFill>
            <a:srgbClr val="FFFF99"/>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s-CL" sz="2000" dirty="0" smtClean="0"/>
              <a:t>Fumador</a:t>
            </a:r>
          </a:p>
          <a:p>
            <a:pPr algn="ctr"/>
            <a:r>
              <a:rPr lang="es-CL" sz="2000" dirty="0" smtClean="0"/>
              <a:t>52% en cajetilla Plana y 48% en cajetilla Actual</a:t>
            </a:r>
          </a:p>
          <a:p>
            <a:pPr algn="ctr"/>
            <a:endParaRPr lang="es-MX" sz="2000" dirty="0"/>
          </a:p>
        </p:txBody>
      </p:sp>
      <p:sp>
        <p:nvSpPr>
          <p:cNvPr id="11" name="10 Llamada ovalada"/>
          <p:cNvSpPr/>
          <p:nvPr/>
        </p:nvSpPr>
        <p:spPr>
          <a:xfrm>
            <a:off x="683568" y="4509120"/>
            <a:ext cx="3701851" cy="1800200"/>
          </a:xfrm>
          <a:prstGeom prst="wedgeEllipseCallout">
            <a:avLst>
              <a:gd name="adj1" fmla="val 38700"/>
              <a:gd name="adj2" fmla="val -71129"/>
            </a:avLst>
          </a:prstGeom>
          <a:solidFill>
            <a:srgbClr val="FFFF99"/>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s-CL" sz="2000" dirty="0" smtClean="0"/>
              <a:t>No Fumador</a:t>
            </a:r>
          </a:p>
          <a:p>
            <a:pPr algn="ctr"/>
            <a:r>
              <a:rPr lang="es-CL" sz="2000" dirty="0" smtClean="0"/>
              <a:t>92% en cajetilla Plana y 95% en cajetilla Actual</a:t>
            </a:r>
          </a:p>
          <a:p>
            <a:pPr algn="ctr"/>
            <a:endParaRPr lang="es-MX"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Llamada rectangular redondeada"/>
          <p:cNvSpPr/>
          <p:nvPr/>
        </p:nvSpPr>
        <p:spPr>
          <a:xfrm>
            <a:off x="4788024" y="5085184"/>
            <a:ext cx="2138536" cy="1260720"/>
          </a:xfrm>
          <a:prstGeom prst="wedgeRoundRectCallout">
            <a:avLst>
              <a:gd name="adj1" fmla="val 34301"/>
              <a:gd name="adj2" fmla="val -1545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Mayor rechazo a fumar en cajetilla  Plana, 51% versus 41% cajetilla Actual</a:t>
            </a:r>
            <a:endParaRPr lang="es-MX" dirty="0"/>
          </a:p>
        </p:txBody>
      </p:sp>
      <p:sp>
        <p:nvSpPr>
          <p:cNvPr id="21506" name="5 Marcador de número de diapositiva"/>
          <p:cNvSpPr>
            <a:spLocks noGrp="1"/>
          </p:cNvSpPr>
          <p:nvPr>
            <p:ph type="sldNum" sz="quarter" idx="10"/>
          </p:nvPr>
        </p:nvSpPr>
        <p:spPr bwMode="auto">
          <a:ln>
            <a:miter lim="800000"/>
            <a:headEnd/>
            <a:tailEnd/>
          </a:ln>
        </p:spPr>
        <p:txBody>
          <a:bodyPr/>
          <a:lstStyle/>
          <a:p>
            <a:pPr>
              <a:defRPr/>
            </a:pPr>
            <a:fld id="{A4C12624-A0F7-4A3C-A212-0EDEB0DCB70E}" type="slidenum">
              <a:rPr lang="en-US" smtClean="0">
                <a:latin typeface="Calibri" pitchFamily="34" charset="0"/>
              </a:rPr>
              <a:pPr>
                <a:defRPr/>
              </a:pPr>
              <a:t>9</a:t>
            </a:fld>
            <a:endParaRPr lang="en-US" smtClean="0">
              <a:latin typeface="Calibri" pitchFamily="34" charset="0"/>
            </a:endParaRPr>
          </a:p>
        </p:txBody>
      </p:sp>
      <p:sp>
        <p:nvSpPr>
          <p:cNvPr id="3076" name="5 CuadroTexto"/>
          <p:cNvSpPr txBox="1">
            <a:spLocks noChangeArrowheads="1"/>
          </p:cNvSpPr>
          <p:nvPr/>
        </p:nvSpPr>
        <p:spPr bwMode="auto">
          <a:xfrm>
            <a:off x="642938" y="285750"/>
            <a:ext cx="6072187" cy="461665"/>
          </a:xfrm>
          <a:prstGeom prst="rect">
            <a:avLst/>
          </a:prstGeom>
          <a:noFill/>
          <a:ln w="9525">
            <a:noFill/>
            <a:miter lim="800000"/>
            <a:headEnd/>
            <a:tailEnd/>
          </a:ln>
        </p:spPr>
        <p:txBody>
          <a:bodyPr>
            <a:spAutoFit/>
          </a:bodyPr>
          <a:lstStyle/>
          <a:p>
            <a:pPr algn="ctr" defTabSz="912813">
              <a:tabLst>
                <a:tab pos="7796213" algn="r"/>
              </a:tabLst>
            </a:pPr>
            <a:r>
              <a:rPr lang="es-ES_tradnl" sz="2400" b="1" dirty="0">
                <a:solidFill>
                  <a:srgbClr val="800000"/>
                </a:solidFill>
                <a:latin typeface="Times New Roman" pitchFamily="18" charset="0"/>
                <a:cs typeface="Times New Roman" pitchFamily="18" charset="0"/>
              </a:rPr>
              <a:t>NIVEL DE RECHAZO A </a:t>
            </a:r>
            <a:r>
              <a:rPr lang="es-ES_tradnl" sz="2400" b="1" dirty="0" smtClean="0">
                <a:solidFill>
                  <a:srgbClr val="800000"/>
                </a:solidFill>
                <a:latin typeface="Times New Roman" pitchFamily="18" charset="0"/>
                <a:cs typeface="Times New Roman" pitchFamily="18" charset="0"/>
              </a:rPr>
              <a:t>FUMAR</a:t>
            </a:r>
            <a:endParaRPr lang="es-ES" sz="2400" b="1" dirty="0">
              <a:latin typeface="Times New Roman" pitchFamily="18" charset="0"/>
              <a:cs typeface="Times New Roman" pitchFamily="18" charset="0"/>
            </a:endParaRPr>
          </a:p>
        </p:txBody>
      </p:sp>
      <p:sp>
        <p:nvSpPr>
          <p:cNvPr id="7" name="6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6A9EF9E-046C-487D-95BD-622409018174}" type="slidenum">
              <a:rPr lang="es-ES" sz="1200">
                <a:solidFill>
                  <a:schemeClr val="tx1">
                    <a:tint val="75000"/>
                  </a:schemeClr>
                </a:solidFill>
                <a:latin typeface="+mn-lt"/>
                <a:cs typeface="+mn-cs"/>
              </a:rPr>
              <a:pPr algn="r" fontAlgn="auto">
                <a:spcBef>
                  <a:spcPts val="0"/>
                </a:spcBef>
                <a:spcAft>
                  <a:spcPts val="0"/>
                </a:spcAft>
                <a:defRPr/>
              </a:pPr>
              <a:t>9</a:t>
            </a:fld>
            <a:endParaRPr lang="es-ES" sz="1200">
              <a:solidFill>
                <a:schemeClr val="tx1">
                  <a:tint val="75000"/>
                </a:schemeClr>
              </a:solidFill>
              <a:latin typeface="+mn-lt"/>
              <a:cs typeface="+mn-cs"/>
            </a:endParaRPr>
          </a:p>
        </p:txBody>
      </p:sp>
      <p:grpSp>
        <p:nvGrpSpPr>
          <p:cNvPr id="3079" name="23 Grupo"/>
          <p:cNvGrpSpPr>
            <a:grpSpLocks/>
          </p:cNvGrpSpPr>
          <p:nvPr/>
        </p:nvGrpSpPr>
        <p:grpSpPr bwMode="auto">
          <a:xfrm>
            <a:off x="1208086" y="1052736"/>
            <a:ext cx="6840000" cy="4068000"/>
            <a:chOff x="1446096" y="3039411"/>
            <a:chExt cx="6299136" cy="3660141"/>
          </a:xfrm>
        </p:grpSpPr>
        <p:graphicFrame>
          <p:nvGraphicFramePr>
            <p:cNvPr id="3074" name="10 Gráfico"/>
            <p:cNvGraphicFramePr>
              <a:graphicFrameLocks/>
            </p:cNvGraphicFramePr>
            <p:nvPr/>
          </p:nvGraphicFramePr>
          <p:xfrm>
            <a:off x="1446096" y="3039411"/>
            <a:ext cx="6299136" cy="3547034"/>
          </p:xfrm>
          <a:graphic>
            <a:graphicData uri="http://schemas.openxmlformats.org/presentationml/2006/ole">
              <p:oleObj spid="_x0000_s3074" r:id="rId3" imgW="6303810" imgH="3548180" progId="Excel.Sheet.8">
                <p:embed/>
              </p:oleObj>
            </a:graphicData>
          </a:graphic>
        </p:graphicFrame>
        <p:sp>
          <p:nvSpPr>
            <p:cNvPr id="12" name="Text Box 29"/>
            <p:cNvSpPr txBox="1">
              <a:spLocks noChangeAspect="1" noChangeArrowheads="1"/>
            </p:cNvSpPr>
            <p:nvPr/>
          </p:nvSpPr>
          <p:spPr bwMode="auto">
            <a:xfrm>
              <a:off x="1547695" y="6453384"/>
              <a:ext cx="2760633" cy="246168"/>
            </a:xfrm>
            <a:prstGeom prst="rect">
              <a:avLst/>
            </a:prstGeom>
            <a:noFill/>
            <a:ln w="9525">
              <a:noFill/>
              <a:miter lim="800000"/>
              <a:headEnd/>
              <a:tailEnd/>
            </a:ln>
          </p:spPr>
          <p:txBody>
            <a:bodyPr>
              <a:spAutoFit/>
            </a:bodyPr>
            <a:lstStyle/>
            <a:p>
              <a:pPr>
                <a:spcBef>
                  <a:spcPct val="50000"/>
                </a:spcBef>
                <a:defRPr/>
              </a:pPr>
              <a:r>
                <a:rPr lang="es-MX" sz="1000" i="1" dirty="0">
                  <a:latin typeface="+mj-lt"/>
                </a:rPr>
                <a:t> Base: Total  de </a:t>
              </a:r>
              <a:r>
                <a:rPr lang="es-MX" sz="1000" i="1" dirty="0" smtClean="0">
                  <a:latin typeface="+mj-lt"/>
                </a:rPr>
                <a:t>entrevistas</a:t>
              </a:r>
              <a:endParaRPr lang="es-MX" sz="1000" i="1" dirty="0">
                <a:latin typeface="+mj-lt"/>
              </a:endParaRPr>
            </a:p>
          </p:txBody>
        </p:sp>
      </p:grpSp>
      <p:grpSp>
        <p:nvGrpSpPr>
          <p:cNvPr id="16" name="15 Grupo"/>
          <p:cNvGrpSpPr/>
          <p:nvPr/>
        </p:nvGrpSpPr>
        <p:grpSpPr>
          <a:xfrm>
            <a:off x="6825952" y="656112"/>
            <a:ext cx="2138536" cy="2551696"/>
            <a:chOff x="6825952" y="656112"/>
            <a:chExt cx="2138536" cy="2551696"/>
          </a:xfrm>
        </p:grpSpPr>
        <p:sp>
          <p:nvSpPr>
            <p:cNvPr id="15" name="14 Llamada rectangular redondeada"/>
            <p:cNvSpPr/>
            <p:nvPr/>
          </p:nvSpPr>
          <p:spPr>
            <a:xfrm>
              <a:off x="6825952" y="656112"/>
              <a:ext cx="2138536" cy="1260720"/>
            </a:xfrm>
            <a:prstGeom prst="wedgeRoundRectCallout">
              <a:avLst>
                <a:gd name="adj1" fmla="val -22117"/>
                <a:gd name="adj2" fmla="val 6702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Uno de cada tres sujetos rechaza mucho fumar al exponerse a cajetilla Plana</a:t>
              </a:r>
              <a:endParaRPr lang="es-MX" dirty="0"/>
            </a:p>
          </p:txBody>
        </p:sp>
        <p:sp>
          <p:nvSpPr>
            <p:cNvPr id="14" name="13 Elipse"/>
            <p:cNvSpPr>
              <a:spLocks noChangeAspect="1"/>
            </p:cNvSpPr>
            <p:nvPr/>
          </p:nvSpPr>
          <p:spPr>
            <a:xfrm>
              <a:off x="6876256" y="2060848"/>
              <a:ext cx="1078992" cy="114696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diamond(in)">
                                      <p:cBhvr>
                                        <p:cTn id="13"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4923141</TotalTime>
  <Words>832</Words>
  <Application>Microsoft Office PowerPoint</Application>
  <PresentationFormat>Presentación en pantalla (4:3)</PresentationFormat>
  <Paragraphs>118</Paragraphs>
  <Slides>19</Slides>
  <Notes>2</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19</vt:i4>
      </vt:variant>
    </vt:vector>
  </HeadingPairs>
  <TitlesOfParts>
    <vt:vector size="22" baseType="lpstr">
      <vt:lpstr>Tema de Office</vt:lpstr>
      <vt:lpstr>Hoja de cálculo de Microsoft Excel</vt:lpstr>
      <vt:lpstr>Hoja de cálculo</vt:lpstr>
      <vt:lpstr>ESTUDIO PERCEPCIÓN DE RIESGO EN EL DISEÑO DE CAJETILLAS DE CIGARRILLOS ADULTOS EN LA REGIÓN METROPOLITANA</vt:lpstr>
      <vt:lpstr>Diapositiva 2</vt:lpstr>
      <vt:lpstr>Diapositiva 3</vt:lpstr>
      <vt:lpstr>Diapositiva 4</vt:lpstr>
      <vt:lpstr>PRINCIPALES RESULTADOS</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Andrés Vergara</cp:lastModifiedBy>
  <cp:revision>1068</cp:revision>
  <dcterms:created xsi:type="dcterms:W3CDTF">2011-04-26T23:53:20Z</dcterms:created>
  <dcterms:modified xsi:type="dcterms:W3CDTF">2016-01-06T19:50:32Z</dcterms:modified>
</cp:coreProperties>
</file>