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23" r:id="rId2"/>
    <p:sldId id="329" r:id="rId3"/>
    <p:sldId id="321" r:id="rId4"/>
    <p:sldId id="324" r:id="rId5"/>
    <p:sldId id="325" r:id="rId6"/>
    <p:sldId id="343" r:id="rId7"/>
    <p:sldId id="344" r:id="rId8"/>
    <p:sldId id="345" r:id="rId9"/>
    <p:sldId id="346" r:id="rId10"/>
    <p:sldId id="328" r:id="rId11"/>
    <p:sldId id="330" r:id="rId12"/>
    <p:sldId id="331" r:id="rId13"/>
    <p:sldId id="335" r:id="rId14"/>
    <p:sldId id="342" r:id="rId15"/>
    <p:sldId id="341" r:id="rId16"/>
  </p:sldIdLst>
  <p:sldSz cx="13004800" cy="9753600"/>
  <p:notesSz cx="7010400" cy="9236075"/>
  <p:defaultTextStyle>
    <a:lvl1pPr algn="ctr" defTabSz="825500">
      <a:defRPr sz="3400">
        <a:latin typeface="+mn-lt"/>
        <a:ea typeface="+mn-ea"/>
        <a:cs typeface="+mn-cs"/>
        <a:sym typeface="Helvetica Light"/>
      </a:defRPr>
    </a:lvl1pPr>
    <a:lvl2pPr indent="228600" algn="ctr" defTabSz="825500">
      <a:defRPr sz="3400">
        <a:latin typeface="+mn-lt"/>
        <a:ea typeface="+mn-ea"/>
        <a:cs typeface="+mn-cs"/>
        <a:sym typeface="Helvetica Light"/>
      </a:defRPr>
    </a:lvl2pPr>
    <a:lvl3pPr indent="457200" algn="ctr" defTabSz="825500">
      <a:defRPr sz="3400">
        <a:latin typeface="+mn-lt"/>
        <a:ea typeface="+mn-ea"/>
        <a:cs typeface="+mn-cs"/>
        <a:sym typeface="Helvetica Light"/>
      </a:defRPr>
    </a:lvl3pPr>
    <a:lvl4pPr indent="685800" algn="ctr" defTabSz="825500">
      <a:defRPr sz="3400">
        <a:latin typeface="+mn-lt"/>
        <a:ea typeface="+mn-ea"/>
        <a:cs typeface="+mn-cs"/>
        <a:sym typeface="Helvetica Light"/>
      </a:defRPr>
    </a:lvl4pPr>
    <a:lvl5pPr indent="914400" algn="ctr" defTabSz="825500">
      <a:defRPr sz="3400">
        <a:latin typeface="+mn-lt"/>
        <a:ea typeface="+mn-ea"/>
        <a:cs typeface="+mn-cs"/>
        <a:sym typeface="Helvetica Light"/>
      </a:defRPr>
    </a:lvl5pPr>
    <a:lvl6pPr indent="1143000" algn="ctr" defTabSz="825500">
      <a:defRPr sz="3400">
        <a:latin typeface="+mn-lt"/>
        <a:ea typeface="+mn-ea"/>
        <a:cs typeface="+mn-cs"/>
        <a:sym typeface="Helvetica Light"/>
      </a:defRPr>
    </a:lvl6pPr>
    <a:lvl7pPr indent="1371600" algn="ctr" defTabSz="825500">
      <a:defRPr sz="3400">
        <a:latin typeface="+mn-lt"/>
        <a:ea typeface="+mn-ea"/>
        <a:cs typeface="+mn-cs"/>
        <a:sym typeface="Helvetica Light"/>
      </a:defRPr>
    </a:lvl7pPr>
    <a:lvl8pPr indent="1600200" algn="ctr" defTabSz="825500">
      <a:defRPr sz="3400">
        <a:latin typeface="+mn-lt"/>
        <a:ea typeface="+mn-ea"/>
        <a:cs typeface="+mn-cs"/>
        <a:sym typeface="Helvetica Light"/>
      </a:defRPr>
    </a:lvl8pPr>
    <a:lvl9pPr indent="1828800" algn="ctr" defTabSz="825500">
      <a:defRPr sz="34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 Mañalich Muxi" initials="JMM" lastIdx="1" clrIdx="0">
    <p:extLst>
      <p:ext uri="{19B8F6BF-5375-455C-9EA6-DF929625EA0E}">
        <p15:presenceInfo xmlns:p15="http://schemas.microsoft.com/office/powerpoint/2012/main" userId="S-1-5-21-1960408961-1532298954-682003330-56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1392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34721" y="4387136"/>
            <a:ext cx="5140960" cy="415623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568953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163233" y="2977091"/>
            <a:ext cx="8678334" cy="19367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8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163233" y="4966758"/>
            <a:ext cx="8678334" cy="66145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B7FC9463-E2A2-4070-9F6D-CD3393392811}" type="datetimeFigureOut">
              <a:rPr lang="es-CL" smtClean="0"/>
              <a:pPr/>
              <a:t>14-12-2015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/>
          <a:lstStyle/>
          <a:p>
            <a:fld id="{278867F0-FD3F-4E16-B78C-46ED7276EBD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1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163233" y="3908424"/>
            <a:ext cx="8678334" cy="193675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110316" y="2479674"/>
            <a:ext cx="4259793" cy="2338918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/>
            </a:pPr>
            <a:r>
              <a:rPr sz="58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110316" y="4871508"/>
            <a:ext cx="4259793" cy="24024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228600" algn="ctr">
              <a:spcBef>
                <a:spcPts val="0"/>
              </a:spcBef>
              <a:buSzTx/>
              <a:buNone/>
              <a:defRPr sz="3000"/>
            </a:lvl2pPr>
            <a:lvl3pPr marL="0" indent="457200" algn="ctr">
              <a:spcBef>
                <a:spcPts val="0"/>
              </a:spcBef>
              <a:buSzTx/>
              <a:buNone/>
              <a:defRPr sz="3000"/>
            </a:lvl3pPr>
            <a:lvl4pPr marL="0" indent="685800" algn="ctr">
              <a:spcBef>
                <a:spcPts val="0"/>
              </a:spcBef>
              <a:buSzTx/>
              <a:buNone/>
              <a:defRPr sz="3000"/>
            </a:lvl4pPr>
            <a:lvl5pPr marL="0" indent="914400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8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8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126191" y="3368674"/>
            <a:ext cx="4169834" cy="3836460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4500"/>
              </a:spcBef>
              <a:defRPr sz="3000"/>
            </a:lvl1pPr>
            <a:lvl2pPr marL="931333" indent="-372533">
              <a:spcBef>
                <a:spcPts val="4500"/>
              </a:spcBef>
              <a:defRPr sz="3000"/>
            </a:lvl2pPr>
            <a:lvl3pPr marL="1490133" indent="-372533">
              <a:spcBef>
                <a:spcPts val="4500"/>
              </a:spcBef>
              <a:defRPr sz="3000"/>
            </a:lvl3pPr>
            <a:lvl4pPr marL="2048933" indent="-372533">
              <a:spcBef>
                <a:spcPts val="4500"/>
              </a:spcBef>
              <a:defRPr sz="3000"/>
            </a:lvl4pPr>
            <a:lvl5pPr marL="2607733" indent="-372533">
              <a:spcBef>
                <a:spcPts val="45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126191" y="2760133"/>
            <a:ext cx="8752418" cy="42280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6191" y="2416174"/>
            <a:ext cx="8752418" cy="952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78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26191" y="3368674"/>
            <a:ext cx="8752418" cy="38364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825500">
        <a:defRPr sz="78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78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78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78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78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78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78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78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7800">
          <a:latin typeface="+mn-lt"/>
          <a:ea typeface="+mn-ea"/>
          <a:cs typeface="+mn-cs"/>
          <a:sym typeface="Helvetica Light"/>
        </a:defRPr>
      </a:lvl9pPr>
    </p:titleStyle>
    <p:bodyStyle>
      <a:lvl1pPr marL="439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1074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709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2344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979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3614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4249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4884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5519615" indent="-439615" defTabSz="825500">
        <a:spcBef>
          <a:spcPts val="59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4800" cy="97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9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" y="4732573"/>
            <a:ext cx="1300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smtClean="0">
                <a:solidFill>
                  <a:srgbClr val="002060"/>
                </a:solidFill>
              </a:rPr>
              <a:t>¿ QUÉ ESTÁN HACIENDO LAS UNIVERSIDADES ?</a:t>
            </a:r>
            <a:endParaRPr lang="es-CL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56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12" y="1921631"/>
            <a:ext cx="12207176" cy="70914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647954" y="1189275"/>
            <a:ext cx="1430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</a:rPr>
              <a:t>Titulados </a:t>
            </a:r>
            <a:r>
              <a:rPr lang="es-CL" sz="3600" b="1" dirty="0" smtClean="0">
                <a:solidFill>
                  <a:srgbClr val="002060"/>
                </a:solidFill>
              </a:rPr>
              <a:t>Salud </a:t>
            </a:r>
            <a:r>
              <a:rPr lang="es-CL" sz="2800" b="1" dirty="0" smtClean="0">
                <a:solidFill>
                  <a:srgbClr val="002060"/>
                </a:solidFill>
              </a:rPr>
              <a:t>(*)</a:t>
            </a:r>
            <a:r>
              <a:rPr lang="es-CL" sz="3600" b="1" dirty="0" smtClean="0">
                <a:solidFill>
                  <a:srgbClr val="002060"/>
                </a:solidFill>
              </a:rPr>
              <a:t> </a:t>
            </a:r>
            <a:r>
              <a:rPr lang="es-CL" sz="3600" b="1" dirty="0">
                <a:solidFill>
                  <a:srgbClr val="002060"/>
                </a:solidFill>
              </a:rPr>
              <a:t>entre 2007 y </a:t>
            </a:r>
            <a:r>
              <a:rPr lang="es-CL" sz="3600" b="1" dirty="0" smtClean="0">
                <a:solidFill>
                  <a:srgbClr val="002060"/>
                </a:solidFill>
              </a:rPr>
              <a:t>2013</a:t>
            </a:r>
            <a:endParaRPr lang="es-CL" sz="3600" b="1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8812" y="8909701"/>
            <a:ext cx="3420272" cy="473633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(*) Incluye Psicología</a:t>
            </a:r>
            <a:endParaRPr kumimoji="0" lang="es-C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3433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647954" y="1417873"/>
            <a:ext cx="1430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</a:rPr>
              <a:t>Titulados </a:t>
            </a:r>
            <a:r>
              <a:rPr lang="es-CL" sz="3600" b="1" dirty="0" smtClean="0">
                <a:solidFill>
                  <a:srgbClr val="002060"/>
                </a:solidFill>
              </a:rPr>
              <a:t>Salud </a:t>
            </a:r>
            <a:r>
              <a:rPr lang="es-CL" sz="3600" b="1" dirty="0">
                <a:solidFill>
                  <a:srgbClr val="002060"/>
                </a:solidFill>
              </a:rPr>
              <a:t>entre 2007 y </a:t>
            </a:r>
            <a:r>
              <a:rPr lang="es-CL" sz="3600" b="1" dirty="0" smtClean="0">
                <a:solidFill>
                  <a:srgbClr val="002060"/>
                </a:solidFill>
              </a:rPr>
              <a:t>2013</a:t>
            </a:r>
            <a:endParaRPr lang="es-CL" sz="3600" b="1" dirty="0">
              <a:solidFill>
                <a:srgbClr val="002060"/>
              </a:solidFill>
            </a:endParaRPr>
          </a:p>
        </p:txBody>
      </p:sp>
      <p:pic>
        <p:nvPicPr>
          <p:cNvPr id="6" name="Imagen 5" descr="slid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8" y="2204594"/>
            <a:ext cx="12170664" cy="72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06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647954" y="1170223"/>
            <a:ext cx="1430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2060"/>
                </a:solidFill>
              </a:rPr>
              <a:t>Proyecciones </a:t>
            </a:r>
            <a:r>
              <a:rPr lang="es-CL" sz="3600" b="1" dirty="0">
                <a:solidFill>
                  <a:srgbClr val="002060"/>
                </a:solidFill>
              </a:rPr>
              <a:t>en provisión de </a:t>
            </a:r>
            <a:r>
              <a:rPr lang="es-CL" sz="3600" b="1" dirty="0" smtClean="0">
                <a:solidFill>
                  <a:srgbClr val="002060"/>
                </a:solidFill>
              </a:rPr>
              <a:t>egresados Salud</a:t>
            </a:r>
            <a:endParaRPr lang="es-CL" sz="36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381"/>
            <a:ext cx="13004800" cy="22769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51824"/>
          <a:stretch/>
        </p:blipFill>
        <p:spPr>
          <a:xfrm>
            <a:off x="0" y="5105400"/>
            <a:ext cx="13004800" cy="20126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53192"/>
          <a:stretch/>
        </p:blipFill>
        <p:spPr>
          <a:xfrm>
            <a:off x="508" y="7458074"/>
            <a:ext cx="13004800" cy="1955526"/>
          </a:xfrm>
          <a:prstGeom prst="rect">
            <a:avLst/>
          </a:prstGeom>
        </p:spPr>
      </p:pic>
      <p:sp>
        <p:nvSpPr>
          <p:cNvPr id="10" name="Flecha abajo 9"/>
          <p:cNvSpPr/>
          <p:nvPr/>
        </p:nvSpPr>
        <p:spPr>
          <a:xfrm>
            <a:off x="6229350" y="4572000"/>
            <a:ext cx="666750" cy="533400"/>
          </a:xfrm>
          <a:prstGeom prst="downArrow">
            <a:avLst/>
          </a:prstGeom>
          <a:solidFill>
            <a:srgbClr val="FF0000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6229350" y="6991350"/>
            <a:ext cx="666750" cy="533400"/>
          </a:xfrm>
          <a:prstGeom prst="downArrow">
            <a:avLst/>
          </a:prstGeom>
          <a:solidFill>
            <a:srgbClr val="FF0000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1488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647954" y="1170223"/>
            <a:ext cx="1430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2060"/>
                </a:solidFill>
              </a:rPr>
              <a:t>Proyecciones en provisión de egresados: Medicina</a:t>
            </a:r>
            <a:endParaRPr lang="es-CL" sz="36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5718"/>
          <a:stretch/>
        </p:blipFill>
        <p:spPr>
          <a:xfrm>
            <a:off x="510377" y="2134863"/>
            <a:ext cx="11984047" cy="53520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52451" y="8235295"/>
            <a:ext cx="12112446" cy="9660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Sin el aporte de las Universidades No CRUCH, este año tendríamos el indicador que mostrábamos</a:t>
            </a:r>
            <a:r>
              <a:rPr kumimoji="0" lang="es-CL" sz="3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 el año 2011</a:t>
            </a:r>
            <a:endParaRPr kumimoji="0" lang="es-CL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0328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13004800" cy="97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"/>
            <a:ext cx="13005308" cy="97532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44405"/>
          <a:stretch/>
        </p:blipFill>
        <p:spPr>
          <a:xfrm>
            <a:off x="1748828" y="1698184"/>
            <a:ext cx="9507143" cy="73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6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" y="1417873"/>
            <a:ext cx="130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srgbClr val="002060"/>
                </a:solidFill>
              </a:rPr>
              <a:t>Demanda por Salud con Oferta insuficiente</a:t>
            </a:r>
            <a:endParaRPr lang="es-CL" sz="36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2" b="24620"/>
          <a:stretch/>
        </p:blipFill>
        <p:spPr>
          <a:xfrm>
            <a:off x="226928" y="2064204"/>
            <a:ext cx="4957323" cy="71804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5"/>
          <a:stretch/>
        </p:blipFill>
        <p:spPr>
          <a:xfrm>
            <a:off x="6237117" y="2218390"/>
            <a:ext cx="6390043" cy="70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" y="1417873"/>
            <a:ext cx="130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</a:rPr>
              <a:t>Demanda por Salud con Oferta insuficiente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98" y="2168206"/>
            <a:ext cx="4627228" cy="70221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3" b="22548"/>
          <a:stretch/>
        </p:blipFill>
        <p:spPr>
          <a:xfrm>
            <a:off x="6961451" y="2102492"/>
            <a:ext cx="5052933" cy="71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1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" y="1417873"/>
            <a:ext cx="130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2060"/>
                </a:solidFill>
              </a:rPr>
              <a:t>Demanda por Salud con Oferta insuficiente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6" y="2357971"/>
            <a:ext cx="11186869" cy="7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8" y="1417873"/>
            <a:ext cx="130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s-CL" dirty="0"/>
              <a:t>Tasa de médicos por 1.000 h y cambio entre 2000 - 2013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8552"/>
          <a:stretch/>
        </p:blipFill>
        <p:spPr>
          <a:xfrm>
            <a:off x="508" y="2064204"/>
            <a:ext cx="13004292" cy="6916242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10706100" y="5505450"/>
            <a:ext cx="247650" cy="419100"/>
          </a:xfrm>
          <a:prstGeom prst="down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Llamada con línea 2 6"/>
          <p:cNvSpPr/>
          <p:nvPr/>
        </p:nvSpPr>
        <p:spPr>
          <a:xfrm>
            <a:off x="7047956" y="2429691"/>
            <a:ext cx="3370217" cy="17634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194"/>
              <a:gd name="adj6" fmla="val -234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El déficit actual de médicos en Chile respecto a la media de la OECD es de 24.500 profesionales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04011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62658" y="1306927"/>
            <a:ext cx="963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es-CL" dirty="0"/>
              <a:t>Médicos graduados por </a:t>
            </a:r>
            <a:r>
              <a:rPr lang="es-CL" dirty="0" smtClean="0"/>
              <a:t>año por </a:t>
            </a:r>
            <a:r>
              <a:rPr lang="es-CL" dirty="0"/>
              <a:t>100.000 h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5769"/>
          <a:stretch/>
        </p:blipFill>
        <p:spPr>
          <a:xfrm>
            <a:off x="144277" y="2513136"/>
            <a:ext cx="12716754" cy="6886780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>
            <a:off x="10172700" y="5410200"/>
            <a:ext cx="247650" cy="419100"/>
          </a:xfrm>
          <a:prstGeom prst="down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Llamada con línea 2 8"/>
          <p:cNvSpPr/>
          <p:nvPr/>
        </p:nvSpPr>
        <p:spPr>
          <a:xfrm>
            <a:off x="1673134" y="2178503"/>
            <a:ext cx="3241766" cy="1962150"/>
          </a:xfrm>
          <a:prstGeom prst="borderCallout2">
            <a:avLst>
              <a:gd name="adj1" fmla="val 10361"/>
              <a:gd name="adj2" fmla="val 102967"/>
              <a:gd name="adj3" fmla="val 10360"/>
              <a:gd name="adj4" fmla="val 132975"/>
              <a:gd name="adj5" fmla="val 152633"/>
              <a:gd name="adj6" fmla="val 1371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Chile gradúa 507 médicos menos por año que la OECD.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73623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62658" y="1306927"/>
            <a:ext cx="963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es-CL" dirty="0"/>
              <a:t>Tasa de enfermeras por 1.000 </a:t>
            </a:r>
            <a:r>
              <a:rPr lang="es-CL" dirty="0" smtClean="0"/>
              <a:t>h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9371"/>
          <a:stretch/>
        </p:blipFill>
        <p:spPr>
          <a:xfrm>
            <a:off x="0" y="2933700"/>
            <a:ext cx="12925871" cy="5906088"/>
          </a:xfrm>
          <a:prstGeom prst="rect">
            <a:avLst/>
          </a:prstGeom>
        </p:spPr>
      </p:pic>
      <p:sp>
        <p:nvSpPr>
          <p:cNvPr id="10" name="Llamada con línea 2 9"/>
          <p:cNvSpPr/>
          <p:nvPr/>
        </p:nvSpPr>
        <p:spPr>
          <a:xfrm>
            <a:off x="7342959" y="2933700"/>
            <a:ext cx="2965268" cy="22253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7254"/>
              <a:gd name="adj6" fmla="val -642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En el caso chileno, solo 1/3 de las enfermeras son universitarias. Tasa real 1,9/1.000. Déficit = 126.000</a:t>
            </a:r>
            <a:endParaRPr lang="es-CL" sz="2400" dirty="0"/>
          </a:p>
        </p:txBody>
      </p:sp>
      <p:sp>
        <p:nvSpPr>
          <p:cNvPr id="11" name="Flecha abajo 10"/>
          <p:cNvSpPr/>
          <p:nvPr/>
        </p:nvSpPr>
        <p:spPr>
          <a:xfrm>
            <a:off x="8648700" y="5562600"/>
            <a:ext cx="247650" cy="419100"/>
          </a:xfrm>
          <a:prstGeom prst="down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166" tIns="21166" rIns="21166" bIns="21166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4196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"/>
            <a:ext cx="13005308" cy="9753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62658" y="1306927"/>
            <a:ext cx="963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pPr algn="l"/>
            <a:r>
              <a:rPr lang="es-CL" dirty="0"/>
              <a:t>Tasa de QF por 100.000 h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9423"/>
          <a:stretch/>
        </p:blipFill>
        <p:spPr>
          <a:xfrm>
            <a:off x="60360" y="2305050"/>
            <a:ext cx="12884080" cy="65966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294" y="3578239"/>
            <a:ext cx="507231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2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21166" tIns="21166" rIns="21166" bIns="21166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1166" tIns="21166" rIns="21166" bIns="21166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21166" tIns="21166" rIns="21166" bIns="21166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1166" tIns="21166" rIns="21166" bIns="21166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154</Words>
  <Application>Microsoft Office PowerPoint</Application>
  <PresentationFormat>Personalizado</PresentationFormat>
  <Paragraphs>17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Avenir Roman</vt:lpstr>
      <vt:lpstr>Helvetica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Rosario Cortés</dc:creator>
  <cp:lastModifiedBy>Ana María Morales Martinez</cp:lastModifiedBy>
  <cp:revision>322</cp:revision>
  <cp:lastPrinted>2015-08-10T15:52:03Z</cp:lastPrinted>
  <dcterms:modified xsi:type="dcterms:W3CDTF">2015-12-14T19:25:26Z</dcterms:modified>
</cp:coreProperties>
</file>