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es-CL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CC"/>
    <a:srgbClr val="FFEBCD"/>
    <a:srgbClr val="FFDBA7"/>
    <a:srgbClr val="CCFF99"/>
    <a:srgbClr val="99CCFF"/>
    <a:srgbClr val="CC00CC"/>
    <a:srgbClr val="FFFF66"/>
    <a:srgbClr val="FFCCFF"/>
    <a:srgbClr val="CC99FF"/>
    <a:srgbClr val="CC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30" d="100"/>
          <a:sy n="30" d="100"/>
        </p:scale>
        <p:origin x="-114" y="70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04EFA-C15E-4570-9E8B-64AC496C9643}" type="datetimeFigureOut">
              <a:rPr lang="es-ES" smtClean="0"/>
              <a:t>18/11/2015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1E397-C5F6-4871-9A71-53DFEFE2438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8CE-57F0-4CD9-BBDB-7D2A8D16B458}" type="datetimeFigureOut">
              <a:rPr lang="es-CL" smtClean="0"/>
              <a:pPr/>
              <a:t>18-11-2015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DB30-B19B-4235-A259-37A1CBA890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86666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8CE-57F0-4CD9-BBDB-7D2A8D16B458}" type="datetimeFigureOut">
              <a:rPr lang="es-CL" smtClean="0"/>
              <a:pPr/>
              <a:t>18-11-2015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DB30-B19B-4235-A259-37A1CBA890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82583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8CE-57F0-4CD9-BBDB-7D2A8D16B458}" type="datetimeFigureOut">
              <a:rPr lang="es-CL" smtClean="0"/>
              <a:pPr/>
              <a:t>18-11-2015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DB30-B19B-4235-A259-37A1CBA890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13916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8CE-57F0-4CD9-BBDB-7D2A8D16B458}" type="datetimeFigureOut">
              <a:rPr lang="es-CL" smtClean="0"/>
              <a:pPr/>
              <a:t>18-11-2015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DB30-B19B-4235-A259-37A1CBA890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85480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8CE-57F0-4CD9-BBDB-7D2A8D16B458}" type="datetimeFigureOut">
              <a:rPr lang="es-CL" smtClean="0"/>
              <a:pPr/>
              <a:t>18-11-2015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DB30-B19B-4235-A259-37A1CBA890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30811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8CE-57F0-4CD9-BBDB-7D2A8D16B458}" type="datetimeFigureOut">
              <a:rPr lang="es-CL" smtClean="0"/>
              <a:pPr/>
              <a:t>18-11-2015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DB30-B19B-4235-A259-37A1CBA890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97114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8CE-57F0-4CD9-BBDB-7D2A8D16B458}" type="datetimeFigureOut">
              <a:rPr lang="es-CL" smtClean="0"/>
              <a:pPr/>
              <a:t>18-11-2015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DB30-B19B-4235-A259-37A1CBA890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21465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8CE-57F0-4CD9-BBDB-7D2A8D16B458}" type="datetimeFigureOut">
              <a:rPr lang="es-CL" smtClean="0"/>
              <a:pPr/>
              <a:t>18-11-2015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DB30-B19B-4235-A259-37A1CBA890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40591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8CE-57F0-4CD9-BBDB-7D2A8D16B458}" type="datetimeFigureOut">
              <a:rPr lang="es-CL" smtClean="0"/>
              <a:pPr/>
              <a:t>18-11-2015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DB30-B19B-4235-A259-37A1CBA890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31657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8CE-57F0-4CD9-BBDB-7D2A8D16B458}" type="datetimeFigureOut">
              <a:rPr lang="es-CL" smtClean="0"/>
              <a:pPr/>
              <a:t>18-11-2015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DB30-B19B-4235-A259-37A1CBA890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59790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8CE-57F0-4CD9-BBDB-7D2A8D16B458}" type="datetimeFigureOut">
              <a:rPr lang="es-CL" smtClean="0"/>
              <a:pPr/>
              <a:t>18-11-2015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DB30-B19B-4235-A259-37A1CBA890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38488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9D8CE-57F0-4CD9-BBDB-7D2A8D16B458}" type="datetimeFigureOut">
              <a:rPr lang="es-CL" smtClean="0"/>
              <a:pPr/>
              <a:t>18-11-2015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ADB30-B19B-4235-A259-37A1CBA8902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6924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hyperlink" Target="http://www.scielo.cl/scielo.php?pid=S0716-10182014000400016&amp;script=sci_art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http://png.clipart.me/graphics/previews/147/eye-spy-with-my-little-eye-eye-cartoon-holding-a-magnifying-glass_147629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8789" y="5109395"/>
            <a:ext cx="3619500" cy="3309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5" name="54 Rectángulo redondeado"/>
          <p:cNvSpPr/>
          <p:nvPr/>
        </p:nvSpPr>
        <p:spPr>
          <a:xfrm>
            <a:off x="24436552" y="10499835"/>
            <a:ext cx="6274676" cy="2617076"/>
          </a:xfrm>
          <a:prstGeom prst="roundRect">
            <a:avLst/>
          </a:prstGeom>
          <a:solidFill>
            <a:srgbClr val="99CC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cultivo microbiológico de las heces en medios generales y selectivos y en el posterior estudio cuantitativo de la flora intestinal</a:t>
            </a:r>
            <a:endParaRPr lang="es-CL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upload.wikimedia.org/wikipedia/commons/thumb/d/da/USS_Logo.png/250px-US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6526927" cy="5534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49241" y="15799676"/>
            <a:ext cx="11855669" cy="52630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13 Rectángulo redondeado"/>
          <p:cNvSpPr/>
          <p:nvPr/>
        </p:nvSpPr>
        <p:spPr>
          <a:xfrm>
            <a:off x="24173174" y="7565147"/>
            <a:ext cx="6333903" cy="2686050"/>
          </a:xfrm>
          <a:prstGeom prst="roundRect">
            <a:avLst/>
          </a:prstGeom>
          <a:solidFill>
            <a:srgbClr val="CCFF9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CL" sz="2400" dirty="0" smtClean="0"/>
              <a:t>P</a:t>
            </a:r>
            <a:r>
              <a:rPr lang="es-CL" sz="2400" dirty="0" smtClean="0"/>
              <a:t>ermiten </a:t>
            </a:r>
            <a:r>
              <a:rPr lang="es-CL" sz="2400" dirty="0"/>
              <a:t>conocer la concentración de cada una de las especies que conforman la flora intestinal</a:t>
            </a:r>
          </a:p>
        </p:txBody>
      </p:sp>
      <p:sp>
        <p:nvSpPr>
          <p:cNvPr id="8" name="7 Elipse"/>
          <p:cNvSpPr/>
          <p:nvPr/>
        </p:nvSpPr>
        <p:spPr>
          <a:xfrm>
            <a:off x="18759301" y="8866133"/>
            <a:ext cx="5905500" cy="38481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CL" sz="2400" dirty="0">
                <a:latin typeface="Arial" pitchFamily="34" charset="0"/>
                <a:cs typeface="Arial" pitchFamily="34" charset="0"/>
              </a:rPr>
              <a:t>Perfiles de </a:t>
            </a:r>
            <a:r>
              <a:rPr lang="es-CL" sz="2400" dirty="0" err="1">
                <a:latin typeface="Arial" pitchFamily="34" charset="0"/>
                <a:cs typeface="Arial" pitchFamily="34" charset="0"/>
              </a:rPr>
              <a:t>Disbiosis</a:t>
            </a:r>
            <a:r>
              <a:rPr lang="es-C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Intestinal</a:t>
            </a: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5" y="20211394"/>
            <a:ext cx="7189077" cy="3471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AutoShape 2" descr="http://focaclipart.net23.net/objetos/ampollet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7" name="AutoShape 4" descr="http://focaclipart.net23.net/objetos/ampolleta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9" name="Imagen 18" descr="http://3.bp.blogspot.com/-V1HmHndPIHY/TtEf_C0DhYI/AAAAAAAAABc/pywf_BJgYFY/s1600/ampolleta.pn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65" y="13126964"/>
            <a:ext cx="3405352" cy="204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http://www.scielo.cl/fbpe/img/rci/v31n4/art16-tabla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45546" y="24058178"/>
            <a:ext cx="6463861" cy="11067394"/>
          </a:xfrm>
          <a:prstGeom prst="rect">
            <a:avLst/>
          </a:prstGeom>
          <a:noFill/>
        </p:spPr>
      </p:pic>
      <p:sp>
        <p:nvSpPr>
          <p:cNvPr id="22" name="21 CuadroTexto"/>
          <p:cNvSpPr txBox="1"/>
          <p:nvPr/>
        </p:nvSpPr>
        <p:spPr>
          <a:xfrm>
            <a:off x="25620116" y="23648277"/>
            <a:ext cx="537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Tabla 1.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Estudio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del donante</a:t>
            </a: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Subtítulo"/>
          <p:cNvSpPr>
            <a:spLocks noGrp="1"/>
          </p:cNvSpPr>
          <p:nvPr>
            <p:ph type="subTitle" idx="1"/>
          </p:nvPr>
        </p:nvSpPr>
        <p:spPr>
          <a:xfrm>
            <a:off x="6509331" y="2384353"/>
            <a:ext cx="20165924" cy="2502958"/>
          </a:xfrm>
        </p:spPr>
        <p:txBody>
          <a:bodyPr/>
          <a:lstStyle/>
          <a:p>
            <a:r>
              <a:rPr lang="es-CL" sz="3600" dirty="0" smtClean="0">
                <a:latin typeface="Arial" pitchFamily="34" charset="0"/>
                <a:cs typeface="Arial" pitchFamily="34" charset="0"/>
              </a:rPr>
              <a:t>Arancibia Fernández D; Cortez Muñoz N.; Gutiérrez  C; </a:t>
            </a:r>
            <a:r>
              <a:rPr lang="es-CL" sz="3600" dirty="0" smtClean="0">
                <a:latin typeface="Arial" pitchFamily="34" charset="0"/>
                <a:cs typeface="Arial" pitchFamily="34" charset="0"/>
              </a:rPr>
              <a:t>Olivera  </a:t>
            </a:r>
            <a:r>
              <a:rPr lang="es-CL" sz="3600" dirty="0" smtClean="0">
                <a:latin typeface="Arial" pitchFamily="34" charset="0"/>
                <a:cs typeface="Arial" pitchFamily="34" charset="0"/>
              </a:rPr>
              <a:t>N</a:t>
            </a:r>
          </a:p>
          <a:p>
            <a:r>
              <a:rPr lang="es-ES" sz="3600" dirty="0" smtClean="0">
                <a:latin typeface="Arial" pitchFamily="34" charset="0"/>
                <a:cs typeface="Arial" pitchFamily="34" charset="0"/>
              </a:rPr>
              <a:t>UNIVERSIDAD SAN SEBASTIAN, FACULTAD DE CIENCIAS DE LA SALUD, NUTRICION Y DIETETICA, MICROBIOLOGIA DE LOS ALIMENTOS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0" y="662152"/>
            <a:ext cx="323992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MICROBIOTA Y DISBIOSIS</a:t>
            </a:r>
          </a:p>
          <a:p>
            <a:pPr algn="ctr"/>
            <a:r>
              <a:rPr lang="es-ES" sz="360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(MICROBIOTA  AND DYSBIOSIS)</a:t>
            </a:r>
            <a:endParaRPr lang="es-ES" sz="3600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Elipse"/>
          <p:cNvSpPr/>
          <p:nvPr/>
        </p:nvSpPr>
        <p:spPr>
          <a:xfrm>
            <a:off x="4351283" y="6400800"/>
            <a:ext cx="4445876" cy="208104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 QUE ES LA MICROBIOTA?</a:t>
            </a: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1229710" y="8671034"/>
            <a:ext cx="10058400" cy="37521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C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Microbiota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 flora intestinal hace referencia al ecosistema microbiano que coloniza el tracto 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gastrointestinal.</a:t>
            </a:r>
          </a:p>
          <a:p>
            <a:pPr>
              <a:lnSpc>
                <a:spcPct val="150000"/>
              </a:lnSpc>
            </a:pP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composición de esta  comunidad microbiana es específica de cada huésped, compuesta por 100 billones de microorganismos</a:t>
            </a:r>
            <a:endParaRPr lang="es-C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http://previews.123rf.com/images/chudtsankov/chudtsankov1011/chudtsankov101100305/8284363-Car-cter-de-dibujos-animados-de-signo-de-interrogaci-n-Foto-de-archiv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90" y="6022427"/>
            <a:ext cx="2461499" cy="2490951"/>
          </a:xfrm>
          <a:prstGeom prst="rect">
            <a:avLst/>
          </a:prstGeom>
          <a:noFill/>
        </p:spPr>
      </p:pic>
      <p:pic>
        <p:nvPicPr>
          <p:cNvPr id="1028" name="Picture 4" descr="http://static.mejorconsalud.com/wp-content/uploads/2013/12/Flora-Intestinal-500x3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632870" y="8805043"/>
            <a:ext cx="5141639" cy="36497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" name="30 Rectángulo redondeado"/>
          <p:cNvSpPr/>
          <p:nvPr/>
        </p:nvSpPr>
        <p:spPr>
          <a:xfrm>
            <a:off x="2017988" y="12959255"/>
            <a:ext cx="4792717" cy="17342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¿Cómo evoluciona?</a:t>
            </a: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10436773" y="13179972"/>
            <a:ext cx="4729655" cy="1797268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¿Porqué es importante?</a:t>
            </a: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Elipse"/>
          <p:cNvSpPr/>
          <p:nvPr/>
        </p:nvSpPr>
        <p:spPr>
          <a:xfrm>
            <a:off x="788276" y="14851118"/>
            <a:ext cx="7315200" cy="507649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CL" sz="2400" dirty="0" smtClean="0">
                <a:solidFill>
                  <a:schemeClr val="tx1"/>
                </a:solidFill>
              </a:rPr>
              <a:t>Evoluciona </a:t>
            </a:r>
            <a:r>
              <a:rPr lang="es-CL" sz="2400" dirty="0" smtClean="0">
                <a:solidFill>
                  <a:schemeClr val="tx1"/>
                </a:solidFill>
              </a:rPr>
              <a:t>a lo largo de la vida, desde que el ser humano nace hasta que se hace mayor. El equilibrio de la </a:t>
            </a:r>
            <a:r>
              <a:rPr lang="es-CL" sz="2400" dirty="0" err="1" smtClean="0">
                <a:solidFill>
                  <a:schemeClr val="tx1"/>
                </a:solidFill>
              </a:rPr>
              <a:t>microbiota</a:t>
            </a:r>
            <a:r>
              <a:rPr lang="es-CL" sz="2400" dirty="0" smtClean="0">
                <a:solidFill>
                  <a:schemeClr val="tx1"/>
                </a:solidFill>
              </a:rPr>
              <a:t> intestinal puede verse afectado con el paso de los años, por eso los adultos mayores  tienen un </a:t>
            </a:r>
            <a:r>
              <a:rPr lang="es-CL" sz="2400" dirty="0" err="1" smtClean="0">
                <a:solidFill>
                  <a:schemeClr val="tx1"/>
                </a:solidFill>
              </a:rPr>
              <a:t>microbiota</a:t>
            </a:r>
            <a:r>
              <a:rPr lang="es-CL" sz="2400" dirty="0" smtClean="0">
                <a:solidFill>
                  <a:schemeClr val="tx1"/>
                </a:solidFill>
              </a:rPr>
              <a:t> diferente  a los jóvenes.</a:t>
            </a:r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9207063" y="15134897"/>
            <a:ext cx="7567447" cy="851337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C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C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Aunque 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 ser humano tiene una </a:t>
            </a:r>
            <a:r>
              <a:rPr lang="es-C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microbiota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única, 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ésta 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tiene las mismas funciones fisiológicas, donde se pueden destacar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s-C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Función digestiva adecuada.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Ayuda a digerir ciertos alimentos que el estómago y el intestino delgado no son capaces de digerir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Contribuye  a la producción de algunas vitaminas (B y K principalmente).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Desempeña un papel importante en el sistema inmune, actuando como efecto barrera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producción de ácido graso de cadena corta por parte de los microbios intestinales también juega un papel importante en la regulación de la homeostasis intestinal. </a:t>
            </a:r>
          </a:p>
          <a:p>
            <a:pPr algn="ctr"/>
            <a:endParaRPr lang="es-ES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88275" y="27242814"/>
            <a:ext cx="10342179" cy="2932386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 los cambios en la concentración y/o biodiversidad de las bacterias intestinales 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que pueden 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afectar negativamente al ser 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humano.</a:t>
            </a:r>
          </a:p>
          <a:p>
            <a:pPr>
              <a:lnSpc>
                <a:spcPct val="150000"/>
              </a:lnSpc>
            </a:pP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alteración de las bacterias intestinales puede contribuir al desarrollo o empeoramiento de muchos trastornos o enfermedades crónicas y degenerativas 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intestinales.</a:t>
            </a: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37 Imagen" descr="unname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351614" y="25208878"/>
            <a:ext cx="4918400" cy="5060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previews.123rf.com/images/braverabbit/braverabbit1206/braverabbit120600008/14268290-chica-linda-de-la-historieta-con-el-signo-de-interrogaci-n-Ilustraci-n-3D-de-alta-calidad-Foto-de-archiv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11410" y="23978147"/>
            <a:ext cx="3785804" cy="3025731"/>
          </a:xfrm>
          <a:prstGeom prst="rect">
            <a:avLst/>
          </a:prstGeom>
          <a:noFill/>
        </p:spPr>
      </p:pic>
      <p:sp>
        <p:nvSpPr>
          <p:cNvPr id="42" name="41 Onda"/>
          <p:cNvSpPr/>
          <p:nvPr/>
        </p:nvSpPr>
        <p:spPr>
          <a:xfrm>
            <a:off x="5517931" y="24941049"/>
            <a:ext cx="4887310" cy="2017986"/>
          </a:xfrm>
          <a:prstGeom prst="wav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¿Qué es la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disbiosis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1166648" y="30774289"/>
            <a:ext cx="5391807" cy="14188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¿Cómo se produce?</a:t>
            </a: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8450318" y="30742760"/>
            <a:ext cx="5454869" cy="1387366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Enfermedades asociadas</a:t>
            </a: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882869" y="32476967"/>
            <a:ext cx="6053958" cy="4288219"/>
          </a:xfrm>
          <a:prstGeom prst="roundRect">
            <a:avLst>
              <a:gd name="adj" fmla="val 286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CL" sz="2400" dirty="0" smtClean="0">
              <a:solidFill>
                <a:srgbClr val="3B3B3B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sz="2400" dirty="0" smtClean="0">
                <a:solidFill>
                  <a:srgbClr val="3B3B3B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- </a:t>
            </a:r>
            <a:r>
              <a:rPr lang="es-CL" sz="2400" dirty="0" smtClean="0">
                <a:solidFill>
                  <a:srgbClr val="3B3B3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Ingesta excesiva de antibióticos , alcohol </a:t>
            </a:r>
            <a:r>
              <a:rPr lang="es-CL" sz="2400" dirty="0" smtClean="0">
                <a:solidFill>
                  <a:srgbClr val="3B3B3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 </a:t>
            </a:r>
            <a:r>
              <a:rPr lang="es-CL" sz="2400" dirty="0" smtClean="0">
                <a:solidFill>
                  <a:srgbClr val="3B3B3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cafeína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CL" sz="2400" dirty="0" smtClean="0">
                <a:solidFill>
                  <a:srgbClr val="3B3B3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D</a:t>
            </a:r>
            <a:r>
              <a:rPr lang="es-CL" sz="2400" dirty="0" smtClean="0">
                <a:solidFill>
                  <a:srgbClr val="3B3B3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ietas </a:t>
            </a:r>
            <a:r>
              <a:rPr lang="es-CL" sz="2400" dirty="0" smtClean="0">
                <a:solidFill>
                  <a:srgbClr val="3B3B3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ricas en carbohidratos </a:t>
            </a:r>
            <a:r>
              <a:rPr lang="es-CL" sz="2400" dirty="0" smtClean="0">
                <a:solidFill>
                  <a:srgbClr val="3B3B3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refinados y dietas </a:t>
            </a:r>
            <a:r>
              <a:rPr lang="es-CL" sz="2400" dirty="0" err="1" smtClean="0">
                <a:solidFill>
                  <a:srgbClr val="3B3B3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hiperproteicas</a:t>
            </a:r>
            <a:r>
              <a:rPr lang="es-CL" sz="2400" dirty="0" smtClean="0">
                <a:solidFill>
                  <a:srgbClr val="3B3B3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CL" sz="2400" dirty="0" smtClean="0">
                <a:solidFill>
                  <a:srgbClr val="3B3B3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CL" sz="2400" dirty="0" smtClean="0">
                <a:solidFill>
                  <a:srgbClr val="3B3B3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Dietas bajas en fibra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CL" sz="2400" dirty="0" smtClean="0">
                <a:solidFill>
                  <a:srgbClr val="3B3B3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Uso </a:t>
            </a:r>
            <a:r>
              <a:rPr lang="es-CL" sz="2400" dirty="0" smtClean="0">
                <a:solidFill>
                  <a:srgbClr val="3B3B3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 aditivos </a:t>
            </a:r>
            <a:r>
              <a:rPr lang="es-CL" sz="2400" dirty="0" smtClean="0">
                <a:solidFill>
                  <a:srgbClr val="3B3B3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alimentarios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7851226" y="32445435"/>
            <a:ext cx="5801711" cy="57071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Enfermedades inflamatorias: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Enfermedad de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Crohn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(EC)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Colitis Ulcerativa (CU)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Cáncer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Colorrectal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Sindrome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del intestino irritable (SII)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Enfermedades sistemáticas: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Obesidad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Diabétes</a:t>
            </a:r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Aterosclerosis</a:t>
            </a:r>
          </a:p>
        </p:txBody>
      </p:sp>
      <p:sp>
        <p:nvSpPr>
          <p:cNvPr id="49" name="48 Rectángulo redondeado"/>
          <p:cNvSpPr/>
          <p:nvPr/>
        </p:nvSpPr>
        <p:spPr>
          <a:xfrm>
            <a:off x="1292772" y="37080498"/>
            <a:ext cx="5297214" cy="1545021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Disbiosis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 Alimentación</a:t>
            </a: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486401" y="38972358"/>
            <a:ext cx="9806151" cy="3755314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Prebióticos y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Probióticos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Cumplen un papel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princiipal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 la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reglacion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disbiosis</a:t>
            </a:r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Nutrición 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neonatal es crítica en el desarrollo inicial de la ecología 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microbiana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 ingestión de fibra en la dieta 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puede 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reducir el riesgo de desarrollar cáncer </a:t>
            </a:r>
            <a:r>
              <a:rPr lang="es-C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colorrectal</a:t>
            </a:r>
            <a:endParaRPr lang="es-CL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Las dietas ricas en grasas promueven la </a:t>
            </a:r>
            <a:r>
              <a:rPr lang="es-C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disbiosis</a:t>
            </a:r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http://wl.static.fotolia.com/jpg/00/40/32/80/400_F_40328073_YtBrRbbBNhSRNScqTTVouRshA9qks4DH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9090" y="41179531"/>
            <a:ext cx="4792717" cy="2021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http://www.farmaquilis.es/ckfinder/userfiles/images/pre-y-pro-bioticos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8912000"/>
            <a:ext cx="5141639" cy="2267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" name="53 Rectángulo"/>
          <p:cNvSpPr/>
          <p:nvPr/>
        </p:nvSpPr>
        <p:spPr>
          <a:xfrm>
            <a:off x="23553681" y="5360275"/>
            <a:ext cx="6053960" cy="1261241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Métodos de detección</a:t>
            </a: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56 Flecha derecha"/>
          <p:cNvSpPr/>
          <p:nvPr/>
        </p:nvSpPr>
        <p:spPr>
          <a:xfrm>
            <a:off x="24436552" y="14315089"/>
            <a:ext cx="1639614" cy="441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 redondeado"/>
          <p:cNvSpPr/>
          <p:nvPr/>
        </p:nvSpPr>
        <p:spPr>
          <a:xfrm>
            <a:off x="22134786" y="13747530"/>
            <a:ext cx="6653049" cy="163961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Tratamiento                             Bacterioterapia</a:t>
            </a: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16679918" y="24026647"/>
            <a:ext cx="8576441" cy="11004331"/>
          </a:xfrm>
          <a:prstGeom prst="rect">
            <a:avLst/>
          </a:prstGeom>
          <a:solidFill>
            <a:srgbClr val="FFE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Varios estudios han demostrado que la marcada normalización de la </a:t>
            </a:r>
            <a:r>
              <a:rPr lang="es-C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microbiota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por transferencia directa de ésta desde un donante sano, procedimiento conocido como TMF (trasplante de </a:t>
            </a:r>
            <a:r>
              <a:rPr lang="es-C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microbiota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fecal) , es altamente efectivo en el tratamiento de </a:t>
            </a:r>
            <a:r>
              <a:rPr lang="es-CL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Clostridium</a:t>
            </a:r>
            <a:r>
              <a:rPr lang="es-CL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difficile</a:t>
            </a:r>
            <a:r>
              <a:rPr lang="es-CL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refractario y recurrente, con un </a:t>
            </a:r>
            <a:r>
              <a:rPr lang="es-C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éxito mayor a 90%</a:t>
            </a:r>
            <a:r>
              <a:rPr lang="es-CL" sz="2400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s-C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s-C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Khoruts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C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cols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utilizando métodos moleculares lograron demostrar que después de 14 días del TMF, la composición de la </a:t>
            </a:r>
            <a:r>
              <a:rPr lang="es-C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microbiota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bacteriana fecal del paciente era similar a la del donante.</a:t>
            </a:r>
          </a:p>
          <a:p>
            <a:pPr>
              <a:lnSpc>
                <a:spcPct val="150000"/>
              </a:lnSpc>
            </a:pP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 relación a la elección del donante, es responsabilidad del médico que realiza el trasplante fecal asegurarse de disminuir la posibilidad de transmitir una enfermedad al receptor. Una adecuada anamnesis y examen físico no deben ser omitidos ya que no todas las enfermedades o condiciones pueden ser detectadas por exámenes de laboratorio, especialmente si la evaluación fue realizada durante un período precoz o de ventana de una enfermedad. Exámenes de sangre y deposiciones deben ser solicitados para descartar enfermedades transmisibles (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14"/>
              </a:rPr>
              <a:t>Tabla 1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1" name="60 Elipse"/>
          <p:cNvSpPr/>
          <p:nvPr/>
        </p:nvSpPr>
        <p:spPr>
          <a:xfrm>
            <a:off x="20179861" y="21504166"/>
            <a:ext cx="9963807" cy="1765738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Últimos avances o descubrimientos</a:t>
            </a: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http://st.depositphotos.com/1037178/3043/v/950/depositphotos_30431165-Woman-Wondering---Office-Corporate-Cartoon-Peopl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18677" y="38404800"/>
            <a:ext cx="2806262" cy="4795838"/>
          </a:xfrm>
          <a:prstGeom prst="rect">
            <a:avLst/>
          </a:prstGeom>
          <a:noFill/>
        </p:spPr>
      </p:pic>
      <p:sp>
        <p:nvSpPr>
          <p:cNvPr id="62" name="61 Llamada de nube"/>
          <p:cNvSpPr/>
          <p:nvPr/>
        </p:nvSpPr>
        <p:spPr>
          <a:xfrm>
            <a:off x="18729434" y="35314758"/>
            <a:ext cx="13669854" cy="6274676"/>
          </a:xfrm>
          <a:prstGeom prst="cloudCallout">
            <a:avLst>
              <a:gd name="adj1" fmla="val -58040"/>
              <a:gd name="adj2" fmla="val 28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endParaRPr lang="es-ES" sz="2400" b="1" u="sng" dirty="0" smtClean="0">
              <a:solidFill>
                <a:schemeClr val="tx1"/>
              </a:solidFill>
            </a:endParaRPr>
          </a:p>
          <a:p>
            <a:pPr lvl="0" algn="ctr">
              <a:lnSpc>
                <a:spcPct val="150000"/>
              </a:lnSpc>
            </a:pPr>
            <a:endParaRPr lang="es-E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Aumenta 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consumo de pro bióticos y prebióticos ( leche y yogurt descremado) alimentos ricos en fibra ( harinas integrales, frutas y verduras 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Disminuye el consumo de comida procesadas alta en grasas ( hamburguesas, papas fritas, </a:t>
            </a:r>
            <a:r>
              <a:rPr lang="es-E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snack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etc.) , alcohol, cafeína, galletas dulces, etc. .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Hábitos </a:t>
            </a:r>
            <a:r>
              <a:rPr lang="es-ES" sz="2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individuales y sociales (alimentación, ejercicio, sueño, actividades de entretenimiento,…) aportan vitalidad y animan a seguir activos y evitar el estrés</a:t>
            </a:r>
            <a:r>
              <a:rPr lang="es-ES" sz="2400" dirty="0" smtClean="0">
                <a:solidFill>
                  <a:schemeClr val="accent3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s-ES" sz="2400" dirty="0" smtClean="0">
              <a:solidFill>
                <a:schemeClr val="accent3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19093619" y="22323972"/>
            <a:ext cx="45719" cy="119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7" name="66 Rectángulo"/>
          <p:cNvSpPr/>
          <p:nvPr/>
        </p:nvSpPr>
        <p:spPr>
          <a:xfrm>
            <a:off x="19044745" y="41728419"/>
            <a:ext cx="128015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2700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¡CUIDA TU FLORA INTESTINAL Y ELLA CUIDARA DE TI</a:t>
            </a:r>
            <a:r>
              <a:rPr lang="es-ES" sz="3200" b="1" dirty="0" smtClean="0">
                <a:ln w="12700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s-ES" sz="3200" b="1" cap="none" spc="0" dirty="0">
              <a:ln w="12700">
                <a:solidFill>
                  <a:srgbClr val="FF33CC"/>
                </a:solidFill>
                <a:prstDash val="solid"/>
              </a:ln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0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729</Words>
  <Application>Microsoft Office PowerPoint</Application>
  <PresentationFormat>Personalizado</PresentationFormat>
  <Paragraphs>62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ARANCIBIA FERNÁNDEZ</dc:creator>
  <cp:lastModifiedBy>Mario</cp:lastModifiedBy>
  <cp:revision>35</cp:revision>
  <dcterms:created xsi:type="dcterms:W3CDTF">2015-11-18T19:32:48Z</dcterms:created>
  <dcterms:modified xsi:type="dcterms:W3CDTF">2015-11-19T02:42:12Z</dcterms:modified>
</cp:coreProperties>
</file>