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es-CL"/>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1A40"/>
    <a:srgbClr val="10121A"/>
    <a:srgbClr val="C9C007"/>
    <a:srgbClr val="A4A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2" autoAdjust="0"/>
    <p:restoredTop sz="94660"/>
  </p:normalViewPr>
  <p:slideViewPr>
    <p:cSldViewPr snapToGrid="0">
      <p:cViewPr>
        <p:scale>
          <a:sx n="33" d="100"/>
          <a:sy n="33" d="100"/>
        </p:scale>
        <p:origin x="-30" y="-55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01F0FB-6D83-4008-A581-0BCA5046B5C5}" type="datetimeFigureOut">
              <a:rPr lang="es-CL" smtClean="0"/>
              <a:t>17-11-2015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2889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01F0FB-6D83-4008-A581-0BCA5046B5C5}" type="datetimeFigureOut">
              <a:rPr lang="es-CL" smtClean="0"/>
              <a:t>17-11-2015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26027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01F0FB-6D83-4008-A581-0BCA5046B5C5}" type="datetimeFigureOut">
              <a:rPr lang="es-CL" smtClean="0"/>
              <a:t>17-11-2015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32158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01F0FB-6D83-4008-A581-0BCA5046B5C5}" type="datetimeFigureOut">
              <a:rPr lang="es-CL" smtClean="0"/>
              <a:t>17-11-2015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176991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01F0FB-6D83-4008-A581-0BCA5046B5C5}" type="datetimeFigureOut">
              <a:rPr lang="es-CL" smtClean="0"/>
              <a:t>17-11-2015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130649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01F0FB-6D83-4008-A581-0BCA5046B5C5}" type="datetimeFigureOut">
              <a:rPr lang="es-CL" smtClean="0"/>
              <a:t>17-11-2015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382826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smtClean="0"/>
              <a:t>Haga clic para modificar el estilo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001F0FB-6D83-4008-A581-0BCA5046B5C5}" type="datetimeFigureOut">
              <a:rPr lang="es-CL" smtClean="0"/>
              <a:t>17-11-2015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9461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001F0FB-6D83-4008-A581-0BCA5046B5C5}" type="datetimeFigureOut">
              <a:rPr lang="es-CL" smtClean="0"/>
              <a:t>17-11-2015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100956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1F0FB-6D83-4008-A581-0BCA5046B5C5}" type="datetimeFigureOut">
              <a:rPr lang="es-CL" smtClean="0"/>
              <a:t>17-11-2015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373739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01F0FB-6D83-4008-A581-0BCA5046B5C5}" type="datetimeFigureOut">
              <a:rPr lang="es-CL" smtClean="0"/>
              <a:t>17-11-2015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237812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01F0FB-6D83-4008-A581-0BCA5046B5C5}" type="datetimeFigureOut">
              <a:rPr lang="es-CL" smtClean="0"/>
              <a:t>17-11-2015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220A748-F434-4383-8876-EC3BB1A0D96B}" type="slidenum">
              <a:rPr lang="es-CL" smtClean="0"/>
              <a:t>‹Nº›</a:t>
            </a:fld>
            <a:endParaRPr lang="es-CL"/>
          </a:p>
        </p:txBody>
      </p:sp>
    </p:spTree>
    <p:extLst>
      <p:ext uri="{BB962C8B-B14F-4D97-AF65-F5344CB8AC3E}">
        <p14:creationId xmlns:p14="http://schemas.microsoft.com/office/powerpoint/2010/main" val="287876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D001F0FB-6D83-4008-A581-0BCA5046B5C5}" type="datetimeFigureOut">
              <a:rPr lang="es-CL" smtClean="0"/>
              <a:t>17-11-2015</a:t>
            </a:fld>
            <a:endParaRPr lang="es-CL"/>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F220A748-F434-4383-8876-EC3BB1A0D96B}" type="slidenum">
              <a:rPr lang="es-CL" smtClean="0"/>
              <a:t>‹Nº›</a:t>
            </a:fld>
            <a:endParaRPr lang="es-CL"/>
          </a:p>
        </p:txBody>
      </p:sp>
    </p:spTree>
    <p:extLst>
      <p:ext uri="{BB962C8B-B14F-4D97-AF65-F5344CB8AC3E}">
        <p14:creationId xmlns:p14="http://schemas.microsoft.com/office/powerpoint/2010/main" val="3963933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uss.cl/wp-content/themes/uss/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290" y="1414688"/>
            <a:ext cx="4511924" cy="132851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647214" y="2078943"/>
            <a:ext cx="26166286" cy="3970318"/>
          </a:xfrm>
          <a:prstGeom prst="rect">
            <a:avLst/>
          </a:prstGeom>
          <a:noFill/>
        </p:spPr>
        <p:txBody>
          <a:bodyPr wrap="square" rtlCol="0">
            <a:spAutoFit/>
          </a:bodyPr>
          <a:lstStyle/>
          <a:p>
            <a:pPr algn="ctr">
              <a:lnSpc>
                <a:spcPct val="150000"/>
              </a:lnSpc>
            </a:pPr>
            <a:r>
              <a:rPr lang="es-CL" sz="6000" b="1" u="sng" dirty="0" err="1" smtClean="0">
                <a:solidFill>
                  <a:srgbClr val="7030A0"/>
                </a:solidFill>
              </a:rPr>
              <a:t>Preservantes</a:t>
            </a:r>
            <a:r>
              <a:rPr lang="es-CL" sz="6000" b="1" u="sng" dirty="0" smtClean="0">
                <a:solidFill>
                  <a:srgbClr val="7030A0"/>
                </a:solidFill>
              </a:rPr>
              <a:t> y Conservantes</a:t>
            </a:r>
          </a:p>
          <a:p>
            <a:pPr algn="ctr">
              <a:lnSpc>
                <a:spcPct val="150000"/>
              </a:lnSpc>
            </a:pPr>
            <a:r>
              <a:rPr lang="es-CL" sz="3600" b="1" u="sng" dirty="0" smtClean="0">
                <a:solidFill>
                  <a:srgbClr val="7030A0"/>
                </a:solidFill>
              </a:rPr>
              <a:t>(</a:t>
            </a:r>
            <a:r>
              <a:rPr lang="es-CL" sz="3600" b="1" u="sng" dirty="0" err="1" smtClean="0">
                <a:solidFill>
                  <a:srgbClr val="7030A0"/>
                </a:solidFill>
              </a:rPr>
              <a:t>Preservants</a:t>
            </a:r>
            <a:r>
              <a:rPr lang="es-CL" sz="3600" b="1" u="sng" dirty="0" smtClean="0">
                <a:solidFill>
                  <a:srgbClr val="7030A0"/>
                </a:solidFill>
              </a:rPr>
              <a:t> and </a:t>
            </a:r>
            <a:r>
              <a:rPr lang="es-CL" sz="3600" b="1" u="sng" dirty="0" err="1" smtClean="0">
                <a:solidFill>
                  <a:srgbClr val="7030A0"/>
                </a:solidFill>
              </a:rPr>
              <a:t>Conservants</a:t>
            </a:r>
            <a:r>
              <a:rPr lang="es-CL" sz="3600" b="1" u="sng" dirty="0" smtClean="0">
                <a:solidFill>
                  <a:srgbClr val="7030A0"/>
                </a:solidFill>
              </a:rPr>
              <a:t>)</a:t>
            </a:r>
          </a:p>
          <a:p>
            <a:pPr algn="ctr">
              <a:lnSpc>
                <a:spcPct val="150000"/>
              </a:lnSpc>
            </a:pPr>
            <a:r>
              <a:rPr lang="es-CL" sz="3600" dirty="0" smtClean="0">
                <a:solidFill>
                  <a:srgbClr val="7030A0"/>
                </a:solidFill>
              </a:rPr>
              <a:t>Aguilera </a:t>
            </a:r>
            <a:r>
              <a:rPr lang="es-CL" sz="3600" dirty="0" err="1" smtClean="0">
                <a:solidFill>
                  <a:srgbClr val="7030A0"/>
                </a:solidFill>
              </a:rPr>
              <a:t>Sazo,NI</a:t>
            </a:r>
            <a:r>
              <a:rPr lang="es-CL" sz="3600" dirty="0" smtClean="0">
                <a:solidFill>
                  <a:srgbClr val="7030A0"/>
                </a:solidFill>
              </a:rPr>
              <a:t>; Celis </a:t>
            </a:r>
            <a:r>
              <a:rPr lang="es-CL" sz="3600" dirty="0" err="1" smtClean="0">
                <a:solidFill>
                  <a:srgbClr val="7030A0"/>
                </a:solidFill>
              </a:rPr>
              <a:t>Valenzuela,EL</a:t>
            </a:r>
            <a:r>
              <a:rPr lang="es-CL" sz="3600" dirty="0" smtClean="0">
                <a:solidFill>
                  <a:srgbClr val="7030A0"/>
                </a:solidFill>
              </a:rPr>
              <a:t>; Rodríguez </a:t>
            </a:r>
            <a:r>
              <a:rPr lang="es-CL" sz="3600" dirty="0" err="1" smtClean="0">
                <a:solidFill>
                  <a:srgbClr val="7030A0"/>
                </a:solidFill>
              </a:rPr>
              <a:t>Andrades</a:t>
            </a:r>
            <a:r>
              <a:rPr lang="es-CL" sz="3600" dirty="0" smtClean="0">
                <a:solidFill>
                  <a:srgbClr val="7030A0"/>
                </a:solidFill>
              </a:rPr>
              <a:t>, FR; Vargas Oliva, MA.</a:t>
            </a:r>
          </a:p>
          <a:p>
            <a:pPr algn="ctr">
              <a:lnSpc>
                <a:spcPct val="150000"/>
              </a:lnSpc>
            </a:pPr>
            <a:r>
              <a:rPr lang="es-CL" sz="3600" dirty="0" smtClean="0">
                <a:solidFill>
                  <a:srgbClr val="7030A0"/>
                </a:solidFill>
              </a:rPr>
              <a:t>UNIVERSIDAD SAN SEBASTIAN, FACULTAD DE CIENCIAS DE LA SALUD, NUTRICION Y DIETETICA, MICROBIOLOGIA DE LOS </a:t>
            </a:r>
            <a:r>
              <a:rPr lang="es-CL" sz="3600" dirty="0" smtClean="0">
                <a:solidFill>
                  <a:srgbClr val="7030A0"/>
                </a:solidFill>
              </a:rPr>
              <a:t>ALIMENTOS.</a:t>
            </a:r>
            <a:endParaRPr lang="es-CL" sz="3600" dirty="0">
              <a:solidFill>
                <a:srgbClr val="7030A0"/>
              </a:solidFill>
            </a:endParaRPr>
          </a:p>
        </p:txBody>
      </p:sp>
      <p:sp>
        <p:nvSpPr>
          <p:cNvPr id="9" name="Rectángulo redondeado 8"/>
          <p:cNvSpPr/>
          <p:nvPr/>
        </p:nvSpPr>
        <p:spPr>
          <a:xfrm>
            <a:off x="1773918" y="6455659"/>
            <a:ext cx="17152711" cy="810216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6000" lvl="0" indent="-306000" algn="just" defTabSz="457200">
              <a:lnSpc>
                <a:spcPct val="150000"/>
              </a:lnSpc>
              <a:spcBef>
                <a:spcPct val="20000"/>
              </a:spcBef>
              <a:spcAft>
                <a:spcPts val="600"/>
              </a:spcAft>
              <a:buClr>
                <a:srgbClr val="903163"/>
              </a:buClr>
              <a:buSzPct val="92000"/>
              <a:buFont typeface="Wingdings 2" panose="05020102010507070707" pitchFamily="18" charset="2"/>
              <a:buChar char=""/>
            </a:pPr>
            <a:r>
              <a:rPr lang="es-CL" sz="2400" dirty="0">
                <a:solidFill>
                  <a:schemeClr val="bg1"/>
                </a:solidFill>
                <a:latin typeface="Calibri" panose="020F0502020204030204" pitchFamily="34" charset="0"/>
              </a:rPr>
              <a:t>Un </a:t>
            </a:r>
            <a:r>
              <a:rPr lang="es-CL" sz="2400" dirty="0" err="1">
                <a:solidFill>
                  <a:schemeClr val="bg1"/>
                </a:solidFill>
                <a:latin typeface="Calibri" panose="020F0502020204030204" pitchFamily="34" charset="0"/>
              </a:rPr>
              <a:t>Preservante</a:t>
            </a:r>
            <a:r>
              <a:rPr lang="es-CL" sz="2400" dirty="0">
                <a:solidFill>
                  <a:schemeClr val="bg1"/>
                </a:solidFill>
                <a:latin typeface="Calibri" panose="020F0502020204030204" pitchFamily="34" charset="0"/>
              </a:rPr>
              <a:t> es una sustancia utilizada como aditivo alimentario, que añadida a los </a:t>
            </a:r>
            <a:r>
              <a:rPr lang="es-CL" sz="2400" dirty="0" smtClean="0">
                <a:solidFill>
                  <a:schemeClr val="bg1"/>
                </a:solidFill>
                <a:latin typeface="Calibri" panose="020F0502020204030204" pitchFamily="34" charset="0"/>
              </a:rPr>
              <a:t>alimentos (bien </a:t>
            </a:r>
            <a:r>
              <a:rPr lang="es-CL" sz="2400" dirty="0">
                <a:solidFill>
                  <a:schemeClr val="bg1"/>
                </a:solidFill>
                <a:latin typeface="Calibri" panose="020F0502020204030204" pitchFamily="34" charset="0"/>
              </a:rPr>
              <a:t>sea de origen natural o de origen químico) detiene o minimiza el deterioro causado por la presencia de diferentes tipos de microorganismos. Este deterioro microbiano de los alimentos puede producir pérdidas económicas sustanciales, tanto para la industria alimentaria (que puede llegar a generar pérdidas de materias primas y de algunos sub-productos elaborados antes de su comercialización) así como para distribuidores y usuarios consumidores </a:t>
            </a:r>
            <a:r>
              <a:rPr lang="es-CL" sz="2400" dirty="0" smtClean="0">
                <a:solidFill>
                  <a:schemeClr val="bg1"/>
                </a:solidFill>
                <a:latin typeface="Calibri" panose="020F0502020204030204" pitchFamily="34" charset="0"/>
              </a:rPr>
              <a:t>.</a:t>
            </a:r>
          </a:p>
          <a:p>
            <a:pPr marL="306000" lvl="0" indent="-306000" algn="just" defTabSz="457200">
              <a:lnSpc>
                <a:spcPct val="150000"/>
              </a:lnSpc>
              <a:spcBef>
                <a:spcPct val="20000"/>
              </a:spcBef>
              <a:spcAft>
                <a:spcPts val="600"/>
              </a:spcAft>
              <a:buClr>
                <a:srgbClr val="903163"/>
              </a:buClr>
              <a:buSzPct val="92000"/>
              <a:buFont typeface="Wingdings 2" panose="05020102010507070707" pitchFamily="18" charset="2"/>
              <a:buChar char=""/>
            </a:pPr>
            <a:r>
              <a:rPr lang="es-CL" sz="2400" dirty="0" smtClean="0">
                <a:solidFill>
                  <a:schemeClr val="bg1"/>
                </a:solidFill>
                <a:latin typeface="Calibri" panose="020F0502020204030204" pitchFamily="34" charset="0"/>
              </a:rPr>
              <a:t>Técnicamente </a:t>
            </a:r>
            <a:r>
              <a:rPr lang="es-CL" sz="2400" dirty="0">
                <a:solidFill>
                  <a:schemeClr val="bg1"/>
                </a:solidFill>
                <a:latin typeface="Calibri" panose="020F0502020204030204" pitchFamily="34" charset="0"/>
              </a:rPr>
              <a:t>los </a:t>
            </a:r>
            <a:r>
              <a:rPr lang="es-CL" sz="2400" dirty="0" err="1">
                <a:solidFill>
                  <a:schemeClr val="bg1"/>
                </a:solidFill>
                <a:latin typeface="Calibri" panose="020F0502020204030204" pitchFamily="34" charset="0"/>
              </a:rPr>
              <a:t>Preservantes</a:t>
            </a:r>
            <a:r>
              <a:rPr lang="es-CL" sz="2400" dirty="0">
                <a:solidFill>
                  <a:schemeClr val="bg1"/>
                </a:solidFill>
                <a:latin typeface="Calibri" panose="020F0502020204030204" pitchFamily="34" charset="0"/>
              </a:rPr>
              <a:t> son aditivos para la el mantenimiento de productos que pueden ser utilizados en cualquier insumo ya sea alimentario o no.</a:t>
            </a:r>
          </a:p>
          <a:p>
            <a:pPr marL="306000" lvl="0" indent="-306000" algn="just" defTabSz="457200">
              <a:lnSpc>
                <a:spcPct val="150000"/>
              </a:lnSpc>
              <a:spcBef>
                <a:spcPct val="20000"/>
              </a:spcBef>
              <a:spcAft>
                <a:spcPts val="600"/>
              </a:spcAft>
              <a:buClr>
                <a:srgbClr val="903163"/>
              </a:buClr>
              <a:buSzPct val="92000"/>
              <a:buFont typeface="Wingdings 2" panose="05020102010507070707" pitchFamily="18" charset="2"/>
              <a:buChar char=""/>
            </a:pPr>
            <a:r>
              <a:rPr lang="es-CL" sz="2400" dirty="0">
                <a:solidFill>
                  <a:schemeClr val="bg1"/>
                </a:solidFill>
                <a:latin typeface="Calibri" panose="020F0502020204030204" pitchFamily="34" charset="0"/>
              </a:rPr>
              <a:t>La diferencia radica en que un Conservante es un aditivo que solo se utiliza en alimentos sobre todo en las conservas.</a:t>
            </a:r>
          </a:p>
        </p:txBody>
      </p:sp>
      <p:pic>
        <p:nvPicPr>
          <p:cNvPr id="10" name="Imagen 9"/>
          <p:cNvPicPr>
            <a:picLocks noChangeAspect="1"/>
          </p:cNvPicPr>
          <p:nvPr/>
        </p:nvPicPr>
        <p:blipFill>
          <a:blip r:embed="rId3"/>
          <a:stretch>
            <a:fillRect/>
          </a:stretch>
        </p:blipFill>
        <p:spPr>
          <a:xfrm>
            <a:off x="20126891" y="6713516"/>
            <a:ext cx="10772209" cy="6158026"/>
          </a:xfrm>
          <a:prstGeom prst="rect">
            <a:avLst/>
          </a:prstGeom>
        </p:spPr>
      </p:pic>
      <p:pic>
        <p:nvPicPr>
          <p:cNvPr id="8" name="Imagen 7"/>
          <p:cNvPicPr>
            <a:picLocks noChangeAspect="1"/>
          </p:cNvPicPr>
          <p:nvPr/>
        </p:nvPicPr>
        <p:blipFill>
          <a:blip r:embed="rId4"/>
          <a:stretch>
            <a:fillRect/>
          </a:stretch>
        </p:blipFill>
        <p:spPr>
          <a:xfrm>
            <a:off x="18087606" y="11575798"/>
            <a:ext cx="4330171" cy="3388428"/>
          </a:xfrm>
          <a:prstGeom prst="rect">
            <a:avLst/>
          </a:prstGeom>
        </p:spPr>
      </p:pic>
      <p:sp>
        <p:nvSpPr>
          <p:cNvPr id="11" name="Rectángulo redondeado 10"/>
          <p:cNvSpPr/>
          <p:nvPr/>
        </p:nvSpPr>
        <p:spPr>
          <a:xfrm>
            <a:off x="7492177" y="15123885"/>
            <a:ext cx="10595429" cy="113356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Envases activos. </a:t>
            </a:r>
          </a:p>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Películas biodegradables. </a:t>
            </a:r>
          </a:p>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Plasma frío. </a:t>
            </a:r>
          </a:p>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Recubrimientos comestibles. </a:t>
            </a:r>
          </a:p>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Irradiación a través de haz electrones</a:t>
            </a:r>
          </a:p>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Homogeneización de alta presión. </a:t>
            </a:r>
          </a:p>
          <a:p>
            <a:pPr lvl="0" algn="r" defTabSz="914400" eaLnBrk="0" fontAlgn="base" hangingPunct="0">
              <a:lnSpc>
                <a:spcPct val="150000"/>
              </a:lnSpc>
              <a:spcBef>
                <a:spcPct val="0"/>
              </a:spcBef>
              <a:spcAft>
                <a:spcPct val="0"/>
              </a:spcAft>
              <a:buFontTx/>
              <a:buChar char="•"/>
            </a:pPr>
            <a:r>
              <a:rPr lang="es-CL" sz="2400" dirty="0">
                <a:solidFill>
                  <a:schemeClr val="bg1"/>
                </a:solidFill>
                <a:latin typeface="Calibri" panose="020F0502020204030204" pitchFamily="34" charset="0"/>
                <a:cs typeface="Arial" panose="020B0604020202020204" pitchFamily="34" charset="0"/>
              </a:rPr>
              <a:t>Alta presión. </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Presión hidrodinámica. </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Envases inteligentes.</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Calentamiento por infrarrojos.</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Calentamiento óhmico.</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Campos eléctricos pulsados.</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RFID</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Extracción supercrítica de fluido.</a:t>
            </a:r>
          </a:p>
          <a:p>
            <a:pPr lvl="0" algn="r" defTabSz="914400">
              <a:lnSpc>
                <a:spcPct val="150000"/>
              </a:lnSpc>
              <a:spcBef>
                <a:spcPct val="20000"/>
              </a:spcBef>
              <a:spcAft>
                <a:spcPts val="600"/>
              </a:spcAft>
              <a:buFontTx/>
              <a:buChar char="•"/>
            </a:pPr>
            <a:r>
              <a:rPr lang="es-CL" sz="2400" dirty="0">
                <a:solidFill>
                  <a:schemeClr val="bg1"/>
                </a:solidFill>
                <a:latin typeface="Calibri" panose="020F0502020204030204" pitchFamily="34" charset="0"/>
                <a:cs typeface="Arial" panose="020B0604020202020204" pitchFamily="34" charset="0"/>
              </a:rPr>
              <a:t>Corte por ultrasonidos.</a:t>
            </a:r>
          </a:p>
        </p:txBody>
      </p:sp>
      <p:sp>
        <p:nvSpPr>
          <p:cNvPr id="12" name="CuadroTexto 11"/>
          <p:cNvSpPr txBox="1"/>
          <p:nvPr/>
        </p:nvSpPr>
        <p:spPr>
          <a:xfrm>
            <a:off x="12789891" y="15283542"/>
            <a:ext cx="4267200" cy="461665"/>
          </a:xfrm>
          <a:prstGeom prst="rect">
            <a:avLst/>
          </a:prstGeom>
          <a:noFill/>
        </p:spPr>
        <p:txBody>
          <a:bodyPr wrap="square" rtlCol="0">
            <a:spAutoFit/>
          </a:bodyPr>
          <a:lstStyle/>
          <a:p>
            <a:r>
              <a:rPr lang="es-CL" sz="2400" dirty="0" smtClean="0">
                <a:solidFill>
                  <a:schemeClr val="bg1"/>
                </a:solidFill>
              </a:rPr>
              <a:t>Últimos avances </a:t>
            </a:r>
            <a:endParaRPr lang="es-CL" sz="2400" dirty="0">
              <a:solidFill>
                <a:schemeClr val="bg1"/>
              </a:solidFill>
            </a:endParaRPr>
          </a:p>
        </p:txBody>
      </p:sp>
      <p:pic>
        <p:nvPicPr>
          <p:cNvPr id="13" name="Imagen 12"/>
          <p:cNvPicPr>
            <a:picLocks noChangeAspect="1"/>
          </p:cNvPicPr>
          <p:nvPr/>
        </p:nvPicPr>
        <p:blipFill>
          <a:blip r:embed="rId5"/>
          <a:stretch>
            <a:fillRect/>
          </a:stretch>
        </p:blipFill>
        <p:spPr>
          <a:xfrm>
            <a:off x="2824957" y="16501040"/>
            <a:ext cx="8709619" cy="3891532"/>
          </a:xfrm>
          <a:prstGeom prst="rect">
            <a:avLst/>
          </a:prstGeom>
        </p:spPr>
      </p:pic>
      <p:pic>
        <p:nvPicPr>
          <p:cNvPr id="14" name="Imagen 13"/>
          <p:cNvPicPr>
            <a:picLocks noChangeAspect="1"/>
          </p:cNvPicPr>
          <p:nvPr/>
        </p:nvPicPr>
        <p:blipFill>
          <a:blip r:embed="rId6"/>
          <a:stretch>
            <a:fillRect/>
          </a:stretch>
        </p:blipFill>
        <p:spPr>
          <a:xfrm>
            <a:off x="4104955" y="20392572"/>
            <a:ext cx="7429621" cy="4005940"/>
          </a:xfrm>
          <a:prstGeom prst="rect">
            <a:avLst/>
          </a:prstGeom>
        </p:spPr>
      </p:pic>
      <p:pic>
        <p:nvPicPr>
          <p:cNvPr id="15" name="Imagen 14"/>
          <p:cNvPicPr>
            <a:picLocks noChangeAspect="1"/>
          </p:cNvPicPr>
          <p:nvPr/>
        </p:nvPicPr>
        <p:blipFill>
          <a:blip r:embed="rId7"/>
          <a:stretch>
            <a:fillRect/>
          </a:stretch>
        </p:blipFill>
        <p:spPr>
          <a:xfrm>
            <a:off x="21824553" y="16145329"/>
            <a:ext cx="9525000" cy="9525000"/>
          </a:xfrm>
          <a:prstGeom prst="rect">
            <a:avLst/>
          </a:prstGeom>
        </p:spPr>
      </p:pic>
      <p:pic>
        <p:nvPicPr>
          <p:cNvPr id="2" name="Imagen 1"/>
          <p:cNvPicPr>
            <a:picLocks noChangeAspect="1"/>
          </p:cNvPicPr>
          <p:nvPr/>
        </p:nvPicPr>
        <p:blipFill>
          <a:blip r:embed="rId8"/>
          <a:stretch>
            <a:fillRect/>
          </a:stretch>
        </p:blipFill>
        <p:spPr>
          <a:xfrm>
            <a:off x="4104955" y="27025602"/>
            <a:ext cx="13318134" cy="7530867"/>
          </a:xfrm>
          <a:prstGeom prst="rect">
            <a:avLst/>
          </a:prstGeom>
        </p:spPr>
      </p:pic>
      <p:pic>
        <p:nvPicPr>
          <p:cNvPr id="4" name="Imagen 3"/>
          <p:cNvPicPr>
            <a:picLocks noChangeAspect="1"/>
          </p:cNvPicPr>
          <p:nvPr/>
        </p:nvPicPr>
        <p:blipFill>
          <a:blip r:embed="rId9"/>
          <a:stretch>
            <a:fillRect/>
          </a:stretch>
        </p:blipFill>
        <p:spPr>
          <a:xfrm>
            <a:off x="23774031" y="36782519"/>
            <a:ext cx="6096000" cy="4419600"/>
          </a:xfrm>
          <a:prstGeom prst="rect">
            <a:avLst/>
          </a:prstGeom>
        </p:spPr>
      </p:pic>
      <p:pic>
        <p:nvPicPr>
          <p:cNvPr id="3" name="Imagen 2"/>
          <p:cNvPicPr>
            <a:picLocks noChangeAspect="1"/>
          </p:cNvPicPr>
          <p:nvPr/>
        </p:nvPicPr>
        <p:blipFill>
          <a:blip r:embed="rId10"/>
          <a:stretch>
            <a:fillRect/>
          </a:stretch>
        </p:blipFill>
        <p:spPr>
          <a:xfrm>
            <a:off x="9705333" y="35122526"/>
            <a:ext cx="15435512" cy="6838843"/>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872276433"/>
              </p:ext>
            </p:extLst>
          </p:nvPr>
        </p:nvGraphicFramePr>
        <p:xfrm>
          <a:off x="17707680" y="27261812"/>
          <a:ext cx="7805315" cy="7294661"/>
        </p:xfrm>
        <a:graphic>
          <a:graphicData uri="http://schemas.openxmlformats.org/drawingml/2006/table">
            <a:tbl>
              <a:tblPr firstRow="1" firstCol="1" bandRow="1"/>
              <a:tblGrid>
                <a:gridCol w="3593072"/>
                <a:gridCol w="4212243"/>
              </a:tblGrid>
              <a:tr h="663151">
                <a:tc>
                  <a:txBody>
                    <a:bodyPr/>
                    <a:lstStyle/>
                    <a:p>
                      <a:pPr>
                        <a:lnSpc>
                          <a:spcPct val="150000"/>
                        </a:lnSpc>
                        <a:spcAft>
                          <a:spcPts val="0"/>
                        </a:spcAft>
                      </a:pPr>
                      <a:r>
                        <a:rPr lang="es-CL"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Conservante</a:t>
                      </a:r>
                      <a:endParaRPr lang="es-CL" sz="2400" dirty="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50000"/>
                        </a:lnSpc>
                        <a:spcAft>
                          <a:spcPts val="0"/>
                        </a:spcAft>
                      </a:pPr>
                      <a:r>
                        <a:rPr lang="es-CL"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Ingesta Diaria Admisible (IDA)</a:t>
                      </a:r>
                      <a:endParaRPr lang="es-CL" sz="2400" dirty="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Acido Benzoico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50000"/>
                        </a:lnSpc>
                        <a:spcAft>
                          <a:spcPts val="0"/>
                        </a:spcAft>
                      </a:pPr>
                      <a:r>
                        <a:rPr lang="es-C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0-5 mg/Kg de peso</a:t>
                      </a:r>
                      <a:endParaRPr lang="es-CL" sz="2400" dirty="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Ácido Sorbico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Anhídrido Sulfuroso </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0.7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Nitratos (Potasio y Sodio)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0.5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Nitritos (Potasio y Sodio)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0.06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r>
              <a:tr h="663151">
                <a:tc>
                  <a:txBody>
                    <a:bodyPr/>
                    <a:lstStyle/>
                    <a:p>
                      <a:pPr>
                        <a:lnSpc>
                          <a:spcPct val="150000"/>
                        </a:lnSpc>
                        <a:spcAft>
                          <a:spcPts val="0"/>
                        </a:spcAft>
                      </a:pPr>
                      <a:r>
                        <a:rPr lang="es-CL"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Sorbatos</a:t>
                      </a:r>
                      <a:r>
                        <a:rPr lang="es-CL"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(Calcio y Potasio)</a:t>
                      </a:r>
                      <a:endParaRPr lang="es-CL" sz="2400" dirty="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Sulfitos (Calcio y Sodio)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0.7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Carotenoides</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Ácido Alginico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c>
                  <a:txBody>
                    <a:bodyPr/>
                    <a:lstStyle/>
                    <a:p>
                      <a:pPr>
                        <a:lnSpc>
                          <a:spcPct val="150000"/>
                        </a:lnSpc>
                        <a:spcAft>
                          <a:spcPts val="0"/>
                        </a:spcAft>
                      </a:pPr>
                      <a:r>
                        <a:rPr lang="es-CL"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 mg/ Kg de peso</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FD3D2"/>
                    </a:solidFill>
                  </a:tcPr>
                </a:tc>
              </a:tr>
              <a:tr h="663151">
                <a:tc>
                  <a:txBody>
                    <a:bodyPr/>
                    <a:lstStyle/>
                    <a:p>
                      <a:pPr>
                        <a:lnSpc>
                          <a:spcPct val="150000"/>
                        </a:lnSpc>
                        <a:spcAft>
                          <a:spcPts val="0"/>
                        </a:spcAft>
                      </a:pPr>
                      <a:r>
                        <a:rPr lang="es-CL"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Acido L-Ascórbico </a:t>
                      </a:r>
                      <a:endParaRPr lang="es-CL" sz="240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50000"/>
                        </a:lnSpc>
                        <a:spcAft>
                          <a:spcPts val="0"/>
                        </a:spcAft>
                      </a:pPr>
                      <a:r>
                        <a:rPr lang="es-C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 mg/Kg de peso</a:t>
                      </a:r>
                      <a:endParaRPr lang="es-CL" sz="2400" dirty="0">
                        <a:solidFill>
                          <a:srgbClr val="94363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3134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198</Words>
  <Application>Microsoft Office PowerPoint</Application>
  <PresentationFormat>Personalizado</PresentationFormat>
  <Paragraphs>45</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Times New Roman</vt:lpstr>
      <vt:lpstr>Wingdings 2</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AGUILERA SAZO</dc:creator>
  <cp:lastModifiedBy>nicolas aguilera sazo</cp:lastModifiedBy>
  <cp:revision>11</cp:revision>
  <dcterms:created xsi:type="dcterms:W3CDTF">2015-11-16T12:10:14Z</dcterms:created>
  <dcterms:modified xsi:type="dcterms:W3CDTF">2015-11-17T17:31:36Z</dcterms:modified>
</cp:coreProperties>
</file>