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95" r:id="rId4"/>
    <p:sldId id="266" r:id="rId5"/>
    <p:sldId id="269" r:id="rId6"/>
    <p:sldId id="268" r:id="rId7"/>
    <p:sldId id="270" r:id="rId8"/>
    <p:sldId id="271" r:id="rId9"/>
    <p:sldId id="272" r:id="rId10"/>
    <p:sldId id="288" r:id="rId11"/>
  </p:sldIdLst>
  <p:sldSz cx="10048875" cy="7781925"/>
  <p:notesSz cx="6797675" cy="9926638"/>
  <p:defaultTextStyle>
    <a:defPPr>
      <a:defRPr lang="es-E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1">
          <p15:clr>
            <a:srgbClr val="A4A3A4"/>
          </p15:clr>
        </p15:guide>
        <p15:guide id="2" pos="31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ime Mañalich" initials="JM" lastIdx="4" clrIdx="0">
    <p:extLst/>
  </p:cmAuthor>
  <p:cmAuthor id="2" name="MJ Monsalves" initials="MJ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  <a:srgbClr val="7D9C98"/>
    <a:srgbClr val="E1E1E1"/>
    <a:srgbClr val="96ADAA"/>
    <a:srgbClr val="003366"/>
    <a:srgbClr val="93BF52"/>
    <a:srgbClr val="A6C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9" autoAdjust="0"/>
    <p:restoredTop sz="95374" autoAdjust="0"/>
  </p:normalViewPr>
  <p:slideViewPr>
    <p:cSldViewPr snapToGrid="0" snapToObjects="1">
      <p:cViewPr varScale="1">
        <p:scale>
          <a:sx n="78" d="100"/>
          <a:sy n="78" d="100"/>
        </p:scale>
        <p:origin x="1470" y="54"/>
      </p:cViewPr>
      <p:guideLst>
        <p:guide orient="horz" pos="2451"/>
        <p:guide pos="31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barrios\Documents\2015\SALUD%20IPSUSS\ENCUESTAD%20DE%20DISCAPACIDAD\Base%20discapacidad%20terminad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barrios\Documents\2015\SALUD%20IPSUSS\ENCUESTAD%20DE%20DISCAPACIDAD\Base%20discapacidad%20terminad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barrios\Documents\2015\SALUD%20IPSUSS\ENCUESTAD%20DE%20DISCAPACIDAD\Base%20discapacidad%20terminad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barrios\Documents\2015\SALUD%20IPSUSS\ENCUESTAD%20DE%20DISCAPACIDAD\Base%20discapacidad%20terminad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barrios\Documents\2015\SALUD%20IPSUSS\ENCUESTAD%20DE%20DISCAPACIDAD\Base%20discapacidad%20terminad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barrios\Documents\2015\SALUD%20IPSUSS\ENCUESTAD%20DE%20DISCAPACIDAD\Base%20discapacidad%20terminad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.barrios\Documents\2015\SALUD%20IPSUSS\ENCUESTAD%20DE%20DISCAPACIDAD\Base%20discapacidad%20terminad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03170903842617"/>
          <c:y val="3.4605313232581314E-2"/>
          <c:w val="0.68846272548410015"/>
          <c:h val="0.755868597903517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'P1'!$G$4</c:f>
              <c:strCache>
                <c:ptCount val="1"/>
                <c:pt idx="0">
                  <c:v>35 años o más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'P1'!$F$5:$F$7</c:f>
              <c:strCache>
                <c:ptCount val="3"/>
                <c:pt idx="0">
                  <c:v>Tiene alguna dificultad</c:v>
                </c:pt>
                <c:pt idx="1">
                  <c:v>Tiene mucha dificultad</c:v>
                </c:pt>
                <c:pt idx="2">
                  <c:v>No puede hacerlo</c:v>
                </c:pt>
              </c:strCache>
            </c:strRef>
          </c:cat>
          <c:val>
            <c:numRef>
              <c:f>'P1'!$G$5:$G$7</c:f>
              <c:numCache>
                <c:formatCode>0%</c:formatCode>
                <c:ptCount val="3"/>
                <c:pt idx="0">
                  <c:v>0.11856823266219239</c:v>
                </c:pt>
                <c:pt idx="1">
                  <c:v>6.4876957494407153E-2</c:v>
                </c:pt>
                <c:pt idx="2">
                  <c:v>6.7114093959731542E-3</c:v>
                </c:pt>
              </c:numCache>
            </c:numRef>
          </c:val>
        </c:ser>
        <c:ser>
          <c:idx val="1"/>
          <c:order val="1"/>
          <c:tx>
            <c:strRef>
              <c:f>'P1'!$H$4</c:f>
              <c:strCache>
                <c:ptCount val="1"/>
                <c:pt idx="0">
                  <c:v>Menos de 35 años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'P1'!$F$5:$F$7</c:f>
              <c:strCache>
                <c:ptCount val="3"/>
                <c:pt idx="0">
                  <c:v>Tiene alguna dificultad</c:v>
                </c:pt>
                <c:pt idx="1">
                  <c:v>Tiene mucha dificultad</c:v>
                </c:pt>
                <c:pt idx="2">
                  <c:v>No puede hacerlo</c:v>
                </c:pt>
              </c:strCache>
            </c:strRef>
          </c:cat>
          <c:val>
            <c:numRef>
              <c:f>'P1'!$H$5:$H$7</c:f>
              <c:numCache>
                <c:formatCode>0%</c:formatCode>
                <c:ptCount val="3"/>
                <c:pt idx="0">
                  <c:v>1.1278195488721804E-2</c:v>
                </c:pt>
                <c:pt idx="1">
                  <c:v>7.5187969924812026E-3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33107984"/>
        <c:axId val="833106304"/>
      </c:barChart>
      <c:catAx>
        <c:axId val="833107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33106304"/>
        <c:crosses val="autoZero"/>
        <c:auto val="1"/>
        <c:lblAlgn val="ctr"/>
        <c:lblOffset val="100"/>
        <c:noMultiLvlLbl val="0"/>
      </c:catAx>
      <c:valAx>
        <c:axId val="833106304"/>
        <c:scaling>
          <c:orientation val="minMax"/>
          <c:max val="0.16000000000000003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83310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075961315407131E-2"/>
          <c:y val="9.5398893910850505E-2"/>
          <c:w val="0.57117762604532418"/>
          <c:h val="0.81932495643035375"/>
        </c:manualLayout>
      </c:layout>
      <c:pie3DChart>
        <c:varyColors val="1"/>
        <c:ser>
          <c:idx val="0"/>
          <c:order val="0"/>
          <c:tx>
            <c:strRef>
              <c:f>'P1 (2)'!$G$4</c:f>
              <c:strCache>
                <c:ptCount val="1"/>
                <c:pt idx="0">
                  <c:v>AÑO 2015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0432574327307038"/>
                  <c:y val="7.990591427310924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271725112446044"/>
                  <c:y val="-0.1236748271660979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'P1 (2)'!$F$6:$F$7</c:f>
              <c:strCache>
                <c:ptCount val="2"/>
                <c:pt idx="0">
                  <c:v>Algunas veces</c:v>
                </c:pt>
                <c:pt idx="1">
                  <c:v>SI</c:v>
                </c:pt>
              </c:strCache>
            </c:strRef>
          </c:cat>
          <c:val>
            <c:numRef>
              <c:f>'P1 (2)'!$G$6:$G$7</c:f>
              <c:numCache>
                <c:formatCode>0%</c:formatCode>
                <c:ptCount val="2"/>
                <c:pt idx="0">
                  <c:v>0.20224719101123595</c:v>
                </c:pt>
                <c:pt idx="1">
                  <c:v>0.30337078651685395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5152149924251"/>
          <c:y val="2.9228809270198268E-2"/>
          <c:w val="0.75967793218246771"/>
          <c:h val="0.807633008343287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'P1 (3)'!$G$4</c:f>
              <c:strCache>
                <c:ptCount val="1"/>
                <c:pt idx="0">
                  <c:v>35 años o más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 (3)'!$F$5:$F$7</c:f>
              <c:strCache>
                <c:ptCount val="3"/>
                <c:pt idx="0">
                  <c:v>NO</c:v>
                </c:pt>
                <c:pt idx="1">
                  <c:v>Algunas veces</c:v>
                </c:pt>
                <c:pt idx="2">
                  <c:v>SI</c:v>
                </c:pt>
              </c:strCache>
            </c:strRef>
          </c:cat>
          <c:val>
            <c:numRef>
              <c:f>'P1 (3)'!$G$5:$G$7</c:f>
              <c:numCache>
                <c:formatCode>0%</c:formatCode>
                <c:ptCount val="3"/>
                <c:pt idx="0">
                  <c:v>0.57647058823529407</c:v>
                </c:pt>
                <c:pt idx="1">
                  <c:v>0.23529411764705882</c:v>
                </c:pt>
                <c:pt idx="2">
                  <c:v>0.18823529411764706</c:v>
                </c:pt>
              </c:numCache>
            </c:numRef>
          </c:val>
        </c:ser>
        <c:ser>
          <c:idx val="1"/>
          <c:order val="1"/>
          <c:tx>
            <c:strRef>
              <c:f>'P1 (3)'!$H$4</c:f>
              <c:strCache>
                <c:ptCount val="1"/>
                <c:pt idx="0">
                  <c:v>Menos de 35 años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 (3)'!$F$5:$F$7</c:f>
              <c:strCache>
                <c:ptCount val="3"/>
                <c:pt idx="0">
                  <c:v>NO</c:v>
                </c:pt>
                <c:pt idx="1">
                  <c:v>Algunas veces</c:v>
                </c:pt>
                <c:pt idx="2">
                  <c:v>SI</c:v>
                </c:pt>
              </c:strCache>
            </c:strRef>
          </c:cat>
          <c:val>
            <c:numRef>
              <c:f>'P1 (3)'!$H$5:$H$7</c:f>
              <c:numCache>
                <c:formatCode>0%</c:formatCode>
                <c:ptCount val="3"/>
                <c:pt idx="0">
                  <c:v>0.4</c:v>
                </c:pt>
                <c:pt idx="1">
                  <c:v>0.2</c:v>
                </c:pt>
                <c:pt idx="2">
                  <c:v>0.4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83030320"/>
        <c:axId val="770460448"/>
      </c:barChart>
      <c:catAx>
        <c:axId val="583030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70460448"/>
        <c:crosses val="autoZero"/>
        <c:auto val="1"/>
        <c:lblAlgn val="ctr"/>
        <c:lblOffset val="100"/>
        <c:noMultiLvlLbl val="0"/>
      </c:catAx>
      <c:valAx>
        <c:axId val="770460448"/>
        <c:scaling>
          <c:orientation val="minMax"/>
          <c:max val="0.60000000000000009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8303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17004531774309"/>
          <c:y val="2.2998748983005624E-2"/>
          <c:w val="0.64174810599508769"/>
          <c:h val="0.577318593528832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resumen!$L$4</c:f>
              <c:strCache>
                <c:ptCount val="1"/>
                <c:pt idx="0">
                  <c:v>Dificultad para leer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resumen!$K$5:$K$7</c:f>
              <c:strCache>
                <c:ptCount val="3"/>
                <c:pt idx="0">
                  <c:v>Tiene alguna dificultad</c:v>
                </c:pt>
                <c:pt idx="1">
                  <c:v>Tiene mucha dificultad</c:v>
                </c:pt>
                <c:pt idx="2">
                  <c:v>No puede hacerlo</c:v>
                </c:pt>
              </c:strCache>
            </c:strRef>
          </c:cat>
          <c:val>
            <c:numRef>
              <c:f>resumen!$L$5:$L$7</c:f>
              <c:numCache>
                <c:formatCode>0%</c:formatCode>
                <c:ptCount val="3"/>
                <c:pt idx="0">
                  <c:v>0.38926174496644295</c:v>
                </c:pt>
                <c:pt idx="1">
                  <c:v>7.829977628635347E-2</c:v>
                </c:pt>
                <c:pt idx="2">
                  <c:v>2.2371364653243847E-3</c:v>
                </c:pt>
              </c:numCache>
            </c:numRef>
          </c:val>
        </c:ser>
        <c:ser>
          <c:idx val="1"/>
          <c:order val="1"/>
          <c:tx>
            <c:strRef>
              <c:f>resumen!$M$4</c:f>
              <c:strCache>
                <c:ptCount val="1"/>
                <c:pt idx="0">
                  <c:v>Dificultad para hacer movimientos bruscos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resumen!$K$5:$K$7</c:f>
              <c:strCache>
                <c:ptCount val="3"/>
                <c:pt idx="0">
                  <c:v>Tiene alguna dificultad</c:v>
                </c:pt>
                <c:pt idx="1">
                  <c:v>Tiene mucha dificultad</c:v>
                </c:pt>
                <c:pt idx="2">
                  <c:v>No puede hacerlo</c:v>
                </c:pt>
              </c:strCache>
            </c:strRef>
          </c:cat>
          <c:val>
            <c:numRef>
              <c:f>resumen!$M$5:$M$7</c:f>
              <c:numCache>
                <c:formatCode>0%</c:formatCode>
                <c:ptCount val="3"/>
                <c:pt idx="0">
                  <c:v>0.29306487695749439</c:v>
                </c:pt>
                <c:pt idx="1">
                  <c:v>0.11185682326621924</c:v>
                </c:pt>
                <c:pt idx="2">
                  <c:v>2.9082774049217001E-2</c:v>
                </c:pt>
              </c:numCache>
            </c:numRef>
          </c:val>
        </c:ser>
        <c:ser>
          <c:idx val="2"/>
          <c:order val="2"/>
          <c:tx>
            <c:strRef>
              <c:f>resumen!$N$4</c:f>
              <c:strCache>
                <c:ptCount val="1"/>
                <c:pt idx="0">
                  <c:v>Dificultad para oir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resumen!$K$5:$K$7</c:f>
              <c:strCache>
                <c:ptCount val="3"/>
                <c:pt idx="0">
                  <c:v>Tiene alguna dificultad</c:v>
                </c:pt>
                <c:pt idx="1">
                  <c:v>Tiene mucha dificultad</c:v>
                </c:pt>
                <c:pt idx="2">
                  <c:v>No puede hacerlo</c:v>
                </c:pt>
              </c:strCache>
            </c:strRef>
          </c:cat>
          <c:val>
            <c:numRef>
              <c:f>resumen!$N$5:$N$7</c:f>
              <c:numCache>
                <c:formatCode>0%</c:formatCode>
                <c:ptCount val="3"/>
                <c:pt idx="0">
                  <c:v>0.13646532438478748</c:v>
                </c:pt>
                <c:pt idx="1">
                  <c:v>3.1319910514541388E-2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resumen!$O$4</c:f>
              <c:strCache>
                <c:ptCount val="1"/>
                <c:pt idx="0">
                  <c:v>Dificultad para manipular objetos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resumen!$K$5:$K$7</c:f>
              <c:strCache>
                <c:ptCount val="3"/>
                <c:pt idx="0">
                  <c:v>Tiene alguna dificultad</c:v>
                </c:pt>
                <c:pt idx="1">
                  <c:v>Tiene mucha dificultad</c:v>
                </c:pt>
                <c:pt idx="2">
                  <c:v>No puede hacerlo</c:v>
                </c:pt>
              </c:strCache>
            </c:strRef>
          </c:cat>
          <c:val>
            <c:numRef>
              <c:f>resumen!$O$5:$O$7</c:f>
              <c:numCache>
                <c:formatCode>0%</c:formatCode>
                <c:ptCount val="3"/>
                <c:pt idx="0">
                  <c:v>0.1029082774049217</c:v>
                </c:pt>
                <c:pt idx="1">
                  <c:v>2.2371364653243849E-2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resumen!$P$4</c:f>
              <c:strCache>
                <c:ptCount val="1"/>
                <c:pt idx="0">
                  <c:v>Dificultad para hablar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resumen!$K$5:$K$7</c:f>
              <c:strCache>
                <c:ptCount val="3"/>
                <c:pt idx="0">
                  <c:v>Tiene alguna dificultad</c:v>
                </c:pt>
                <c:pt idx="1">
                  <c:v>Tiene mucha dificultad</c:v>
                </c:pt>
                <c:pt idx="2">
                  <c:v>No puede hacerlo</c:v>
                </c:pt>
              </c:strCache>
            </c:strRef>
          </c:cat>
          <c:val>
            <c:numRef>
              <c:f>resumen!$P$5:$P$7</c:f>
              <c:numCache>
                <c:formatCode>0%</c:formatCode>
                <c:ptCount val="3"/>
                <c:pt idx="0">
                  <c:v>9.3959731543624164E-2</c:v>
                </c:pt>
                <c:pt idx="1">
                  <c:v>1.1185682326621925E-2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0466608"/>
        <c:axId val="770465488"/>
      </c:barChart>
      <c:catAx>
        <c:axId val="77046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70465488"/>
        <c:crosses val="autoZero"/>
        <c:auto val="1"/>
        <c:lblAlgn val="ctr"/>
        <c:lblOffset val="100"/>
        <c:noMultiLvlLbl val="0"/>
      </c:catAx>
      <c:valAx>
        <c:axId val="770465488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704666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 (10)'!$F$13:$F$17</c:f>
              <c:strCache>
                <c:ptCount val="5"/>
                <c:pt idx="0">
                  <c:v>Una enfermedad crónica</c:v>
                </c:pt>
                <c:pt idx="1">
                  <c:v>Otra causa</c:v>
                </c:pt>
                <c:pt idx="2">
                  <c:v>Un problema Congénito</c:v>
                </c:pt>
                <c:pt idx="3">
                  <c:v>Un accidente</c:v>
                </c:pt>
                <c:pt idx="4">
                  <c:v>Un problema en el parto</c:v>
                </c:pt>
              </c:strCache>
            </c:strRef>
          </c:cat>
          <c:val>
            <c:numRef>
              <c:f>'P1 (10)'!$G$13:$G$17</c:f>
              <c:numCache>
                <c:formatCode>0%</c:formatCode>
                <c:ptCount val="5"/>
                <c:pt idx="0">
                  <c:v>0.53125</c:v>
                </c:pt>
                <c:pt idx="1">
                  <c:v>0.265625</c:v>
                </c:pt>
                <c:pt idx="2">
                  <c:v>9.375E-2</c:v>
                </c:pt>
                <c:pt idx="3">
                  <c:v>9.375E-2</c:v>
                </c:pt>
                <c:pt idx="4">
                  <c:v>1.5625E-2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4981680"/>
        <c:axId val="774980560"/>
      </c:barChart>
      <c:catAx>
        <c:axId val="77498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74980560"/>
        <c:crosses val="autoZero"/>
        <c:auto val="1"/>
        <c:lblAlgn val="ctr"/>
        <c:lblOffset val="100"/>
        <c:noMultiLvlLbl val="0"/>
      </c:catAx>
      <c:valAx>
        <c:axId val="7749805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7498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'P1 (12)'!$F$4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 (12)'!$D$5:$D$8</c:f>
              <c:strCache>
                <c:ptCount val="4"/>
                <c:pt idx="0">
                  <c:v>¿DISCRIMINADO?</c:v>
                </c:pt>
                <c:pt idx="1">
                  <c:v>¿MÁS ENFERMO O CON PÉRDIDA DE AUTONOMÍA?</c:v>
                </c:pt>
                <c:pt idx="2">
                  <c:v>¿DEPRIMIDO?</c:v>
                </c:pt>
                <c:pt idx="3">
                  <c:v>¿CANSADO?</c:v>
                </c:pt>
              </c:strCache>
            </c:strRef>
          </c:cat>
          <c:val>
            <c:numRef>
              <c:f>'P1 (12)'!$F$5:$F$8</c:f>
              <c:numCache>
                <c:formatCode>0%</c:formatCode>
                <c:ptCount val="4"/>
                <c:pt idx="0">
                  <c:v>0.234375</c:v>
                </c:pt>
                <c:pt idx="1">
                  <c:v>0.40625</c:v>
                </c:pt>
                <c:pt idx="2">
                  <c:v>0.65625</c:v>
                </c:pt>
                <c:pt idx="3">
                  <c:v>0.8125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6237232"/>
        <c:axId val="762349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'P1 (12)'!$E$4</c15:sqref>
                        </c15:formulaRef>
                      </c:ext>
                    </c:extLst>
                    <c:strCache>
                      <c:ptCount val="1"/>
                      <c:pt idx="0">
                        <c:v>NO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L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'P1 (12)'!$D$5:$D$8</c15:sqref>
                        </c15:formulaRef>
                      </c:ext>
                    </c:extLst>
                    <c:strCache>
                      <c:ptCount val="4"/>
                      <c:pt idx="0">
                        <c:v>¿DISCRIMINADO?</c:v>
                      </c:pt>
                      <c:pt idx="1">
                        <c:v>¿MÁS ENFERMO O CON PÉRDIDA DE AUTONOMÍA?</c:v>
                      </c:pt>
                      <c:pt idx="2">
                        <c:v>¿DEPRIMIDO?</c:v>
                      </c:pt>
                      <c:pt idx="3">
                        <c:v>¿CANSADO?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'P1 (12)'!$E$5:$E$8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0.765625</c:v>
                      </c:pt>
                      <c:pt idx="1">
                        <c:v>0.59375</c:v>
                      </c:pt>
                      <c:pt idx="2">
                        <c:v>0.34375</c:v>
                      </c:pt>
                      <c:pt idx="3">
                        <c:v>0.1875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7623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6234992"/>
        <c:crosses val="autoZero"/>
        <c:auto val="1"/>
        <c:lblAlgn val="ctr"/>
        <c:lblOffset val="100"/>
        <c:noMultiLvlLbl val="0"/>
      </c:catAx>
      <c:valAx>
        <c:axId val="7623499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623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'P1 (13)'!$F$4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 (13)'!$D$5:$D$8</c:f>
              <c:strCache>
                <c:ptCount val="4"/>
                <c:pt idx="0">
                  <c:v>IDENTIFICAR CALLES, CRUCES O SEÑALES</c:v>
                </c:pt>
                <c:pt idx="1">
                  <c:v>SUBIRSE A LA LOCOMOCIÓN COLECTIVA</c:v>
                </c:pt>
                <c:pt idx="2">
                  <c:v>SUPERAR LOS OBSTÁCULOS DE LAS VEREDAS</c:v>
                </c:pt>
                <c:pt idx="3">
                  <c:v>SUBIR O BAJAR ESCALERAS</c:v>
                </c:pt>
              </c:strCache>
            </c:strRef>
          </c:cat>
          <c:val>
            <c:numRef>
              <c:f>'P1 (13)'!$F$5:$F$8</c:f>
              <c:numCache>
                <c:formatCode>0%</c:formatCode>
                <c:ptCount val="4"/>
                <c:pt idx="0">
                  <c:v>0.1875</c:v>
                </c:pt>
                <c:pt idx="1">
                  <c:v>0.421875</c:v>
                </c:pt>
                <c:pt idx="2">
                  <c:v>0.46875</c:v>
                </c:pt>
                <c:pt idx="3">
                  <c:v>0.5625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77266000"/>
        <c:axId val="5772637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'P1 (13)'!$E$4</c15:sqref>
                        </c15:formulaRef>
                      </c:ext>
                    </c:extLst>
                    <c:strCache>
                      <c:ptCount val="1"/>
                      <c:pt idx="0">
                        <c:v>NO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L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'P1 (13)'!$D$5:$D$8</c15:sqref>
                        </c15:formulaRef>
                      </c:ext>
                    </c:extLst>
                    <c:strCache>
                      <c:ptCount val="4"/>
                      <c:pt idx="0">
                        <c:v>IDENTIFICAR CALLES, CRUCES O SEÑALES</c:v>
                      </c:pt>
                      <c:pt idx="1">
                        <c:v>SUBIRSE A LA LOCOMOCIÓN COLECTIVA</c:v>
                      </c:pt>
                      <c:pt idx="2">
                        <c:v>SUPERAR LOS OBSTÁCULOS DE LAS VEREDAS</c:v>
                      </c:pt>
                      <c:pt idx="3">
                        <c:v>SUBIR O BAJAR ESCALERAS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'P1 (13)'!$E$5:$E$8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0.8125</c:v>
                      </c:pt>
                      <c:pt idx="1">
                        <c:v>0.578125</c:v>
                      </c:pt>
                      <c:pt idx="2">
                        <c:v>0.53125</c:v>
                      </c:pt>
                      <c:pt idx="3">
                        <c:v>0.4375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577266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77263760"/>
        <c:crosses val="autoZero"/>
        <c:auto val="1"/>
        <c:lblAlgn val="ctr"/>
        <c:lblOffset val="100"/>
        <c:noMultiLvlLbl val="0"/>
      </c:catAx>
      <c:valAx>
        <c:axId val="57726376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7726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95BFF-37F1-40C6-8589-C58AF0EDA315}" type="datetimeFigureOut">
              <a:rPr lang="es-CL" smtClean="0"/>
              <a:t>26-11-2015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9C144-B160-4BD0-855A-B4CC618404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1598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B6188-C750-0B40-B844-83D24093ADE6}" type="datetimeFigureOut">
              <a:rPr lang="es-ES" smtClean="0"/>
              <a:t>26/11/2015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44538"/>
            <a:ext cx="48069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990ED-734B-9347-8C06-21A0EF504C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32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90ED-734B-9347-8C06-21A0EF504C4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74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90ED-734B-9347-8C06-21A0EF504C4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741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90ED-734B-9347-8C06-21A0EF504C4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741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90ED-734B-9347-8C06-21A0EF504C4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741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90ED-734B-9347-8C06-21A0EF504C4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741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90ED-734B-9347-8C06-21A0EF504C4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74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90ED-734B-9347-8C06-21A0EF504C4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741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990ED-734B-9347-8C06-21A0EF504C4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48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3666" y="2417441"/>
            <a:ext cx="8541544" cy="166807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331" y="4409758"/>
            <a:ext cx="7034213" cy="19887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E0-E23E-0E4E-85EE-DFEE5A0F596A}" type="datetimeFigureOut">
              <a:rPr lang="es-ES" smtClean="0"/>
              <a:t>26/11/2015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78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E0-E23E-0E4E-85EE-DFEE5A0F596A}" type="datetimeFigureOut">
              <a:rPr lang="es-ES" smtClean="0"/>
              <a:t>26/11/2015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65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85434" y="311639"/>
            <a:ext cx="2260997" cy="663985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2444" y="311639"/>
            <a:ext cx="6615509" cy="663985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E0-E23E-0E4E-85EE-DFEE5A0F596A}" type="datetimeFigureOut">
              <a:rPr lang="es-ES" smtClean="0"/>
              <a:t>26/11/2015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8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E0-E23E-0E4E-85EE-DFEE5A0F596A}" type="datetimeFigureOut">
              <a:rPr lang="es-ES" smtClean="0"/>
              <a:t>26/11/2015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03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792" y="5000608"/>
            <a:ext cx="8541544" cy="154557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93792" y="3298312"/>
            <a:ext cx="8541544" cy="170229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E0-E23E-0E4E-85EE-DFEE5A0F596A}" type="datetimeFigureOut">
              <a:rPr lang="es-ES" smtClean="0"/>
              <a:t>26/11/2015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8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2444" y="1815783"/>
            <a:ext cx="4438253" cy="513571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08178" y="1815783"/>
            <a:ext cx="4438253" cy="513571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E0-E23E-0E4E-85EE-DFEE5A0F596A}" type="datetimeFigureOut">
              <a:rPr lang="es-ES" smtClean="0"/>
              <a:t>26/11/2015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25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2444" y="1741927"/>
            <a:ext cx="4439998" cy="72595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2444" y="2467879"/>
            <a:ext cx="4439998" cy="448361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4690" y="1741927"/>
            <a:ext cx="4441742" cy="72595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4690" y="2467879"/>
            <a:ext cx="4441742" cy="448361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E0-E23E-0E4E-85EE-DFEE5A0F596A}" type="datetimeFigureOut">
              <a:rPr lang="es-ES" smtClean="0"/>
              <a:t>26/11/2015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62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E0-E23E-0E4E-85EE-DFEE5A0F596A}" type="datetimeFigureOut">
              <a:rPr lang="es-ES" smtClean="0"/>
              <a:t>26/11/2015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68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E0-E23E-0E4E-85EE-DFEE5A0F596A}" type="datetimeFigureOut">
              <a:rPr lang="es-ES" smtClean="0"/>
              <a:t>26/11/2015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71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444" y="309836"/>
            <a:ext cx="3306011" cy="131860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28831" y="309837"/>
            <a:ext cx="5617600" cy="664165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2444" y="1628441"/>
            <a:ext cx="3306011" cy="5323053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E0-E23E-0E4E-85EE-DFEE5A0F596A}" type="datetimeFigureOut">
              <a:rPr lang="es-ES" smtClean="0"/>
              <a:t>26/11/2015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24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9650" y="5447348"/>
            <a:ext cx="6029325" cy="6430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69650" y="695329"/>
            <a:ext cx="6029325" cy="4669155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69650" y="6090438"/>
            <a:ext cx="6029325" cy="913295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6AE0-E23E-0E4E-85EE-DFEE5A0F596A}" type="datetimeFigureOut">
              <a:rPr lang="es-ES" smtClean="0"/>
              <a:t>26/11/2015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569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02444" y="311638"/>
            <a:ext cx="9043988" cy="129698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2444" y="1815783"/>
            <a:ext cx="9043988" cy="5135711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02444" y="7212692"/>
            <a:ext cx="2344738" cy="41431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76AE0-E23E-0E4E-85EE-DFEE5A0F596A}" type="datetimeFigureOut">
              <a:rPr lang="es-ES" smtClean="0"/>
              <a:t>26/11/2015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33366" y="7212692"/>
            <a:ext cx="3182144" cy="41431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01694" y="7212692"/>
            <a:ext cx="2344738" cy="41431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4E44C-0584-724D-8AB2-56D453E7C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24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PRESENTACION LA BRUJULA DEFINITIVA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26" y="-130627"/>
            <a:ext cx="10307077" cy="796153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66801" y="5513211"/>
            <a:ext cx="8052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FFFFFF"/>
                </a:solidFill>
                <a:latin typeface="+mj-lt"/>
                <a:cs typeface="Helvetica"/>
              </a:rPr>
              <a:t>Encuesta </a:t>
            </a:r>
            <a:r>
              <a:rPr lang="es-CL" sz="2800" b="1" dirty="0" smtClean="0">
                <a:solidFill>
                  <a:srgbClr val="FFFFFF"/>
                </a:solidFill>
                <a:latin typeface="+mj-lt"/>
                <a:cs typeface="Helvetica"/>
              </a:rPr>
              <a:t>sobre Discapacidad </a:t>
            </a:r>
            <a:endParaRPr lang="es-CL" sz="3200" b="1" dirty="0">
              <a:solidFill>
                <a:srgbClr val="FFFFFF"/>
              </a:solidFill>
              <a:latin typeface="+mj-lt"/>
              <a:cs typeface="Helvetica"/>
            </a:endParaRPr>
          </a:p>
          <a:p>
            <a:pPr algn="ctr"/>
            <a:r>
              <a:rPr lang="es-CL" b="1" dirty="0" smtClean="0">
                <a:solidFill>
                  <a:srgbClr val="FFFFFF"/>
                </a:solidFill>
                <a:latin typeface="+mj-lt"/>
                <a:cs typeface="Helvetica"/>
              </a:rPr>
              <a:t>Noviembre </a:t>
            </a:r>
            <a:r>
              <a:rPr lang="es-CL" b="1" dirty="0" smtClean="0">
                <a:solidFill>
                  <a:srgbClr val="FFFFFF"/>
                </a:solidFill>
                <a:latin typeface="+mj-lt"/>
                <a:cs typeface="Helvetica"/>
              </a:rPr>
              <a:t>de 2015</a:t>
            </a:r>
          </a:p>
        </p:txBody>
      </p:sp>
    </p:spTree>
    <p:extLst>
      <p:ext uri="{BB962C8B-B14F-4D97-AF65-F5344CB8AC3E}">
        <p14:creationId xmlns:p14="http://schemas.microsoft.com/office/powerpoint/2010/main" val="30225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1603" cy="778192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405386" y="6359468"/>
            <a:ext cx="3545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/>
              <a:t> </a:t>
            </a:r>
            <a:r>
              <a:rPr lang="es-CL" sz="2400" b="1" dirty="0">
                <a:solidFill>
                  <a:schemeClr val="bg1"/>
                </a:solidFill>
              </a:rPr>
              <a:t>contacto@labrujula.uss.cl</a:t>
            </a:r>
          </a:p>
        </p:txBody>
      </p:sp>
    </p:spTree>
    <p:extLst>
      <p:ext uri="{BB962C8B-B14F-4D97-AF65-F5344CB8AC3E}">
        <p14:creationId xmlns:p14="http://schemas.microsoft.com/office/powerpoint/2010/main" val="19630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LANTILLA PRESENTACION LA BRUJULA DEFINITIVA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8875" cy="77650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80373" y="1226369"/>
            <a:ext cx="50748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000" b="1" dirty="0" smtClean="0">
                <a:solidFill>
                  <a:schemeClr val="bg1"/>
                </a:solidFill>
                <a:cs typeface="Calibri"/>
              </a:rPr>
              <a:t>Metodología</a:t>
            </a:r>
            <a:endParaRPr lang="es-CL" sz="3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4584" y="2264324"/>
            <a:ext cx="98642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5326" lvl="1" indent="-457200" algn="just">
              <a:lnSpc>
                <a:spcPct val="200000"/>
              </a:lnSpc>
              <a:buFont typeface="Arial"/>
              <a:buChar char="•"/>
            </a:pPr>
            <a:r>
              <a:rPr lang="es-CL" sz="2000" b="1" dirty="0">
                <a:solidFill>
                  <a:srgbClr val="44546A"/>
                </a:solidFill>
                <a:cs typeface="Calibri"/>
              </a:rPr>
              <a:t>Tipo de estudio: </a:t>
            </a:r>
            <a:r>
              <a:rPr lang="es-CL" sz="2000" dirty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Cuantitativo</a:t>
            </a:r>
          </a:p>
          <a:p>
            <a:pPr marL="565326" lvl="1" indent="-457200" algn="just">
              <a:lnSpc>
                <a:spcPct val="200000"/>
              </a:lnSpc>
              <a:buFont typeface="Arial"/>
              <a:buChar char="•"/>
            </a:pPr>
            <a:r>
              <a:rPr lang="es-CL" sz="2000" b="1" dirty="0">
                <a:solidFill>
                  <a:srgbClr val="44546A"/>
                </a:solidFill>
                <a:cs typeface="Calibri"/>
              </a:rPr>
              <a:t>Grupo Objetivo: </a:t>
            </a:r>
            <a:r>
              <a:rPr lang="es-CL" sz="2000" dirty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Hombres y mujeres de 15 años o mas, residentes en </a:t>
            </a:r>
            <a:r>
              <a:rPr lang="es-CL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la Región </a:t>
            </a:r>
            <a:r>
              <a:rPr lang="es-CL" sz="2000" dirty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M</a:t>
            </a:r>
            <a:r>
              <a:rPr lang="es-CL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etropolitana</a:t>
            </a:r>
          </a:p>
          <a:p>
            <a:pPr marL="565326" lvl="1" indent="-457200" algn="just">
              <a:lnSpc>
                <a:spcPct val="200000"/>
              </a:lnSpc>
              <a:buFont typeface="Arial"/>
              <a:buChar char="•"/>
            </a:pPr>
            <a:r>
              <a:rPr lang="es-CL" sz="2000" b="1" dirty="0" smtClean="0">
                <a:solidFill>
                  <a:srgbClr val="44546A"/>
                </a:solidFill>
                <a:cs typeface="Calibri"/>
              </a:rPr>
              <a:t>Instrumento</a:t>
            </a:r>
            <a:r>
              <a:rPr lang="es-CL" sz="2000" b="1" dirty="0">
                <a:solidFill>
                  <a:srgbClr val="44546A"/>
                </a:solidFill>
                <a:cs typeface="Calibri"/>
              </a:rPr>
              <a:t>: </a:t>
            </a:r>
            <a:r>
              <a:rPr lang="es-CL" sz="2000" dirty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Encuesta vía </a:t>
            </a:r>
            <a:r>
              <a:rPr lang="es-CL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telefónica. </a:t>
            </a:r>
            <a:r>
              <a:rPr lang="es-CL" sz="2000" dirty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Aplicado entre 4 y 15 de </a:t>
            </a:r>
            <a:r>
              <a:rPr lang="es-CL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Octubre </a:t>
            </a:r>
            <a:r>
              <a:rPr lang="es-CL" sz="2000" dirty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de 2015</a:t>
            </a:r>
          </a:p>
          <a:p>
            <a:pPr marL="565326" lvl="1" indent="-457200" algn="just">
              <a:lnSpc>
                <a:spcPct val="200000"/>
              </a:lnSpc>
              <a:buFont typeface="Arial"/>
              <a:buChar char="•"/>
            </a:pPr>
            <a:r>
              <a:rPr lang="es-CL" sz="2000" b="1" dirty="0">
                <a:solidFill>
                  <a:srgbClr val="44546A"/>
                </a:solidFill>
                <a:cs typeface="Calibri"/>
              </a:rPr>
              <a:t>Método de Muestreo: </a:t>
            </a:r>
            <a:r>
              <a:rPr lang="es-CL" sz="2000" dirty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Muestreo aleatorio estratificado </a:t>
            </a:r>
            <a:r>
              <a:rPr lang="es-CL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por distrito electoral (14).</a:t>
            </a:r>
            <a:endParaRPr lang="es-CL" sz="2000" dirty="0">
              <a:solidFill>
                <a:srgbClr val="44546A"/>
              </a:solidFill>
              <a:cs typeface="Calibri"/>
            </a:endParaRPr>
          </a:p>
          <a:p>
            <a:pPr marL="565326" lvl="1" indent="-457200" algn="just">
              <a:lnSpc>
                <a:spcPct val="200000"/>
              </a:lnSpc>
              <a:buFont typeface="Arial"/>
              <a:buChar char="•"/>
            </a:pPr>
            <a:r>
              <a:rPr lang="es-CL" sz="2000" b="1" dirty="0">
                <a:solidFill>
                  <a:srgbClr val="44546A"/>
                </a:solidFill>
                <a:cs typeface="Calibri"/>
              </a:rPr>
              <a:t>Tamaño </a:t>
            </a:r>
            <a:r>
              <a:rPr lang="es-CL" sz="2000" b="1" dirty="0" err="1">
                <a:solidFill>
                  <a:srgbClr val="44546A"/>
                </a:solidFill>
                <a:cs typeface="Calibri"/>
              </a:rPr>
              <a:t>muestral</a:t>
            </a:r>
            <a:r>
              <a:rPr lang="es-CL" sz="2000" b="1" dirty="0">
                <a:solidFill>
                  <a:srgbClr val="44546A"/>
                </a:solidFill>
                <a:cs typeface="Calibri"/>
              </a:rPr>
              <a:t>: </a:t>
            </a:r>
            <a:r>
              <a:rPr lang="es-CL" sz="2000" dirty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El tamaño </a:t>
            </a:r>
            <a:r>
              <a:rPr lang="es-CL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corresponde </a:t>
            </a:r>
            <a:r>
              <a:rPr lang="es-CL" sz="2000" dirty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a </a:t>
            </a:r>
            <a:r>
              <a:rPr lang="es-CL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713 personas</a:t>
            </a:r>
            <a:endParaRPr lang="es-CL" sz="2000" dirty="0">
              <a:solidFill>
                <a:prstClr val="black">
                  <a:lumMod val="65000"/>
                  <a:lumOff val="35000"/>
                </a:prstClr>
              </a:solidFill>
              <a:cs typeface="Calibri"/>
            </a:endParaRPr>
          </a:p>
          <a:p>
            <a:pPr marL="565326" lvl="1" indent="-457200" algn="just">
              <a:lnSpc>
                <a:spcPct val="200000"/>
              </a:lnSpc>
              <a:buFont typeface="Arial"/>
              <a:buChar char="•"/>
            </a:pPr>
            <a:r>
              <a:rPr lang="es-CL" sz="2000" b="1" dirty="0">
                <a:solidFill>
                  <a:srgbClr val="44546A"/>
                </a:solidFill>
                <a:cs typeface="Calibri"/>
              </a:rPr>
              <a:t>Margen de error: </a:t>
            </a:r>
            <a:r>
              <a:rPr lang="es-CL" sz="2000" dirty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4% y un 95% de confianza</a:t>
            </a:r>
          </a:p>
          <a:p>
            <a:pPr marL="565326" lvl="1" indent="-457200" algn="just">
              <a:lnSpc>
                <a:spcPct val="200000"/>
              </a:lnSpc>
              <a:buFont typeface="Arial"/>
              <a:buChar char="•"/>
            </a:pPr>
            <a:r>
              <a:rPr lang="es-CL" sz="2000" b="1" dirty="0">
                <a:solidFill>
                  <a:srgbClr val="44546A"/>
                </a:solidFill>
                <a:cs typeface="Calibri"/>
              </a:rPr>
              <a:t>Error </a:t>
            </a:r>
            <a:r>
              <a:rPr lang="es-CL" sz="2000" b="1" dirty="0" smtClean="0">
                <a:solidFill>
                  <a:srgbClr val="44546A"/>
                </a:solidFill>
                <a:cs typeface="Calibri"/>
              </a:rPr>
              <a:t>ajustado</a:t>
            </a:r>
            <a:r>
              <a:rPr lang="es-CL" sz="2000" b="1" dirty="0">
                <a:solidFill>
                  <a:srgbClr val="44546A"/>
                </a:solidFill>
                <a:cs typeface="Calibri"/>
              </a:rPr>
              <a:t>: </a:t>
            </a:r>
            <a:r>
              <a:rPr lang="es-CL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3,14%</a:t>
            </a:r>
            <a:endParaRPr lang="es-CL" sz="2000" dirty="0">
              <a:solidFill>
                <a:prstClr val="black">
                  <a:lumMod val="65000"/>
                  <a:lumOff val="35000"/>
                </a:prstClr>
              </a:solidFill>
              <a:cs typeface="Calibri"/>
            </a:endParaRPr>
          </a:p>
          <a:p>
            <a:pPr marL="565326" lvl="1" indent="-457200" algn="just">
              <a:lnSpc>
                <a:spcPct val="200000"/>
              </a:lnSpc>
              <a:buFont typeface="Arial"/>
              <a:buChar char="•"/>
            </a:pPr>
            <a:r>
              <a:rPr lang="es-CL" sz="2000" b="1" dirty="0">
                <a:solidFill>
                  <a:srgbClr val="44546A"/>
                </a:solidFill>
                <a:cs typeface="Calibri"/>
              </a:rPr>
              <a:t>*GSE: </a:t>
            </a:r>
            <a:r>
              <a:rPr lang="es-CL" sz="2000" dirty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Se </a:t>
            </a:r>
            <a:r>
              <a:rPr lang="es-CL" sz="20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calculó </a:t>
            </a:r>
            <a:r>
              <a:rPr lang="es-CL" sz="2000" dirty="0">
                <a:solidFill>
                  <a:prstClr val="black">
                    <a:lumMod val="65000"/>
                    <a:lumOff val="35000"/>
                  </a:prstClr>
                </a:solidFill>
                <a:cs typeface="Calibri"/>
              </a:rPr>
              <a:t>cruzando el nivel educacional y ocupación del sostenedor del hogar</a:t>
            </a:r>
          </a:p>
        </p:txBody>
      </p:sp>
    </p:spTree>
    <p:extLst>
      <p:ext uri="{BB962C8B-B14F-4D97-AF65-F5344CB8AC3E}">
        <p14:creationId xmlns:p14="http://schemas.microsoft.com/office/powerpoint/2010/main" val="3738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 PRESENTACION LA BRUJULA DEFINITIV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85"/>
            <a:ext cx="10048875" cy="77650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08515" y="1043132"/>
            <a:ext cx="7059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¿Qué dificultades tiene para realizar las actividades de la vida diaria? </a:t>
            </a:r>
            <a:endParaRPr lang="es-CL" b="1" dirty="0" smtClean="0">
              <a:solidFill>
                <a:schemeClr val="bg1"/>
              </a:solidFill>
            </a:endParaRPr>
          </a:p>
          <a:p>
            <a:pPr algn="ctr"/>
            <a:r>
              <a:rPr lang="es-CL" dirty="0">
                <a:solidFill>
                  <a:schemeClr val="bg1"/>
                </a:solidFill>
              </a:rPr>
              <a:t>(vestirse, bañarse, comer, etc.)</a:t>
            </a:r>
          </a:p>
          <a:p>
            <a:pPr algn="ctr"/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7981" y="1239666"/>
            <a:ext cx="6047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01</a:t>
            </a:r>
            <a:endParaRPr lang="es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780717"/>
              </p:ext>
            </p:extLst>
          </p:nvPr>
        </p:nvGraphicFramePr>
        <p:xfrm>
          <a:off x="1" y="2365039"/>
          <a:ext cx="8813260" cy="440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4542" y="7524798"/>
            <a:ext cx="10044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i="1" dirty="0" smtClean="0"/>
              <a:t>*El porcentaje faltante para completar el 100% corresponde a quienes no tienen dificultad, o no sabe y/o no responde</a:t>
            </a:r>
            <a:endParaRPr lang="es-CL" sz="1200" i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8813261" y="7389456"/>
            <a:ext cx="160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Casos: 713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6578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 PRESENTACION LA BRUJULA DEFINITIV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" y="16885"/>
            <a:ext cx="10048875" cy="77650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08515" y="1026803"/>
            <a:ext cx="6988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¿Considera que necesita ayuda para realizar actividades de su vida diaria?</a:t>
            </a:r>
          </a:p>
          <a:p>
            <a:pPr algn="ctr"/>
            <a:r>
              <a:rPr lang="es-CL" dirty="0">
                <a:solidFill>
                  <a:schemeClr val="bg1"/>
                </a:solidFill>
              </a:rPr>
              <a:t>(para quienes dijeron tener dificultades en la vida diaria)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7981" y="1239666"/>
            <a:ext cx="6047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02</a:t>
            </a:r>
            <a:endParaRPr lang="es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881" y="7400680"/>
            <a:ext cx="51027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La Brújula Salud, </a:t>
            </a:r>
            <a:r>
              <a:rPr lang="es-C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Encuesta 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Nacional </a:t>
            </a:r>
            <a:r>
              <a:rPr lang="es-C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Bimestral (octubre 2015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762557"/>
              </p:ext>
            </p:extLst>
          </p:nvPr>
        </p:nvGraphicFramePr>
        <p:xfrm>
          <a:off x="0" y="3114425"/>
          <a:ext cx="8769465" cy="367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8769465" y="7405261"/>
            <a:ext cx="1464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/>
              <a:t>Casos: 89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34576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 PRESENTACION LA BRUJULA DEFINITIV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0" y="0"/>
            <a:ext cx="10048875" cy="77650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33177" y="1222362"/>
            <a:ext cx="67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¿Recibe ayuda para realizar las actividades de su vida diaria?</a:t>
            </a:r>
          </a:p>
          <a:p>
            <a:pPr algn="ctr"/>
            <a:r>
              <a:rPr lang="es-CL" sz="1600" dirty="0">
                <a:solidFill>
                  <a:schemeClr val="bg1"/>
                </a:solidFill>
              </a:rPr>
              <a:t>(para quienes dijeron tener dificultades en la vida diaria)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90258" y="1239666"/>
            <a:ext cx="6047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03</a:t>
            </a:r>
            <a:endParaRPr lang="es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529650"/>
              </p:ext>
            </p:extLst>
          </p:nvPr>
        </p:nvGraphicFramePr>
        <p:xfrm>
          <a:off x="0" y="2424677"/>
          <a:ext cx="8554720" cy="4779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8717281" y="7364930"/>
            <a:ext cx="1464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/>
              <a:t>Casos: 90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5118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 PRESENTACION LA BRUJULA DEFINITIV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8875" cy="77650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08515" y="1239666"/>
            <a:ext cx="674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FFFFFF"/>
                </a:solidFill>
                <a:cs typeface="Calibri"/>
              </a:rPr>
              <a:t>Resumen distintas dificultades</a:t>
            </a:r>
            <a:endParaRPr lang="es-CL" sz="2800" b="1" dirty="0">
              <a:solidFill>
                <a:srgbClr val="A6CB3C"/>
              </a:solidFill>
              <a:cs typeface="Calibri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7981" y="1239666"/>
            <a:ext cx="6047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04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015998"/>
              </p:ext>
            </p:extLst>
          </p:nvPr>
        </p:nvGraphicFramePr>
        <p:xfrm>
          <a:off x="146304" y="2023872"/>
          <a:ext cx="9326880" cy="535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4542" y="7486878"/>
            <a:ext cx="10044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i="1" dirty="0" smtClean="0"/>
              <a:t>*El porcentaje faltante para completar el 100% corresponde a quienes no tienen dificultad, o no sabe y/o no responde</a:t>
            </a:r>
            <a:endParaRPr lang="es-CL" sz="1200" i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158859" y="5595520"/>
            <a:ext cx="8900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FF0000"/>
                </a:solidFill>
              </a:rPr>
              <a:t>47%</a:t>
            </a:r>
          </a:p>
          <a:p>
            <a:endParaRPr lang="es-CL" sz="800" b="1" dirty="0" smtClean="0">
              <a:solidFill>
                <a:srgbClr val="FF0000"/>
              </a:solidFill>
            </a:endParaRPr>
          </a:p>
          <a:p>
            <a:r>
              <a:rPr lang="es-CL" b="1" dirty="0" smtClean="0">
                <a:solidFill>
                  <a:srgbClr val="FF0000"/>
                </a:solidFill>
              </a:rPr>
              <a:t>43%</a:t>
            </a:r>
          </a:p>
          <a:p>
            <a:endParaRPr lang="es-CL" sz="700" b="1" dirty="0" smtClean="0">
              <a:solidFill>
                <a:srgbClr val="FF0000"/>
              </a:solidFill>
            </a:endParaRPr>
          </a:p>
          <a:p>
            <a:r>
              <a:rPr lang="es-CL" b="1" dirty="0" smtClean="0">
                <a:solidFill>
                  <a:srgbClr val="FF0000"/>
                </a:solidFill>
              </a:rPr>
              <a:t>17%</a:t>
            </a:r>
          </a:p>
          <a:p>
            <a:endParaRPr lang="es-CL" sz="100" b="1" dirty="0" smtClean="0">
              <a:solidFill>
                <a:srgbClr val="FF0000"/>
              </a:solidFill>
            </a:endParaRPr>
          </a:p>
          <a:p>
            <a:r>
              <a:rPr lang="es-CL" b="1" dirty="0" smtClean="0">
                <a:solidFill>
                  <a:srgbClr val="FF0000"/>
                </a:solidFill>
              </a:rPr>
              <a:t>12%</a:t>
            </a:r>
          </a:p>
          <a:p>
            <a:r>
              <a:rPr lang="es-CL" b="1" dirty="0" smtClean="0">
                <a:solidFill>
                  <a:srgbClr val="FF0000"/>
                </a:solidFill>
              </a:rPr>
              <a:t>10%</a:t>
            </a:r>
            <a:endParaRPr lang="es-C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 PRESENTACION LA BRUJULA DEFINITIV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" y="38825"/>
            <a:ext cx="10048875" cy="77650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08515" y="1045530"/>
            <a:ext cx="6743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¿Cuál es la causa de la discapacidad o problema de salud que lo afecta?</a:t>
            </a:r>
          </a:p>
          <a:p>
            <a:pPr algn="ctr"/>
            <a:r>
              <a:rPr lang="es-CL" sz="1600" dirty="0">
                <a:solidFill>
                  <a:schemeClr val="bg1"/>
                </a:solidFill>
              </a:rPr>
              <a:t>(para quienes dijeron padecer alguna discapacidad)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45323" y="1279182"/>
            <a:ext cx="6047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05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484077"/>
              </p:ext>
            </p:extLst>
          </p:nvPr>
        </p:nvGraphicFramePr>
        <p:xfrm>
          <a:off x="170688" y="2424676"/>
          <a:ext cx="7888849" cy="4807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8584663" y="7364930"/>
            <a:ext cx="1464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/>
              <a:t>Casos: 64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36734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 PRESENTACION LA BRUJULA DEFINITIV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8875" cy="77650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27971" y="1208820"/>
            <a:ext cx="6743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bg1"/>
                </a:solidFill>
              </a:rPr>
              <a:t>Respecto a su condición de salud, se siente:</a:t>
            </a:r>
          </a:p>
          <a:p>
            <a:pPr algn="ctr"/>
            <a:r>
              <a:rPr lang="es-CL" sz="1600" dirty="0">
                <a:solidFill>
                  <a:schemeClr val="bg1"/>
                </a:solidFill>
              </a:rPr>
              <a:t>(para quienes consideran que padecen alguna discapacidad)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7981" y="1239666"/>
            <a:ext cx="6047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06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00198"/>
              </p:ext>
            </p:extLst>
          </p:nvPr>
        </p:nvGraphicFramePr>
        <p:xfrm>
          <a:off x="63124" y="2424676"/>
          <a:ext cx="8388740" cy="461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54869" y="7487593"/>
            <a:ext cx="10044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i="1" dirty="0" smtClean="0"/>
              <a:t>*El porcentaje faltante para completar el 100% corresponde a quienes respondieron que no</a:t>
            </a:r>
            <a:endParaRPr lang="es-CL" sz="1200" i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584663" y="7364930"/>
            <a:ext cx="1464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/>
              <a:t>Casos: 64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15685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 PRESENTACION LA BRUJULA DEFINITIVA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8875" cy="77650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08515" y="1012872"/>
            <a:ext cx="6743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bg1"/>
                </a:solidFill>
              </a:rPr>
              <a:t>Respecto del entorno, tiene dificultades para:</a:t>
            </a:r>
          </a:p>
          <a:p>
            <a:pPr algn="ctr"/>
            <a:r>
              <a:rPr lang="es-CL" b="1" dirty="0">
                <a:solidFill>
                  <a:schemeClr val="bg1"/>
                </a:solidFill>
              </a:rPr>
              <a:t> </a:t>
            </a:r>
            <a:r>
              <a:rPr lang="es-CL" sz="1800" dirty="0">
                <a:solidFill>
                  <a:schemeClr val="bg1"/>
                </a:solidFill>
              </a:rPr>
              <a:t>(para quienes consideran que padecen alguna discapacidad)</a:t>
            </a:r>
            <a:endParaRPr lang="es-CL" sz="18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7981" y="1239666"/>
            <a:ext cx="604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07</a:t>
            </a:r>
          </a:p>
          <a:p>
            <a:endParaRPr lang="es-ES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257345"/>
              </p:ext>
            </p:extLst>
          </p:nvPr>
        </p:nvGraphicFramePr>
        <p:xfrm>
          <a:off x="0" y="2316884"/>
          <a:ext cx="10048875" cy="456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4542" y="7504926"/>
            <a:ext cx="10044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i="1" dirty="0" smtClean="0"/>
              <a:t>*El porcentaje faltante para completar el 100% corresponde a quienes respondieron que no</a:t>
            </a:r>
            <a:endParaRPr lang="es-CL" sz="1200" i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8584663" y="7364930"/>
            <a:ext cx="1464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/>
              <a:t>Casos: 64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39476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365</Words>
  <Application>Microsoft Office PowerPoint</Application>
  <PresentationFormat>Personalizado</PresentationFormat>
  <Paragraphs>61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Elisa Eguiguren Correa</dc:creator>
  <cp:lastModifiedBy>Hugo Andres Alvarez Calderon</cp:lastModifiedBy>
  <cp:revision>283</cp:revision>
  <cp:lastPrinted>2015-10-07T14:28:22Z</cp:lastPrinted>
  <dcterms:created xsi:type="dcterms:W3CDTF">2015-08-24T00:31:39Z</dcterms:created>
  <dcterms:modified xsi:type="dcterms:W3CDTF">2015-11-26T15:41:51Z</dcterms:modified>
</cp:coreProperties>
</file>