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9"/>
  </p:notesMasterIdLst>
  <p:sldIdLst>
    <p:sldId id="256" r:id="rId2"/>
    <p:sldId id="292" r:id="rId3"/>
    <p:sldId id="388" r:id="rId4"/>
    <p:sldId id="381" r:id="rId5"/>
    <p:sldId id="389" r:id="rId6"/>
    <p:sldId id="390" r:id="rId7"/>
    <p:sldId id="377" r:id="rId8"/>
    <p:sldId id="312" r:id="rId9"/>
    <p:sldId id="392" r:id="rId10"/>
    <p:sldId id="391" r:id="rId11"/>
    <p:sldId id="261" r:id="rId12"/>
    <p:sldId id="262" r:id="rId13"/>
    <p:sldId id="344" r:id="rId14"/>
    <p:sldId id="345" r:id="rId15"/>
    <p:sldId id="346" r:id="rId16"/>
    <p:sldId id="347" r:id="rId17"/>
    <p:sldId id="348" r:id="rId18"/>
    <p:sldId id="350" r:id="rId19"/>
    <p:sldId id="351" r:id="rId20"/>
    <p:sldId id="352" r:id="rId21"/>
    <p:sldId id="354" r:id="rId22"/>
    <p:sldId id="355" r:id="rId23"/>
    <p:sldId id="401" r:id="rId24"/>
    <p:sldId id="402" r:id="rId25"/>
    <p:sldId id="356" r:id="rId26"/>
    <p:sldId id="357" r:id="rId27"/>
    <p:sldId id="358" r:id="rId28"/>
    <p:sldId id="400" r:id="rId29"/>
    <p:sldId id="360" r:id="rId30"/>
    <p:sldId id="397" r:id="rId31"/>
    <p:sldId id="361" r:id="rId32"/>
    <p:sldId id="398" r:id="rId33"/>
    <p:sldId id="353" r:id="rId34"/>
    <p:sldId id="403" r:id="rId35"/>
    <p:sldId id="349" r:id="rId36"/>
    <p:sldId id="404" r:id="rId37"/>
    <p:sldId id="39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2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C326D-510A-4DEB-8CDA-7DDE5229D05D}" type="datetimeFigureOut">
              <a:rPr lang="es-CL" smtClean="0"/>
              <a:t>25-05-2015</a:t>
            </a:fld>
            <a:endParaRPr lang="es-C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83DE3-77DC-48E2-84B6-349E708F9DD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2578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4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click.mail.medscape.com/?qs=b5e95ac203cd9a4e3d0e8e95f23c461680e4974349af6708c225861ecf355183bc636aeb7298a034" TargetMode="External"/><Relationship Id="rId3" Type="http://schemas.openxmlformats.org/officeDocument/2006/relationships/hyperlink" Target="http://click.mail.medscape.com/?qs=b5e95ac203cd9a4e4ea959dc7db1c598f6de2695c154f1be4687aaa1ae15b173ef40d01b9136f751" TargetMode="External"/><Relationship Id="rId7" Type="http://schemas.openxmlformats.org/officeDocument/2006/relationships/hyperlink" Target="http://click.mail.medscape.com/?qs=b5e95ac203cd9a4ecd17063b7e5be8f3ad16c5ffb73704ce974f273494f61ba4576f6aa8193fd328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lick.mail.medscape.com/?qs=b5e95ac203cd9a4ed2c056ec1d58c895df75aebc8a9f7f2c43e15e76f13a0c478284c058276f8391" TargetMode="External"/><Relationship Id="rId11" Type="http://schemas.openxmlformats.org/officeDocument/2006/relationships/image" Target="../media/image1.jpeg"/><Relationship Id="rId5" Type="http://schemas.openxmlformats.org/officeDocument/2006/relationships/hyperlink" Target="http://click.mail.medscape.com/?qs=b5e95ac203cd9a4e58e9b206b457688d0daed47c047c40cfcbd4a80793005348bd2740e539eab1ee" TargetMode="External"/><Relationship Id="rId10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4" Type="http://schemas.openxmlformats.org/officeDocument/2006/relationships/hyperlink" Target="http://click.mail.medscape.com/?qs=b5e95ac203cd9a4eaeaf1ce46c87bc4794f4d41ba6a78558cc28ba019439a5bf9c837fb4d8c9b3c7" TargetMode="External"/><Relationship Id="rId9" Type="http://schemas.openxmlformats.org/officeDocument/2006/relationships/image" Target="../media/image1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l/url?sa=i&amp;source=images&amp;cd=&amp;cad=rja&amp;docid=cnfM4YZocsJLPM&amp;tbnid=OCxhGYb1bPCyMM:&amp;ved=0CAgQjRwwAA&amp;url=http://es.wikipedia.org/wiki/Universidad_San_Sebasti%C3%A1n&amp;ei=bl1IUa7oMI2e8QSq7oDwBg&amp;psig=AFQjCNGLYCCiszrDH38mvygavk47YQGLyg&amp;ust=13637834068788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08658" y="1059873"/>
            <a:ext cx="8915399" cy="2262781"/>
          </a:xfrm>
        </p:spPr>
        <p:txBody>
          <a:bodyPr/>
          <a:lstStyle/>
          <a:p>
            <a:r>
              <a:rPr lang="es-CL" dirty="0" smtClean="0"/>
              <a:t>Hospital de Hoy y del Futuro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CL" b="1" i="1" dirty="0" smtClean="0"/>
              <a:t>Dr. Luis Castillo Fuenzalida</a:t>
            </a:r>
          </a:p>
          <a:p>
            <a:r>
              <a:rPr lang="es-CL" b="1" i="1" dirty="0" smtClean="0"/>
              <a:t>Facultad de Medicina</a:t>
            </a:r>
          </a:p>
          <a:p>
            <a:r>
              <a:rPr lang="es-CL" b="1" i="1" dirty="0" smtClean="0"/>
              <a:t>Universidad San Sebastián</a:t>
            </a:r>
            <a:endParaRPr lang="es-CL" b="1" i="1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0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841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icture 2"/>
          <p:cNvSpPr>
            <a:spLocks noChangeAspect="1" noChangeArrowheads="1"/>
          </p:cNvSpPr>
          <p:nvPr/>
        </p:nvSpPr>
        <p:spPr bwMode="auto">
          <a:xfrm>
            <a:off x="4167189" y="714375"/>
            <a:ext cx="578643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1800796" y="2550318"/>
            <a:ext cx="207168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Dialogue</a:t>
            </a:r>
          </a:p>
          <a:p>
            <a:pPr eaLnBrk="1" hangingPunct="1"/>
            <a:endParaRPr lang="es-MX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es-MX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Explique</a:t>
            </a:r>
          </a:p>
          <a:p>
            <a:pPr eaLnBrk="1" hangingPunct="1"/>
            <a:endParaRPr lang="es-MX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es-MX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Enseñe</a:t>
            </a:r>
          </a:p>
          <a:p>
            <a:pPr eaLnBrk="1" hangingPunct="1"/>
            <a:endParaRPr lang="es-MX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es-MX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Aprenda</a:t>
            </a:r>
          </a:p>
          <a:p>
            <a:pPr eaLnBrk="1" hangingPunct="1"/>
            <a:r>
              <a:rPr lang="es-MX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es-E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3056021" y="325577"/>
            <a:ext cx="81571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En la Era de las Comunicaciones ……</a:t>
            </a:r>
          </a:p>
          <a:p>
            <a:pPr eaLnBrk="1" hangingPunct="1"/>
            <a:endParaRPr lang="es-ES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31" y="2714625"/>
            <a:ext cx="6002337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http://upload.wikimedia.org/wikipedia/commons/1/18/Logo-uss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3" y="-12879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43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11231"/>
            <a:ext cx="8911687" cy="1280890"/>
          </a:xfrm>
        </p:spPr>
        <p:txBody>
          <a:bodyPr/>
          <a:lstStyle/>
          <a:p>
            <a:r>
              <a:rPr lang="es-CL" b="1" dirty="0" smtClean="0"/>
              <a:t>Hospital del futuro:</a:t>
            </a:r>
            <a:br>
              <a:rPr lang="es-CL" b="1" dirty="0" smtClean="0"/>
            </a:br>
            <a:r>
              <a:rPr lang="es-CL" b="1" dirty="0" smtClean="0"/>
              <a:t>procesos e instrumentos de gestión</a:t>
            </a:r>
            <a:endParaRPr lang="es-C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82253" y="2133599"/>
            <a:ext cx="9122359" cy="44597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En La tipificación de la actividad clínica se sustituirá </a:t>
            </a:r>
            <a:r>
              <a:rPr lang="es-CL" sz="2400" dirty="0"/>
              <a:t>a </a:t>
            </a:r>
            <a:r>
              <a:rPr lang="es-CL" sz="2400" dirty="0" smtClean="0"/>
              <a:t>los DRGs(paquetes asociados a diagnostico) .Se ajustara </a:t>
            </a:r>
            <a:r>
              <a:rPr lang="es-CL" sz="2400" dirty="0"/>
              <a:t>más a los requerimientos clínicos </a:t>
            </a:r>
            <a:r>
              <a:rPr lang="es-CL" sz="2400" dirty="0" smtClean="0"/>
              <a:t>y a </a:t>
            </a:r>
            <a:r>
              <a:rPr lang="es-CL" sz="2400" dirty="0"/>
              <a:t>los resultados reales del proceso </a:t>
            </a:r>
            <a:r>
              <a:rPr lang="es-CL" sz="2400" dirty="0" smtClean="0"/>
              <a:t>asistencial</a:t>
            </a:r>
          </a:p>
          <a:p>
            <a:pPr marL="400050" lvl="1" indent="0">
              <a:buNone/>
            </a:pPr>
            <a:r>
              <a:rPr lang="es-CL" sz="2400" dirty="0" smtClean="0"/>
              <a:t>Los </a:t>
            </a:r>
            <a:r>
              <a:rPr lang="es-CL" sz="2400" dirty="0"/>
              <a:t>PMCs (Patient Managment Cathegories), basados más </a:t>
            </a:r>
            <a:r>
              <a:rPr lang="es-CL" sz="2400" dirty="0" smtClean="0"/>
              <a:t>en el </a:t>
            </a:r>
            <a:r>
              <a:rPr lang="es-CL" sz="2400" dirty="0"/>
              <a:t>patrón de cuidados que en el consumo de recursos, serán </a:t>
            </a:r>
            <a:r>
              <a:rPr lang="es-CL" sz="2400" dirty="0" smtClean="0"/>
              <a:t>su base </a:t>
            </a:r>
            <a:r>
              <a:rPr lang="es-CL" sz="2400" dirty="0"/>
              <a:t>de partida. </a:t>
            </a:r>
            <a:endParaRPr lang="es-CL" sz="2400" dirty="0" smtClean="0"/>
          </a:p>
          <a:p>
            <a:pPr marL="400050" lvl="1" indent="0">
              <a:buNone/>
            </a:pPr>
            <a:r>
              <a:rPr lang="es-CL" sz="2400" b="1" i="1" dirty="0" smtClean="0"/>
              <a:t>Gestión clínica.</a:t>
            </a:r>
          </a:p>
          <a:p>
            <a:pPr marL="400050" lvl="1" indent="0">
              <a:buNone/>
            </a:pPr>
            <a:r>
              <a:rPr lang="es-CL" sz="2400" dirty="0" smtClean="0"/>
              <a:t>El </a:t>
            </a:r>
            <a:r>
              <a:rPr lang="es-CL" sz="2400" dirty="0"/>
              <a:t>modelo GDR se limitará a los sistemas </a:t>
            </a:r>
            <a:r>
              <a:rPr lang="es-CL" sz="2400" dirty="0" smtClean="0"/>
              <a:t>de pago.</a:t>
            </a:r>
          </a:p>
          <a:p>
            <a:pPr marL="400050" lvl="1" indent="0">
              <a:buNone/>
            </a:pPr>
            <a:r>
              <a:rPr lang="es-CL" sz="2400" dirty="0" smtClean="0"/>
              <a:t>En Chile hay experiencia progresiva</a:t>
            </a:r>
            <a:endParaRPr lang="es-CL" sz="2400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9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08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Hospital del futuro</a:t>
            </a:r>
            <a:endParaRPr lang="es-C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73179" y="1385573"/>
            <a:ext cx="9433714" cy="4991163"/>
          </a:xfrm>
        </p:spPr>
        <p:txBody>
          <a:bodyPr>
            <a:noAutofit/>
          </a:bodyPr>
          <a:lstStyle/>
          <a:p>
            <a:r>
              <a:rPr lang="es-CL" sz="2400" dirty="0"/>
              <a:t>La gestión </a:t>
            </a:r>
            <a:r>
              <a:rPr lang="es-CL" sz="2400" dirty="0" smtClean="0"/>
              <a:t>c</a:t>
            </a:r>
            <a:r>
              <a:rPr lang="es-CL" sz="2400" b="1" dirty="0" smtClean="0"/>
              <a:t>l</a:t>
            </a:r>
            <a:r>
              <a:rPr lang="es-CL" sz="2400" dirty="0" smtClean="0"/>
              <a:t>ínica</a:t>
            </a:r>
          </a:p>
          <a:p>
            <a:pPr lvl="1"/>
            <a:r>
              <a:rPr lang="es-CL" sz="2400" dirty="0" smtClean="0"/>
              <a:t> costo como </a:t>
            </a:r>
            <a:r>
              <a:rPr lang="es-CL" sz="2400" dirty="0"/>
              <a:t>un elemento más a la hora de decisión clínica, </a:t>
            </a:r>
            <a:endParaRPr lang="es-CL" sz="2400" dirty="0" smtClean="0"/>
          </a:p>
          <a:p>
            <a:pPr lvl="1"/>
            <a:r>
              <a:rPr lang="es-CL" sz="2400" dirty="0" smtClean="0"/>
              <a:t> lucha por </a:t>
            </a:r>
            <a:r>
              <a:rPr lang="es-CL" sz="2400" dirty="0"/>
              <a:t>la disminución de la variabilidad </a:t>
            </a:r>
            <a:r>
              <a:rPr lang="es-CL" sz="2400" dirty="0" smtClean="0"/>
              <a:t>clínica(“lo hago a mi manera”)</a:t>
            </a:r>
          </a:p>
          <a:p>
            <a:pPr lvl="1"/>
            <a:r>
              <a:rPr lang="es-CL" sz="2400" dirty="0"/>
              <a:t> E</a:t>
            </a:r>
            <a:r>
              <a:rPr lang="es-CL" sz="2400" dirty="0" smtClean="0"/>
              <a:t>sto ,costo y variabilidad dejará </a:t>
            </a:r>
            <a:r>
              <a:rPr lang="es-CL" sz="2400" dirty="0"/>
              <a:t>de ser </a:t>
            </a:r>
            <a:r>
              <a:rPr lang="es-CL" sz="2400" dirty="0" smtClean="0"/>
              <a:t>una opción </a:t>
            </a:r>
            <a:r>
              <a:rPr lang="es-CL" sz="2400" dirty="0"/>
              <a:t>y pasará a ser una </a:t>
            </a:r>
            <a:r>
              <a:rPr lang="es-CL" sz="2400" dirty="0" smtClean="0"/>
              <a:t>responsabilidad de todos </a:t>
            </a:r>
            <a:r>
              <a:rPr lang="es-CL" sz="2400" dirty="0"/>
              <a:t>los profesionales y sus </a:t>
            </a:r>
            <a:r>
              <a:rPr lang="es-CL" sz="2400" dirty="0" smtClean="0"/>
              <a:t>resultados.</a:t>
            </a:r>
          </a:p>
          <a:p>
            <a:pPr lvl="1"/>
            <a:r>
              <a:rPr lang="es-CL" sz="2400" dirty="0" smtClean="0"/>
              <a:t>No se trata de ahorrar si no “Gastar Bien”</a:t>
            </a:r>
          </a:p>
          <a:p>
            <a:pPr lvl="1"/>
            <a:r>
              <a:rPr lang="es-CL" sz="2400" dirty="0" smtClean="0"/>
              <a:t>Normas, estándares y guías clínicas</a:t>
            </a:r>
          </a:p>
          <a:p>
            <a:pPr lvl="1"/>
            <a:r>
              <a:rPr lang="es-CL" b="1" i="1" dirty="0" smtClean="0"/>
              <a:t>AHA Vol. 34,2012</a:t>
            </a:r>
            <a:endParaRPr lang="es-CL" b="1" i="1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0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30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8189" y="624110"/>
            <a:ext cx="9146423" cy="1613764"/>
          </a:xfrm>
        </p:spPr>
        <p:txBody>
          <a:bodyPr>
            <a:normAutofit fontScale="90000"/>
          </a:bodyPr>
          <a:lstStyle/>
          <a:p>
            <a:r>
              <a:rPr lang="es-CL" dirty="0"/>
              <a:t>Los </a:t>
            </a:r>
            <a:r>
              <a:rPr lang="es-CL" dirty="0" smtClean="0"/>
              <a:t>procesos:</a:t>
            </a:r>
            <a:br>
              <a:rPr lang="es-CL" dirty="0" smtClean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b="1" i="1" dirty="0" smtClean="0"/>
              <a:t>El eje vertebral de </a:t>
            </a:r>
            <a:r>
              <a:rPr lang="es-CL" b="1" i="1" dirty="0"/>
              <a:t>la atención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49956" y="2618591"/>
            <a:ext cx="8915400" cy="3777622"/>
          </a:xfrm>
        </p:spPr>
        <p:txBody>
          <a:bodyPr/>
          <a:lstStyle/>
          <a:p>
            <a:r>
              <a:rPr lang="es-CL" sz="2400" dirty="0"/>
              <a:t>Las </a:t>
            </a:r>
            <a:r>
              <a:rPr lang="es-CL" sz="2400" dirty="0" smtClean="0"/>
              <a:t>unidades asistenciales como “</a:t>
            </a:r>
            <a:r>
              <a:rPr lang="es-CL" sz="2400" b="1" i="1" dirty="0" smtClean="0"/>
              <a:t>empresas virtuales” de servicios</a:t>
            </a:r>
            <a:endParaRPr lang="es-CL" sz="2400" b="1" i="1" dirty="0"/>
          </a:p>
          <a:p>
            <a:endParaRPr lang="es-CL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3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158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El renacer de </a:t>
            </a:r>
            <a:r>
              <a:rPr lang="es-CL" b="1" dirty="0" smtClean="0"/>
              <a:t>la medicina interna u los“Hospitalistas</a:t>
            </a:r>
            <a:r>
              <a:rPr lang="es-CL" dirty="0" smtClean="0"/>
              <a:t>”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L" sz="2800" dirty="0"/>
              <a:t>El renacer de </a:t>
            </a:r>
            <a:r>
              <a:rPr lang="es-CL" sz="2800" dirty="0" smtClean="0"/>
              <a:t>la medicina interna llevará al desarrollo  de  h</a:t>
            </a:r>
            <a:r>
              <a:rPr lang="es-CL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ospitales </a:t>
            </a:r>
            <a:r>
              <a:rPr lang="es-CL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agudos </a:t>
            </a:r>
            <a:r>
              <a:rPr lang="es-CL" sz="2800" dirty="0"/>
              <a:t>en función del </a:t>
            </a:r>
            <a:r>
              <a:rPr lang="es-CL" sz="2800" dirty="0" smtClean="0"/>
              <a:t>nuevo planteamiento </a:t>
            </a:r>
            <a:r>
              <a:rPr lang="es-CL" sz="2800" dirty="0"/>
              <a:t>de la atención (</a:t>
            </a:r>
            <a:r>
              <a:rPr lang="es-CL" sz="2800" dirty="0" smtClean="0"/>
              <a:t>continuo </a:t>
            </a:r>
            <a:r>
              <a:rPr lang="es-CL" sz="2800" dirty="0"/>
              <a:t>asistencial, patient </a:t>
            </a:r>
            <a:r>
              <a:rPr lang="es-CL" sz="2800" dirty="0" smtClean="0"/>
              <a:t>focused</a:t>
            </a:r>
            <a:r>
              <a:rPr lang="es-CL" sz="2800" dirty="0"/>
              <a:t> </a:t>
            </a:r>
            <a:r>
              <a:rPr lang="es-CL" sz="2800" dirty="0" smtClean="0"/>
              <a:t>care</a:t>
            </a:r>
            <a:r>
              <a:rPr lang="es-CL" sz="2800" dirty="0"/>
              <a:t>, etc.) a </a:t>
            </a:r>
            <a:r>
              <a:rPr lang="es-CL" sz="2800" dirty="0" smtClean="0"/>
              <a:t> </a:t>
            </a:r>
            <a:r>
              <a:rPr lang="es-CL" sz="2800" dirty="0"/>
              <a:t>efecto de ver el </a:t>
            </a:r>
            <a:r>
              <a:rPr lang="es-CL" sz="2800" dirty="0" smtClean="0"/>
              <a:t>enfermo como un todo y no como una sumatoria  de partes y/o fragmentación corporal de la atención imperante hoy día.</a:t>
            </a:r>
          </a:p>
          <a:p>
            <a:r>
              <a:rPr lang="es-CL" sz="2800" dirty="0" smtClean="0"/>
              <a:t>Casi todos los hospitales del Mundo se transformaron en Hospitales </a:t>
            </a:r>
            <a:r>
              <a:rPr lang="es-CL" sz="2800" dirty="0"/>
              <a:t>d</a:t>
            </a:r>
            <a:r>
              <a:rPr lang="es-CL" sz="2800" dirty="0" smtClean="0"/>
              <a:t>e Agudos(urgencia, críticos, gran cirugía, trauma)</a:t>
            </a:r>
          </a:p>
          <a:p>
            <a:endParaRPr lang="es-CL" dirty="0"/>
          </a:p>
          <a:p>
            <a:r>
              <a:rPr lang="es-CL" dirty="0" smtClean="0"/>
              <a:t> </a:t>
            </a:r>
            <a:r>
              <a:rPr lang="es-CL" b="1" i="1" dirty="0" smtClean="0"/>
              <a:t>   </a:t>
            </a:r>
            <a:r>
              <a:rPr lang="es-CL" b="1" i="1" dirty="0"/>
              <a:t>T</a:t>
            </a:r>
            <a:r>
              <a:rPr lang="es-CL" b="1" i="1" dirty="0" smtClean="0"/>
              <a:t>he Hospitalist.2015;19(4):1,23-25,28</a:t>
            </a:r>
            <a:r>
              <a:rPr lang="es-CL" dirty="0" smtClean="0"/>
              <a:t> </a:t>
            </a:r>
            <a:endParaRPr lang="es-CL" b="1" i="1" dirty="0"/>
          </a:p>
        </p:txBody>
      </p:sp>
      <p:pic>
        <p:nvPicPr>
          <p:cNvPr id="5" name="Imagen 4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90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Rol de profesionales :“ha cambiado”</a:t>
            </a:r>
            <a:endParaRPr lang="es-C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CL" sz="2400" dirty="0"/>
              <a:t>La </a:t>
            </a:r>
            <a:r>
              <a:rPr lang="es-CL" sz="2400" dirty="0" smtClean="0"/>
              <a:t>enfermería gestora </a:t>
            </a:r>
            <a:r>
              <a:rPr lang="es-CL" sz="2400" dirty="0"/>
              <a:t>de </a:t>
            </a:r>
            <a:r>
              <a:rPr lang="es-CL" sz="2400" dirty="0" smtClean="0"/>
              <a:t>la empresa asistencial</a:t>
            </a:r>
            <a:r>
              <a:rPr lang="es-CL" sz="2400" dirty="0"/>
              <a:t> </a:t>
            </a:r>
            <a:r>
              <a:rPr lang="es-CL" sz="2400" dirty="0" smtClean="0"/>
              <a:t>y con protagonismo</a:t>
            </a:r>
            <a:r>
              <a:rPr lang="es-CL" sz="2400" dirty="0"/>
              <a:t> </a:t>
            </a:r>
            <a:r>
              <a:rPr lang="es-CL" sz="2400" dirty="0" smtClean="0"/>
              <a:t>creciente</a:t>
            </a:r>
            <a:endParaRPr lang="es-CL" sz="2400" dirty="0"/>
          </a:p>
          <a:p>
            <a:r>
              <a:rPr lang="es-CL" sz="2400" dirty="0"/>
              <a:t>Los </a:t>
            </a:r>
            <a:r>
              <a:rPr lang="es-CL" sz="2400" dirty="0" smtClean="0"/>
              <a:t>hospitalistas , </a:t>
            </a:r>
            <a:r>
              <a:rPr lang="es-CL" sz="2400" dirty="0"/>
              <a:t>potenciarán su </a:t>
            </a:r>
            <a:r>
              <a:rPr lang="es-CL" sz="2400" dirty="0" smtClean="0"/>
              <a:t>rol de </a:t>
            </a:r>
            <a:r>
              <a:rPr lang="es-CL" sz="2400" dirty="0"/>
              <a:t>consultor tanto de la atención primaria, como de </a:t>
            </a:r>
            <a:r>
              <a:rPr lang="es-CL" sz="2400" dirty="0" smtClean="0"/>
              <a:t>las especialidades </a:t>
            </a:r>
            <a:r>
              <a:rPr lang="es-CL" sz="2400" dirty="0"/>
              <a:t>quirúrgicas y serán la puerta de entrada </a:t>
            </a:r>
            <a:r>
              <a:rPr lang="es-CL" sz="2400" dirty="0" smtClean="0"/>
              <a:t>de </a:t>
            </a:r>
            <a:r>
              <a:rPr lang="es-CL" sz="2400" dirty="0"/>
              <a:t>los pacientes adultos </a:t>
            </a:r>
            <a:r>
              <a:rPr lang="es-CL" sz="2400" dirty="0" smtClean="0"/>
              <a:t>con </a:t>
            </a:r>
            <a:r>
              <a:rPr lang="es-CL" sz="2400" i="1" u="sng" dirty="0" smtClean="0"/>
              <a:t>patología médica prevalente, de su orientación diagnóstica </a:t>
            </a:r>
            <a:r>
              <a:rPr lang="es-CL" sz="2400" i="1" u="sng" dirty="0"/>
              <a:t>y </a:t>
            </a:r>
            <a:r>
              <a:rPr lang="es-CL" sz="2400" i="1" u="sng" dirty="0" smtClean="0"/>
              <a:t>terapéutica. </a:t>
            </a:r>
            <a:r>
              <a:rPr lang="es-CL" sz="2400" i="1" u="sng" dirty="0"/>
              <a:t>Ejercerán además un rol </a:t>
            </a:r>
            <a:r>
              <a:rPr lang="es-CL" sz="2400" i="1" u="sng" dirty="0" smtClean="0"/>
              <a:t>integrador entre </a:t>
            </a:r>
            <a:r>
              <a:rPr lang="es-CL" sz="2400" i="1" u="sng" dirty="0"/>
              <a:t>niveles asistenciales AP-AE-ASS extendiendo a su </a:t>
            </a:r>
            <a:r>
              <a:rPr lang="es-CL" sz="2400" i="1" u="sng" dirty="0" smtClean="0"/>
              <a:t>vez este </a:t>
            </a:r>
            <a:r>
              <a:rPr lang="es-CL" sz="2400" i="1" u="sng" dirty="0"/>
              <a:t>rol integrador a la docencia de pre y postgrado</a:t>
            </a:r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6" y="655"/>
            <a:ext cx="1569600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98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i="1" dirty="0"/>
              <a:t>Los niveles </a:t>
            </a:r>
            <a:r>
              <a:rPr lang="es-CL" sz="3200" b="1" i="1" dirty="0" smtClean="0"/>
              <a:t>de hospital se difuminaron</a:t>
            </a:r>
            <a:r>
              <a:rPr lang="es-CL" sz="3200" b="1" i="1" dirty="0"/>
              <a:t>, </a:t>
            </a:r>
            <a:r>
              <a:rPr lang="es-CL" sz="3200" b="1" i="1" dirty="0" smtClean="0"/>
              <a:t>lo roles cambiaron</a:t>
            </a:r>
            <a:endParaRPr lang="es-CL" sz="3200" b="1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s-CL" sz="2400" dirty="0"/>
              <a:t>La progresiva ambulatorización </a:t>
            </a:r>
            <a:r>
              <a:rPr lang="es-CL" sz="2400" dirty="0" smtClean="0"/>
              <a:t>ha tenido  </a:t>
            </a:r>
            <a:r>
              <a:rPr lang="es-CL" sz="2400" dirty="0"/>
              <a:t>como </a:t>
            </a:r>
            <a:r>
              <a:rPr lang="es-CL" sz="2400" dirty="0" smtClean="0"/>
              <a:t>consecuencia una hospitalización de pacientes agudos y </a:t>
            </a:r>
            <a:r>
              <a:rPr lang="es-CL" sz="2400" dirty="0"/>
              <a:t>dedicada a procesos </a:t>
            </a:r>
            <a:r>
              <a:rPr lang="es-CL" sz="2400" dirty="0" smtClean="0"/>
              <a:t>que requieren </a:t>
            </a:r>
            <a:r>
              <a:rPr lang="es-CL" sz="2400" dirty="0"/>
              <a:t>un manejo más intensivo de recursos</a:t>
            </a:r>
            <a:r>
              <a:rPr lang="es-CL" sz="2400" dirty="0" smtClean="0"/>
              <a:t>.</a:t>
            </a:r>
          </a:p>
          <a:p>
            <a:pPr lvl="2"/>
            <a:r>
              <a:rPr lang="es-CL" sz="2400" dirty="0" smtClean="0"/>
              <a:t> </a:t>
            </a:r>
            <a:r>
              <a:rPr lang="es-CL" sz="2400" dirty="0"/>
              <a:t>La </a:t>
            </a:r>
            <a:r>
              <a:rPr lang="es-CL" sz="2400" dirty="0" smtClean="0"/>
              <a:t>estadía media </a:t>
            </a:r>
            <a:r>
              <a:rPr lang="es-CL" sz="2400" dirty="0"/>
              <a:t>se alargará </a:t>
            </a:r>
            <a:r>
              <a:rPr lang="es-CL" sz="2400" dirty="0" smtClean="0"/>
              <a:t>porque el </a:t>
            </a:r>
            <a:r>
              <a:rPr lang="es-CL" sz="2400" dirty="0"/>
              <a:t>% de camas de críticos </a:t>
            </a:r>
            <a:r>
              <a:rPr lang="es-CL" sz="2400" dirty="0" smtClean="0"/>
              <a:t>sube respecto al total en forma progresiva.</a:t>
            </a:r>
            <a:endParaRPr lang="es-CL" sz="2400" dirty="0"/>
          </a:p>
          <a:p>
            <a:r>
              <a:rPr lang="es-CL" sz="2400" dirty="0"/>
              <a:t>Nuevos modelos de gestión asistencial </a:t>
            </a:r>
            <a:r>
              <a:rPr lang="es-CL" sz="2400" dirty="0" smtClean="0"/>
              <a:t>(Hospital </a:t>
            </a:r>
            <a:r>
              <a:rPr lang="es-CL" sz="2400" dirty="0"/>
              <a:t> </a:t>
            </a:r>
            <a:r>
              <a:rPr lang="es-CL" sz="2400" dirty="0" smtClean="0"/>
              <a:t>distintos) se sumarán </a:t>
            </a:r>
            <a:r>
              <a:rPr lang="es-CL" sz="2400" dirty="0"/>
              <a:t>a las medidas alternativas al recurso “cama” </a:t>
            </a:r>
            <a:r>
              <a:rPr lang="es-CL" sz="2400" dirty="0" smtClean="0"/>
              <a:t>ya consolidados </a:t>
            </a:r>
            <a:r>
              <a:rPr lang="es-CL" sz="2400" dirty="0"/>
              <a:t>(CMA, ODC).</a:t>
            </a:r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9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2800" b="1" i="1" dirty="0"/>
              <a:t>Los </a:t>
            </a:r>
            <a:r>
              <a:rPr lang="es-CL" sz="2800" b="1" i="1" dirty="0" smtClean="0"/>
              <a:t>Hospitales </a:t>
            </a:r>
            <a:r>
              <a:rPr lang="es-CL" sz="2800" b="1" i="1" dirty="0"/>
              <a:t>de alta complejidad </a:t>
            </a:r>
            <a:r>
              <a:rPr lang="es-CL" sz="2800" b="1" i="1" dirty="0" smtClean="0"/>
              <a:t>difunden el conocimiento  con el fin de </a:t>
            </a:r>
            <a:r>
              <a:rPr lang="es-CL" sz="2800" b="1" i="1" dirty="0"/>
              <a:t>reducir el tiempo </a:t>
            </a:r>
            <a:r>
              <a:rPr lang="es-CL" sz="2800" b="1" i="1" dirty="0" smtClean="0"/>
              <a:t>de </a:t>
            </a:r>
            <a:r>
              <a:rPr lang="es-CL" sz="2800" b="1" i="1" dirty="0"/>
              <a:t>las curvas </a:t>
            </a:r>
            <a:r>
              <a:rPr lang="es-CL" sz="2800" b="1" i="1" dirty="0" smtClean="0"/>
              <a:t>de aprendizaje de técnicas nuevas</a:t>
            </a:r>
            <a:endParaRPr lang="es-CL" sz="2800" b="1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13811" y="2180371"/>
            <a:ext cx="8931888" cy="4124176"/>
          </a:xfrm>
        </p:spPr>
        <p:txBody>
          <a:bodyPr>
            <a:noAutofit/>
          </a:bodyPr>
          <a:lstStyle/>
          <a:p>
            <a:r>
              <a:rPr lang="es-CL" sz="2400" dirty="0"/>
              <a:t>Nuevos modelos de gestión asistencial (hospital de </a:t>
            </a:r>
            <a:r>
              <a:rPr lang="es-CL" sz="2400" dirty="0" smtClean="0"/>
              <a:t>semana, hospital de dia,hospital domiciliario) se suman al </a:t>
            </a:r>
            <a:r>
              <a:rPr lang="es-CL" sz="2400" dirty="0"/>
              <a:t>recurso “cama</a:t>
            </a:r>
            <a:r>
              <a:rPr lang="es-CL" sz="2400" dirty="0" smtClean="0"/>
              <a:t>”.</a:t>
            </a:r>
            <a:endParaRPr lang="es-CL" sz="2400" dirty="0"/>
          </a:p>
          <a:p>
            <a:r>
              <a:rPr lang="es-CL" sz="2400" dirty="0"/>
              <a:t>El modelo asistencial </a:t>
            </a:r>
            <a:r>
              <a:rPr lang="es-CL" sz="2400" dirty="0" smtClean="0"/>
              <a:t>hizo suyo el principio  </a:t>
            </a:r>
            <a:r>
              <a:rPr lang="es-CL" sz="2400" dirty="0"/>
              <a:t>del “</a:t>
            </a:r>
            <a:r>
              <a:rPr lang="es-CL" sz="2400" b="1" i="1" u="sng" dirty="0"/>
              <a:t>just in time”.</a:t>
            </a:r>
          </a:p>
          <a:p>
            <a:r>
              <a:rPr lang="es-CL" sz="2400" dirty="0"/>
              <a:t>De este modo las salidas de los hospitales </a:t>
            </a:r>
            <a:r>
              <a:rPr lang="es-CL" sz="2400" dirty="0" smtClean="0"/>
              <a:t>son </a:t>
            </a:r>
            <a:r>
              <a:rPr lang="es-CL" sz="2400" dirty="0"/>
              <a:t>siempre </a:t>
            </a:r>
            <a:r>
              <a:rPr lang="es-CL" sz="2400" dirty="0" smtClean="0"/>
              <a:t>más “anchas</a:t>
            </a:r>
            <a:r>
              <a:rPr lang="es-CL" sz="2400" dirty="0"/>
              <a:t>” que las entradas lo que implicará, por </a:t>
            </a:r>
            <a:r>
              <a:rPr lang="es-CL" sz="2400" dirty="0" smtClean="0"/>
              <a:t>ejemplo, cambiar </a:t>
            </a:r>
            <a:r>
              <a:rPr lang="es-CL" sz="2400" dirty="0"/>
              <a:t>el principio de la “buena ocupación </a:t>
            </a:r>
            <a:r>
              <a:rPr lang="es-CL" sz="2400" dirty="0" smtClean="0"/>
              <a:t>del piso” </a:t>
            </a:r>
            <a:r>
              <a:rPr lang="es-CL" sz="2400" dirty="0"/>
              <a:t>por “nunca el </a:t>
            </a:r>
            <a:r>
              <a:rPr lang="es-CL" sz="2400" dirty="0" smtClean="0"/>
              <a:t>piso con camas </a:t>
            </a:r>
            <a:r>
              <a:rPr lang="es-CL" sz="2400" dirty="0"/>
              <a:t>será un cuello </a:t>
            </a:r>
            <a:r>
              <a:rPr lang="es-CL" sz="2400" dirty="0" smtClean="0"/>
              <a:t>de botella </a:t>
            </a:r>
            <a:r>
              <a:rPr lang="es-CL" sz="2400" dirty="0"/>
              <a:t>del proceso productivo”.</a:t>
            </a:r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95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715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2849" y="505127"/>
            <a:ext cx="8911687" cy="1280890"/>
          </a:xfrm>
        </p:spPr>
        <p:txBody>
          <a:bodyPr>
            <a:normAutofit/>
          </a:bodyPr>
          <a:lstStyle/>
          <a:p>
            <a:r>
              <a:rPr lang="es-CL" sz="3200" b="1" i="1" dirty="0"/>
              <a:t>Más y </a:t>
            </a:r>
            <a:r>
              <a:rPr lang="es-CL" sz="3200" b="1" i="1" dirty="0" smtClean="0"/>
              <a:t>mejor formación continua</a:t>
            </a:r>
            <a:endParaRPr lang="es-CL" sz="3200" b="1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80674" y="1251284"/>
            <a:ext cx="9793705" cy="5606715"/>
          </a:xfrm>
        </p:spPr>
        <p:txBody>
          <a:bodyPr>
            <a:noAutofit/>
          </a:bodyPr>
          <a:lstStyle/>
          <a:p>
            <a:r>
              <a:rPr lang="es-CL" sz="2400" dirty="0"/>
              <a:t>La formación </a:t>
            </a:r>
            <a:r>
              <a:rPr lang="es-CL" sz="2400" dirty="0" smtClean="0"/>
              <a:t>continua;</a:t>
            </a:r>
          </a:p>
          <a:p>
            <a:pPr marL="400050" lvl="1" indent="0">
              <a:buNone/>
            </a:pPr>
            <a:r>
              <a:rPr lang="es-CL" sz="2400" dirty="0" smtClean="0"/>
              <a:t>Potenciar habilidades </a:t>
            </a:r>
            <a:r>
              <a:rPr lang="es-CL" sz="2400" dirty="0"/>
              <a:t>y </a:t>
            </a:r>
            <a:r>
              <a:rPr lang="es-CL" sz="2400" dirty="0" smtClean="0"/>
              <a:t>alinea comportamientos </a:t>
            </a:r>
            <a:r>
              <a:rPr lang="es-CL" sz="2400" dirty="0"/>
              <a:t>y </a:t>
            </a:r>
            <a:r>
              <a:rPr lang="es-CL" sz="2400" dirty="0" smtClean="0"/>
              <a:t>valores.</a:t>
            </a:r>
          </a:p>
          <a:p>
            <a:pPr marL="400050" lvl="1" indent="0">
              <a:buNone/>
            </a:pPr>
            <a:r>
              <a:rPr lang="es-CL" sz="2400" dirty="0" smtClean="0"/>
              <a:t>Su </a:t>
            </a:r>
            <a:r>
              <a:rPr lang="es-CL" sz="2400" dirty="0"/>
              <a:t>liderazgo </a:t>
            </a:r>
            <a:r>
              <a:rPr lang="es-CL" sz="2400" dirty="0" smtClean="0"/>
              <a:t>es asumido </a:t>
            </a:r>
            <a:r>
              <a:rPr lang="es-CL" sz="2400" dirty="0"/>
              <a:t>por las estructuras directivas que </a:t>
            </a:r>
            <a:r>
              <a:rPr lang="es-CL" sz="2400" dirty="0" smtClean="0"/>
              <a:t>la incorporan como </a:t>
            </a:r>
            <a:r>
              <a:rPr lang="es-CL" sz="2400" dirty="0"/>
              <a:t>una de sus responsabilidades </a:t>
            </a:r>
            <a:r>
              <a:rPr lang="es-CL" sz="2400" dirty="0" smtClean="0"/>
              <a:t>y valoran </a:t>
            </a:r>
            <a:r>
              <a:rPr lang="es-CL" sz="2400" dirty="0"/>
              <a:t>su resultados </a:t>
            </a:r>
            <a:r>
              <a:rPr lang="es-CL" sz="2400" dirty="0" smtClean="0"/>
              <a:t>por el </a:t>
            </a:r>
            <a:r>
              <a:rPr lang="es-CL" sz="2400" dirty="0"/>
              <a:t>impacto que la </a:t>
            </a:r>
            <a:r>
              <a:rPr lang="es-CL" sz="2400" dirty="0" smtClean="0"/>
              <a:t>misma tenga sobre los procesos.</a:t>
            </a:r>
          </a:p>
          <a:p>
            <a:pPr marL="400050" lvl="1" indent="0">
              <a:buNone/>
            </a:pPr>
            <a:r>
              <a:rPr lang="es-CL" sz="2400" dirty="0" smtClean="0"/>
              <a:t>La </a:t>
            </a:r>
            <a:r>
              <a:rPr lang="es-CL" sz="2400" dirty="0"/>
              <a:t>formación </a:t>
            </a:r>
            <a:r>
              <a:rPr lang="es-CL" sz="2400" dirty="0" smtClean="0"/>
              <a:t>continua, </a:t>
            </a:r>
            <a:r>
              <a:rPr lang="es-CL" sz="2400" dirty="0"/>
              <a:t>como parte inherente del </a:t>
            </a:r>
            <a:r>
              <a:rPr lang="es-CL" sz="2400" dirty="0" smtClean="0"/>
              <a:t> trabajo se desarrolla </a:t>
            </a:r>
            <a:r>
              <a:rPr lang="es-CL" sz="2400" dirty="0"/>
              <a:t>básicamente en las propias </a:t>
            </a:r>
            <a:r>
              <a:rPr lang="es-CL" sz="2400" dirty="0" smtClean="0"/>
              <a:t>unidades asistenciales</a:t>
            </a:r>
            <a:r>
              <a:rPr lang="es-CL" sz="2400" dirty="0"/>
              <a:t>, y los responsables de las mismas </a:t>
            </a:r>
            <a:r>
              <a:rPr lang="es-CL" sz="2400" dirty="0" smtClean="0"/>
              <a:t>actúan como </a:t>
            </a:r>
            <a:r>
              <a:rPr lang="es-CL" sz="2400" dirty="0"/>
              <a:t>“</a:t>
            </a:r>
            <a:r>
              <a:rPr lang="es-CL" sz="2400" dirty="0" smtClean="0"/>
              <a:t>monitores”.</a:t>
            </a:r>
          </a:p>
          <a:p>
            <a:pPr marL="400050" lvl="1" indent="0">
              <a:buNone/>
            </a:pPr>
            <a:r>
              <a:rPr lang="es-CL" sz="2400" dirty="0" smtClean="0"/>
              <a:t>Cambiaron </a:t>
            </a:r>
            <a:r>
              <a:rPr lang="es-CL" sz="2400" dirty="0"/>
              <a:t>los métodos tradicionales y el “e-learning” </a:t>
            </a:r>
            <a:r>
              <a:rPr lang="es-CL" sz="2400" dirty="0" smtClean="0"/>
              <a:t>y coaching</a:t>
            </a:r>
            <a:r>
              <a:rPr lang="es-CL" sz="2400" dirty="0"/>
              <a:t>” sustituirán en buena medida los congresos </a:t>
            </a:r>
            <a:r>
              <a:rPr lang="es-CL" sz="2400" dirty="0" smtClean="0"/>
              <a:t>y reuniones con el tiempo…..</a:t>
            </a:r>
          </a:p>
          <a:p>
            <a:pPr marL="400050" lvl="1" indent="0">
              <a:buNone/>
            </a:pPr>
            <a:r>
              <a:rPr lang="es-CL" sz="2400" dirty="0" smtClean="0"/>
              <a:t>Aun es necesario tiempo protegido para esto</a:t>
            </a:r>
            <a:endParaRPr lang="es-CL" sz="2400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0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038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dirty="0" smtClean="0"/>
              <a:t> </a:t>
            </a:r>
            <a:r>
              <a:rPr lang="es-CL" sz="3200" b="1" dirty="0"/>
              <a:t>LAS TENDENCIAS DE FUTURO</a:t>
            </a:r>
            <a:endParaRPr lang="es-CL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91493" y="1759399"/>
            <a:ext cx="8962570" cy="4737653"/>
          </a:xfrm>
        </p:spPr>
        <p:txBody>
          <a:bodyPr>
            <a:noAutofit/>
          </a:bodyPr>
          <a:lstStyle/>
          <a:p>
            <a:r>
              <a:rPr lang="es-CL" sz="2400" dirty="0"/>
              <a:t>Un hospital </a:t>
            </a:r>
            <a:r>
              <a:rPr lang="es-CL" sz="2400" dirty="0" smtClean="0"/>
              <a:t>más confortable </a:t>
            </a:r>
            <a:r>
              <a:rPr lang="es-CL" sz="2400" dirty="0"/>
              <a:t>para </a:t>
            </a:r>
            <a:r>
              <a:rPr lang="es-CL" sz="2400" dirty="0" smtClean="0"/>
              <a:t>los profesionales</a:t>
            </a:r>
          </a:p>
          <a:p>
            <a:r>
              <a:rPr lang="es-CL" sz="2400" dirty="0"/>
              <a:t>Gestión </a:t>
            </a:r>
            <a:r>
              <a:rPr lang="es-CL" sz="2400" dirty="0" smtClean="0"/>
              <a:t>de personas</a:t>
            </a:r>
            <a:r>
              <a:rPr lang="es-CL" sz="2400" dirty="0"/>
              <a:t>, </a:t>
            </a:r>
            <a:r>
              <a:rPr lang="es-CL" sz="2400" dirty="0" smtClean="0"/>
              <a:t>sí, de </a:t>
            </a:r>
            <a:r>
              <a:rPr lang="es-CL" sz="2400" dirty="0"/>
              <a:t>RRHH, </a:t>
            </a:r>
            <a:r>
              <a:rPr lang="es-CL" sz="2400" dirty="0" smtClean="0"/>
              <a:t>no</a:t>
            </a:r>
          </a:p>
          <a:p>
            <a:r>
              <a:rPr lang="es-CL" sz="2400" dirty="0"/>
              <a:t>De la </a:t>
            </a:r>
            <a:r>
              <a:rPr lang="es-CL" sz="2400" dirty="0" smtClean="0"/>
              <a:t>democracia participativa </a:t>
            </a:r>
            <a:r>
              <a:rPr lang="es-CL" sz="2400" dirty="0"/>
              <a:t>a </a:t>
            </a:r>
            <a:r>
              <a:rPr lang="es-CL" sz="2400" dirty="0" smtClean="0"/>
              <a:t>la democracia</a:t>
            </a:r>
            <a:r>
              <a:rPr lang="es-CL" sz="2400" dirty="0"/>
              <a:t> </a:t>
            </a:r>
            <a:r>
              <a:rPr lang="es-CL" sz="2400" dirty="0" smtClean="0"/>
              <a:t>deliberativa</a:t>
            </a:r>
          </a:p>
          <a:p>
            <a:r>
              <a:rPr lang="es-CL" sz="2400" dirty="0"/>
              <a:t>De no </a:t>
            </a:r>
            <a:r>
              <a:rPr lang="es-CL" sz="2400" b="1" i="1" dirty="0" smtClean="0"/>
              <a:t>maleficencia a la excelencia</a:t>
            </a:r>
          </a:p>
          <a:p>
            <a:r>
              <a:rPr lang="es-CL" sz="2400" dirty="0"/>
              <a:t>El respeto a </a:t>
            </a:r>
            <a:r>
              <a:rPr lang="es-CL" sz="2400" dirty="0" smtClean="0"/>
              <a:t>la autonomía  a una base de una </a:t>
            </a:r>
            <a:r>
              <a:rPr lang="es-CL" sz="2400" dirty="0"/>
              <a:t>nueva </a:t>
            </a:r>
            <a:r>
              <a:rPr lang="es-CL" sz="2400" dirty="0" smtClean="0"/>
              <a:t>relación médico paciente</a:t>
            </a:r>
          </a:p>
          <a:p>
            <a:r>
              <a:rPr lang="es-CL" sz="2400" dirty="0"/>
              <a:t>De una </a:t>
            </a:r>
            <a:r>
              <a:rPr lang="es-CL" sz="2400" b="1" i="1" dirty="0" smtClean="0"/>
              <a:t>estructura jerárquica </a:t>
            </a:r>
            <a:r>
              <a:rPr lang="es-CL" sz="2400" b="1" i="1" dirty="0"/>
              <a:t>a </a:t>
            </a:r>
            <a:r>
              <a:rPr lang="es-CL" sz="2400" b="1" i="1" dirty="0" smtClean="0"/>
              <a:t>otra matricial</a:t>
            </a:r>
          </a:p>
          <a:p>
            <a:r>
              <a:rPr lang="es-CL" sz="2400" dirty="0"/>
              <a:t>Un nuevo </a:t>
            </a:r>
            <a:r>
              <a:rPr lang="es-CL" sz="2400" dirty="0" smtClean="0"/>
              <a:t>perfil profesional </a:t>
            </a:r>
            <a:r>
              <a:rPr lang="es-CL" sz="2400" dirty="0"/>
              <a:t>para </a:t>
            </a:r>
            <a:r>
              <a:rPr lang="es-CL" sz="2400" dirty="0" smtClean="0"/>
              <a:t>los </a:t>
            </a:r>
            <a:r>
              <a:rPr lang="es-CL" sz="2400" b="1" i="1" dirty="0" smtClean="0"/>
              <a:t>directivos, profesionalización de estos</a:t>
            </a:r>
            <a:endParaRPr lang="es-CL" sz="2400" b="1" i="1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0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644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11451" y="548679"/>
            <a:ext cx="697819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000" b="1" dirty="0" smtClean="0">
                <a:ln>
                  <a:solidFill>
                    <a:srgbClr val="FF0000"/>
                  </a:solidFill>
                </a:ln>
              </a:rPr>
              <a:t>QUE </a:t>
            </a:r>
            <a:r>
              <a:rPr lang="es-ES_tradnl" sz="4000" b="1" dirty="0">
                <a:ln>
                  <a:solidFill>
                    <a:srgbClr val="FF0000"/>
                  </a:solidFill>
                </a:ln>
              </a:rPr>
              <a:t>HOSPITAL </a:t>
            </a:r>
            <a:r>
              <a:rPr lang="es-ES_tradnl" sz="4000" b="1" dirty="0" smtClean="0">
                <a:ln>
                  <a:solidFill>
                    <a:srgbClr val="FF0000"/>
                  </a:solidFill>
                </a:ln>
              </a:rPr>
              <a:t>QUEREMOS?</a:t>
            </a:r>
          </a:p>
          <a:p>
            <a:pPr>
              <a:defRPr/>
            </a:pPr>
            <a:r>
              <a:rPr lang="es-ES_tradnl" sz="4000" b="1" dirty="0" smtClean="0">
                <a:ln>
                  <a:solidFill>
                    <a:srgbClr val="FF0000"/>
                  </a:solidFill>
                </a:ln>
              </a:rPr>
              <a:t>QUE HOSPITAL SOMOS?</a:t>
            </a:r>
            <a:endParaRPr lang="es-ES_tradnl" sz="4000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20483" name="Picture 27" descr="F:\error medico\imagesCAKZLL7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483" y="2060576"/>
            <a:ext cx="5616575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 descr="http://upload.wikimedia.org/wikipedia/commons/1/18/Logo-uss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4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4729892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Un nuevo </a:t>
            </a:r>
            <a:r>
              <a:rPr lang="es-CL" b="1" dirty="0" smtClean="0"/>
              <a:t>contrato económico</a:t>
            </a:r>
            <a:endParaRPr lang="es-C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92960" y="1746520"/>
            <a:ext cx="8912977" cy="4413647"/>
          </a:xfrm>
        </p:spPr>
        <p:txBody>
          <a:bodyPr>
            <a:noAutofit/>
          </a:bodyPr>
          <a:lstStyle/>
          <a:p>
            <a:r>
              <a:rPr lang="es-CL" sz="2400" dirty="0"/>
              <a:t>La estructura salarial del futuro se articulará sobre tres ejes</a:t>
            </a:r>
            <a:r>
              <a:rPr lang="es-CL" sz="2400" dirty="0" smtClean="0"/>
              <a:t>:¿</a:t>
            </a:r>
            <a:r>
              <a:rPr lang="es-CL" sz="2400" dirty="0"/>
              <a:t>qué eres y que haces, cómo lo haces y con qué resultados?</a:t>
            </a:r>
          </a:p>
          <a:p>
            <a:r>
              <a:rPr lang="es-CL" sz="2400" dirty="0"/>
              <a:t>En el primer eje (¿qué eres y que haces?) se recogerán, por </a:t>
            </a:r>
            <a:r>
              <a:rPr lang="es-CL" sz="2400" dirty="0" smtClean="0"/>
              <a:t>un lado</a:t>
            </a:r>
            <a:r>
              <a:rPr lang="es-CL" sz="2400" dirty="0"/>
              <a:t>, </a:t>
            </a:r>
            <a:r>
              <a:rPr lang="es-CL" sz="2400" dirty="0" smtClean="0"/>
              <a:t>los aportes </a:t>
            </a:r>
            <a:r>
              <a:rPr lang="es-CL" sz="2400" dirty="0"/>
              <a:t>de cada </a:t>
            </a:r>
            <a:r>
              <a:rPr lang="es-CL" sz="2400" dirty="0" smtClean="0"/>
              <a:t>grupo </a:t>
            </a:r>
            <a:r>
              <a:rPr lang="es-CL" sz="2400" dirty="0"/>
              <a:t>a los objetivos de </a:t>
            </a:r>
            <a:r>
              <a:rPr lang="es-CL" sz="2400" dirty="0" smtClean="0"/>
              <a:t>la organización </a:t>
            </a:r>
            <a:r>
              <a:rPr lang="es-CL" sz="2400" dirty="0"/>
              <a:t>con independencia del nombre y apellido </a:t>
            </a:r>
            <a:r>
              <a:rPr lang="es-CL" sz="2400" dirty="0" smtClean="0"/>
              <a:t>de quienes </a:t>
            </a:r>
            <a:r>
              <a:rPr lang="es-CL" sz="2400" dirty="0"/>
              <a:t>lo conforman (se valora el ser y el estar) y, por otro</a:t>
            </a:r>
            <a:r>
              <a:rPr lang="es-CL" sz="2400" dirty="0" smtClean="0"/>
              <a:t>,(¿</a:t>
            </a:r>
            <a:r>
              <a:rPr lang="es-CL" sz="2400" dirty="0"/>
              <a:t>qué haces?) se valorarán dentro </a:t>
            </a:r>
            <a:r>
              <a:rPr lang="es-CL" sz="2400" dirty="0" smtClean="0"/>
              <a:t>del grupo </a:t>
            </a:r>
            <a:r>
              <a:rPr lang="es-CL" sz="2400" dirty="0"/>
              <a:t>el puesto </a:t>
            </a:r>
            <a:r>
              <a:rPr lang="es-CL" sz="2400" dirty="0" smtClean="0"/>
              <a:t>de trabajo </a:t>
            </a:r>
            <a:r>
              <a:rPr lang="es-CL" sz="2400" dirty="0"/>
              <a:t>que se ocupa</a:t>
            </a:r>
            <a:r>
              <a:rPr lang="es-CL" sz="2400" dirty="0" smtClean="0"/>
              <a:t>.</a:t>
            </a:r>
          </a:p>
          <a:p>
            <a:r>
              <a:rPr lang="es-CL" sz="2400" dirty="0" smtClean="0"/>
              <a:t>Requieren jefes de Unidades, servicios ,departamentos etc. empoderados</a:t>
            </a:r>
            <a:endParaRPr lang="es-CL" sz="2400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0" y="-12879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146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Mayor peso de </a:t>
            </a:r>
            <a:r>
              <a:rPr lang="es-CL" b="1" dirty="0" smtClean="0"/>
              <a:t>la retribución </a:t>
            </a:r>
            <a:r>
              <a:rPr lang="es-CL" b="1" dirty="0"/>
              <a:t>variable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746521"/>
            <a:ext cx="8817681" cy="4507832"/>
          </a:xfrm>
        </p:spPr>
        <p:txBody>
          <a:bodyPr>
            <a:noAutofit/>
          </a:bodyPr>
          <a:lstStyle/>
          <a:p>
            <a:r>
              <a:rPr lang="es-CL" sz="2400" dirty="0"/>
              <a:t>Ello </a:t>
            </a:r>
            <a:r>
              <a:rPr lang="es-CL" sz="2400" dirty="0" smtClean="0"/>
              <a:t>obliga a </a:t>
            </a:r>
            <a:r>
              <a:rPr lang="es-CL" sz="2400" dirty="0"/>
              <a:t>que los </a:t>
            </a:r>
            <a:r>
              <a:rPr lang="es-CL" sz="2400" dirty="0" smtClean="0"/>
              <a:t>objetivos a cumplir </a:t>
            </a:r>
            <a:r>
              <a:rPr lang="es-CL" sz="2400" dirty="0"/>
              <a:t>estén </a:t>
            </a:r>
            <a:r>
              <a:rPr lang="es-CL" sz="2400" dirty="0" smtClean="0"/>
              <a:t>en la </a:t>
            </a:r>
            <a:r>
              <a:rPr lang="es-CL" sz="2400" dirty="0"/>
              <a:t>escala de valores profesionales, es decir, que sean </a:t>
            </a:r>
            <a:r>
              <a:rPr lang="es-CL" sz="2400" dirty="0" smtClean="0"/>
              <a:t>objetivos vinculados lo mas posible  </a:t>
            </a:r>
            <a:r>
              <a:rPr lang="es-CL" sz="2400" dirty="0"/>
              <a:t>a resultados (Dirección por </a:t>
            </a:r>
            <a:r>
              <a:rPr lang="es-CL" sz="2400" dirty="0" smtClean="0"/>
              <a:t>Objetivos entendida </a:t>
            </a:r>
            <a:r>
              <a:rPr lang="es-CL" sz="2400" dirty="0"/>
              <a:t>como un medio para hacer coincidir los </a:t>
            </a:r>
            <a:r>
              <a:rPr lang="es-CL" sz="2400" dirty="0" smtClean="0"/>
              <a:t>objetivos individuales </a:t>
            </a:r>
            <a:r>
              <a:rPr lang="es-CL" sz="2400" dirty="0"/>
              <a:t>con los institucionales</a:t>
            </a:r>
            <a:r>
              <a:rPr lang="es-CL" sz="2400" dirty="0" smtClean="0"/>
              <a:t>)</a:t>
            </a:r>
          </a:p>
          <a:p>
            <a:pPr lvl="1"/>
            <a:r>
              <a:rPr lang="es-CL" sz="2400" dirty="0" smtClean="0"/>
              <a:t> </a:t>
            </a:r>
            <a:r>
              <a:rPr lang="es-CL" sz="2400" b="1" u="sng" dirty="0"/>
              <a:t>y no a indicadores </a:t>
            </a:r>
            <a:r>
              <a:rPr lang="es-CL" sz="2400" b="1" u="sng" dirty="0" smtClean="0"/>
              <a:t>de procesos </a:t>
            </a:r>
            <a:r>
              <a:rPr lang="es-CL" sz="2400" dirty="0"/>
              <a:t>con lo que cumplirán así el doble objetivo de </a:t>
            </a:r>
            <a:r>
              <a:rPr lang="es-CL" sz="2400" dirty="0" smtClean="0"/>
              <a:t>premiarla ,mejora </a:t>
            </a:r>
            <a:r>
              <a:rPr lang="es-CL" sz="2400" dirty="0"/>
              <a:t>en las competencias (outcomes) y su puesta </a:t>
            </a:r>
            <a:r>
              <a:rPr lang="es-CL" sz="2400" dirty="0" smtClean="0"/>
              <a:t>al servicio del Hospital</a:t>
            </a:r>
          </a:p>
          <a:p>
            <a:pPr lvl="1"/>
            <a:r>
              <a:rPr lang="es-CL" sz="2400" dirty="0" smtClean="0"/>
              <a:t>Estamos llenos de indicadores de procesos</a:t>
            </a:r>
            <a:endParaRPr lang="es-CL" sz="2400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3" y="-12879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81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b="1" i="1" dirty="0"/>
              <a:t>El trabajo </a:t>
            </a:r>
            <a:r>
              <a:rPr lang="es-CL" sz="3200" b="1" i="1" dirty="0" smtClean="0"/>
              <a:t>en equipo real mejoro las relaciones </a:t>
            </a:r>
            <a:r>
              <a:rPr lang="es-CL" sz="3200" b="1" i="1" dirty="0"/>
              <a:t>entre </a:t>
            </a:r>
            <a:r>
              <a:rPr lang="es-CL" sz="3200" b="1" i="1" dirty="0" smtClean="0"/>
              <a:t>las personas</a:t>
            </a:r>
            <a:endParaRPr lang="es-CL" sz="3200" b="1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La superación </a:t>
            </a:r>
            <a:r>
              <a:rPr lang="es-CL" sz="2400" dirty="0" smtClean="0"/>
              <a:t>de los </a:t>
            </a:r>
            <a:r>
              <a:rPr lang="es-CL" sz="2400" dirty="0"/>
              <a:t>servicios como unidad </a:t>
            </a:r>
            <a:r>
              <a:rPr lang="es-CL" sz="2400" dirty="0" smtClean="0"/>
              <a:t>organizacional es una realidad</a:t>
            </a:r>
          </a:p>
          <a:p>
            <a:r>
              <a:rPr lang="es-CL" sz="2400" dirty="0" smtClean="0"/>
              <a:t>La estructura </a:t>
            </a:r>
            <a:r>
              <a:rPr lang="es-CL" sz="2400" dirty="0"/>
              <a:t>por procesos-producto como base de una </a:t>
            </a:r>
            <a:r>
              <a:rPr lang="es-CL" sz="2400" dirty="0" smtClean="0"/>
              <a:t>nueva relación </a:t>
            </a:r>
            <a:r>
              <a:rPr lang="es-CL" sz="2400" dirty="0"/>
              <a:t>profesional, </a:t>
            </a:r>
            <a:r>
              <a:rPr lang="es-CL" sz="2400" dirty="0" smtClean="0"/>
              <a:t>tb es una realidad</a:t>
            </a:r>
          </a:p>
          <a:p>
            <a:r>
              <a:rPr lang="es-CL" sz="2400" dirty="0"/>
              <a:t>L</a:t>
            </a:r>
            <a:r>
              <a:rPr lang="es-CL" sz="2400" dirty="0" smtClean="0"/>
              <a:t>a </a:t>
            </a:r>
            <a:r>
              <a:rPr lang="es-CL" sz="2400" dirty="0"/>
              <a:t>carrera </a:t>
            </a:r>
            <a:r>
              <a:rPr lang="es-CL" sz="2400" dirty="0" smtClean="0"/>
              <a:t>profesional que se basa en logros grupales e individuales</a:t>
            </a:r>
          </a:p>
          <a:p>
            <a:pPr marL="0" indent="0">
              <a:buNone/>
            </a:pPr>
            <a:r>
              <a:rPr lang="es-CL" sz="2400" dirty="0" smtClean="0"/>
              <a:t>              </a:t>
            </a:r>
            <a:r>
              <a:rPr lang="es-CL" sz="2400" b="1" i="1" dirty="0" smtClean="0"/>
              <a:t>Ha  creado un </a:t>
            </a:r>
            <a:r>
              <a:rPr lang="es-CL" sz="2400" b="1" i="1" dirty="0"/>
              <a:t>nuevo clima en </a:t>
            </a:r>
            <a:r>
              <a:rPr lang="es-CL" sz="2400" b="1" i="1" dirty="0" smtClean="0"/>
              <a:t>el día </a:t>
            </a:r>
            <a:r>
              <a:rPr lang="es-CL" sz="2400" b="1" i="1" dirty="0"/>
              <a:t>a día de las instituciones.</a:t>
            </a:r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3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22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46" y="1497932"/>
            <a:ext cx="5106415" cy="41459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877" y="1497932"/>
            <a:ext cx="5976851" cy="4145974"/>
          </a:xfrm>
          <a:prstGeom prst="rect">
            <a:avLst/>
          </a:prstGeom>
        </p:spPr>
      </p:pic>
      <p:pic>
        <p:nvPicPr>
          <p:cNvPr id="5" name="Imagen 4" descr="http://upload.wikimedia.org/wikipedia/commons/1/18/Logo-uss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4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6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83" y="918211"/>
            <a:ext cx="9175172" cy="5575090"/>
          </a:xfrm>
          <a:prstGeom prst="rect">
            <a:avLst/>
          </a:prstGeom>
        </p:spPr>
      </p:pic>
      <p:pic>
        <p:nvPicPr>
          <p:cNvPr id="3" name="Imagen 2" descr="http://upload.wikimedia.org/wikipedia/commons/1/18/Logo-uss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47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115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b="1" i="1" dirty="0"/>
              <a:t>El Énfasis </a:t>
            </a:r>
            <a:r>
              <a:rPr lang="es-CL" sz="3200" b="1" i="1" dirty="0" smtClean="0"/>
              <a:t>en </a:t>
            </a:r>
            <a:r>
              <a:rPr lang="es-CL" sz="3200" b="1" i="1" u="sng" dirty="0" smtClean="0"/>
              <a:t>política de desarrollo </a:t>
            </a:r>
            <a:r>
              <a:rPr lang="es-CL" sz="3200" b="1" i="1" u="sng" dirty="0"/>
              <a:t>de </a:t>
            </a:r>
            <a:r>
              <a:rPr lang="es-CL" sz="3200" b="1" i="1" u="sng" dirty="0" smtClean="0"/>
              <a:t>las personas; </a:t>
            </a:r>
            <a:r>
              <a:rPr lang="es-CL" sz="3200" dirty="0" smtClean="0"/>
              <a:t>objetivos</a:t>
            </a:r>
            <a:endParaRPr lang="es-CL" sz="3200" b="1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Rediseño de </a:t>
            </a:r>
            <a:r>
              <a:rPr lang="es-CL" sz="2400" dirty="0" smtClean="0"/>
              <a:t>los puestos </a:t>
            </a:r>
            <a:r>
              <a:rPr lang="es-CL" sz="2400" dirty="0"/>
              <a:t>de </a:t>
            </a:r>
            <a:r>
              <a:rPr lang="es-CL" sz="2400" dirty="0" smtClean="0"/>
              <a:t>trabajo</a:t>
            </a:r>
          </a:p>
          <a:p>
            <a:r>
              <a:rPr lang="es-CL" sz="2400" dirty="0"/>
              <a:t>Participación en </a:t>
            </a:r>
            <a:r>
              <a:rPr lang="es-CL" sz="2400" dirty="0" smtClean="0"/>
              <a:t>los contenidos del trabajo diario</a:t>
            </a:r>
          </a:p>
          <a:p>
            <a:r>
              <a:rPr lang="es-CL" sz="2400" b="1" i="1" dirty="0" smtClean="0"/>
              <a:t>Reconocimiento</a:t>
            </a:r>
            <a:r>
              <a:rPr lang="es-CL" sz="2400" dirty="0" smtClean="0"/>
              <a:t> después </a:t>
            </a:r>
            <a:r>
              <a:rPr lang="es-CL" sz="2400" dirty="0"/>
              <a:t>del </a:t>
            </a:r>
            <a:r>
              <a:rPr lang="es-CL" sz="2400" dirty="0" smtClean="0"/>
              <a:t>logro</a:t>
            </a:r>
          </a:p>
          <a:p>
            <a:r>
              <a:rPr lang="es-CL" sz="2400" dirty="0" smtClean="0"/>
              <a:t>La atención pasara de ser una </a:t>
            </a:r>
            <a:r>
              <a:rPr lang="es-CL" sz="2400" b="1" i="1" u="sng" dirty="0" smtClean="0"/>
              <a:t>obligación a una convicción</a:t>
            </a:r>
            <a:endParaRPr lang="es-CL" sz="2400" b="1" i="1" u="sng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2" y="-12879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33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b="1" i="1" dirty="0" smtClean="0"/>
              <a:t>                          Los </a:t>
            </a:r>
            <a:r>
              <a:rPr lang="es-CL" sz="3200" b="1" i="1" dirty="0"/>
              <a:t>S</a:t>
            </a:r>
            <a:r>
              <a:rPr lang="es-CL" sz="3200" b="1" i="1" dirty="0" smtClean="0"/>
              <a:t>indicatos</a:t>
            </a:r>
            <a:r>
              <a:rPr lang="es-CL" sz="3200" b="1" i="1" dirty="0"/>
              <a:t/>
            </a:r>
            <a:br>
              <a:rPr lang="es-CL" sz="3200" b="1" i="1" dirty="0"/>
            </a:br>
            <a:r>
              <a:rPr lang="es-CL" sz="3200" b="1" i="1" dirty="0" smtClean="0"/>
              <a:t>Factor positivo y proactivo de</a:t>
            </a:r>
            <a:r>
              <a:rPr lang="es-CL" sz="3200" b="1" i="1" dirty="0"/>
              <a:t> </a:t>
            </a:r>
            <a:r>
              <a:rPr lang="es-CL" sz="3200" b="1" i="1" dirty="0" smtClean="0"/>
              <a:t>cambio¡¡¡</a:t>
            </a:r>
            <a:endParaRPr lang="es-CL" sz="3200" b="1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CL" sz="2400" dirty="0"/>
              <a:t>Un plan </a:t>
            </a:r>
            <a:r>
              <a:rPr lang="es-CL" sz="2400" dirty="0" smtClean="0"/>
              <a:t>estratégico de </a:t>
            </a:r>
            <a:r>
              <a:rPr lang="es-CL" sz="2400" dirty="0"/>
              <a:t>los </a:t>
            </a:r>
            <a:r>
              <a:rPr lang="es-CL" sz="2400" dirty="0" smtClean="0"/>
              <a:t>RRHH</a:t>
            </a:r>
          </a:p>
          <a:p>
            <a:r>
              <a:rPr lang="es-CL" sz="2400" dirty="0"/>
              <a:t>M</a:t>
            </a:r>
            <a:r>
              <a:rPr lang="es-CL" sz="2400" dirty="0" smtClean="0"/>
              <a:t>edidas </a:t>
            </a:r>
            <a:r>
              <a:rPr lang="es-CL" sz="2400" dirty="0"/>
              <a:t>de </a:t>
            </a:r>
            <a:r>
              <a:rPr lang="es-CL" sz="2400" dirty="0" smtClean="0"/>
              <a:t>gestión transversal.</a:t>
            </a:r>
          </a:p>
          <a:p>
            <a:r>
              <a:rPr lang="es-CL" sz="2400" dirty="0"/>
              <a:t>C</a:t>
            </a:r>
            <a:r>
              <a:rPr lang="es-CL" sz="2400" dirty="0" smtClean="0"/>
              <a:t>ada líder es un buen director de r humanos</a:t>
            </a:r>
          </a:p>
          <a:p>
            <a:r>
              <a:rPr lang="es-CL" sz="2400" dirty="0"/>
              <a:t>Profesionales </a:t>
            </a:r>
            <a:r>
              <a:rPr lang="es-CL" sz="2400" dirty="0" smtClean="0"/>
              <a:t>sí, técnicos </a:t>
            </a:r>
            <a:r>
              <a:rPr lang="es-CL" sz="2400" dirty="0"/>
              <a:t>de </a:t>
            </a:r>
            <a:r>
              <a:rPr lang="es-CL" sz="2400" dirty="0" smtClean="0"/>
              <a:t>alta calificación solamente  no</a:t>
            </a:r>
          </a:p>
          <a:p>
            <a:r>
              <a:rPr lang="es-CL" sz="2400" b="1" i="1" dirty="0" smtClean="0"/>
              <a:t>Profesionalismo como marca diaria</a:t>
            </a:r>
          </a:p>
          <a:p>
            <a:endParaRPr lang="es-CL" sz="2400" b="1" i="1" dirty="0"/>
          </a:p>
          <a:p>
            <a:pPr lvl="1"/>
            <a:r>
              <a:rPr lang="es-CL" sz="2400" b="1" i="1" dirty="0" smtClean="0"/>
              <a:t>Este es tema cultural, en otros países se avanza</a:t>
            </a:r>
            <a:endParaRPr lang="es-CL" sz="2400" b="1" i="1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5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14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6356" y="239255"/>
            <a:ext cx="8911687" cy="1280890"/>
          </a:xfrm>
        </p:spPr>
        <p:txBody>
          <a:bodyPr/>
          <a:lstStyle/>
          <a:p>
            <a:r>
              <a:rPr lang="es-CL" b="1" i="1" dirty="0"/>
              <a:t>Una enfermería</a:t>
            </a:r>
            <a:br>
              <a:rPr lang="es-CL" b="1" i="1" dirty="0"/>
            </a:br>
            <a:r>
              <a:rPr lang="es-CL" b="1" i="1" dirty="0"/>
              <a:t>más </a:t>
            </a:r>
            <a:r>
              <a:rPr lang="es-CL" b="1" i="1" dirty="0" smtClean="0"/>
              <a:t>reconocida e integrada</a:t>
            </a:r>
            <a:endParaRPr lang="es-CL" b="1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6715" y="1518769"/>
            <a:ext cx="9633284" cy="4930157"/>
          </a:xfrm>
        </p:spPr>
        <p:txBody>
          <a:bodyPr>
            <a:noAutofit/>
          </a:bodyPr>
          <a:lstStyle/>
          <a:p>
            <a:r>
              <a:rPr lang="es-CL" sz="2000" dirty="0" smtClean="0"/>
              <a:t>La importancia clínica </a:t>
            </a:r>
            <a:r>
              <a:rPr lang="es-CL" sz="2000" dirty="0"/>
              <a:t>de la enfermería </a:t>
            </a:r>
            <a:r>
              <a:rPr lang="es-CL" sz="2000" dirty="0" smtClean="0"/>
              <a:t>crece en forma progresiva. </a:t>
            </a:r>
          </a:p>
          <a:p>
            <a:pPr lvl="1"/>
            <a:r>
              <a:rPr lang="es-CL" sz="2000" dirty="0" smtClean="0"/>
              <a:t>Si </a:t>
            </a:r>
            <a:r>
              <a:rPr lang="es-CL" sz="2000" dirty="0"/>
              <a:t>bien la demanda de autonomía de los </a:t>
            </a:r>
            <a:r>
              <a:rPr lang="es-CL" sz="2000" dirty="0" smtClean="0"/>
              <a:t>pacientes pueden ir en </a:t>
            </a:r>
            <a:r>
              <a:rPr lang="es-CL" sz="2000" dirty="0"/>
              <a:t>contra de este </a:t>
            </a:r>
            <a:r>
              <a:rPr lang="es-CL" sz="2000" dirty="0" smtClean="0"/>
              <a:t>reconocimiento, </a:t>
            </a:r>
            <a:r>
              <a:rPr lang="es-CL" sz="2000" dirty="0"/>
              <a:t>la </a:t>
            </a:r>
            <a:r>
              <a:rPr lang="es-CL" sz="2000" dirty="0" smtClean="0"/>
              <a:t>extensión del </a:t>
            </a:r>
            <a:r>
              <a:rPr lang="es-CL" sz="2000" dirty="0"/>
              <a:t>rol profesional a nuevas actividades de </a:t>
            </a:r>
            <a:r>
              <a:rPr lang="es-CL" sz="2000" dirty="0" smtClean="0"/>
              <a:t>demanda emergente </a:t>
            </a:r>
            <a:r>
              <a:rPr lang="es-CL" sz="2000" dirty="0"/>
              <a:t>de los ciudadanos y </a:t>
            </a:r>
            <a:r>
              <a:rPr lang="es-CL" sz="2000" dirty="0" smtClean="0"/>
              <a:t>una nueva relación médico-enfermería </a:t>
            </a:r>
            <a:r>
              <a:rPr lang="es-CL" sz="2000" dirty="0"/>
              <a:t>contribuirá a este reforzamiento del </a:t>
            </a:r>
            <a:r>
              <a:rPr lang="es-CL" sz="2000" dirty="0" smtClean="0"/>
              <a:t>“</a:t>
            </a:r>
            <a:r>
              <a:rPr lang="es-CL" sz="2000" b="1" dirty="0" smtClean="0"/>
              <a:t>aprecio, del cariño”</a:t>
            </a:r>
          </a:p>
          <a:p>
            <a:r>
              <a:rPr lang="es-CL" sz="2000" dirty="0"/>
              <a:t>Aumentará la demanda de profesionales no </a:t>
            </a:r>
            <a:r>
              <a:rPr lang="es-CL" sz="2000" dirty="0" smtClean="0"/>
              <a:t>sólo por re-equilibrio médico/enfermería </a:t>
            </a:r>
            <a:r>
              <a:rPr lang="es-CL" sz="2000" dirty="0"/>
              <a:t>en los </a:t>
            </a:r>
            <a:r>
              <a:rPr lang="es-CL" sz="2000" dirty="0" smtClean="0"/>
              <a:t>hospitales. Relación optima en Chile </a:t>
            </a:r>
            <a:r>
              <a:rPr lang="es-CL" sz="2000" b="1" i="1" dirty="0" smtClean="0"/>
              <a:t>3 a 4/1 medico.(promedio OCDE)</a:t>
            </a:r>
          </a:p>
          <a:p>
            <a:pPr lvl="2"/>
            <a:r>
              <a:rPr lang="es-CL" sz="2000" b="1" i="1" dirty="0" smtClean="0"/>
              <a:t>Hoy es de 1/1</a:t>
            </a:r>
          </a:p>
          <a:p>
            <a:r>
              <a:rPr lang="es-CL" sz="2000" dirty="0" smtClean="0"/>
              <a:t> Implica </a:t>
            </a:r>
            <a:r>
              <a:rPr lang="es-CL" sz="2000" dirty="0"/>
              <a:t>una </a:t>
            </a:r>
            <a:r>
              <a:rPr lang="es-CL" sz="2000" dirty="0" smtClean="0"/>
              <a:t>revisión constante de la malla curricular de la formación</a:t>
            </a:r>
            <a:r>
              <a:rPr lang="es-CL" sz="2000" dirty="0"/>
              <a:t>,</a:t>
            </a:r>
            <a:r>
              <a:rPr lang="es-CL" sz="2000" dirty="0" smtClean="0"/>
              <a:t> </a:t>
            </a:r>
            <a:r>
              <a:rPr lang="es-CL" sz="2000" dirty="0"/>
              <a:t>capacidades </a:t>
            </a:r>
            <a:r>
              <a:rPr lang="es-CL" sz="2000" dirty="0" smtClean="0"/>
              <a:t>y competencias</a:t>
            </a:r>
            <a:endParaRPr lang="es-CL" sz="2000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2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67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2" y="1903674"/>
            <a:ext cx="3756241" cy="31545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423" y="1903674"/>
            <a:ext cx="3756241" cy="31291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759" y="1897313"/>
            <a:ext cx="3756241" cy="3141841"/>
          </a:xfrm>
          <a:prstGeom prst="rect">
            <a:avLst/>
          </a:prstGeom>
        </p:spPr>
      </p:pic>
      <p:pic>
        <p:nvPicPr>
          <p:cNvPr id="5" name="Imagen 4" descr="http://upload.wikimedia.org/wikipedia/commons/1/18/Logo-uss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5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49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b="1" i="1" dirty="0"/>
              <a:t>Las unidades </a:t>
            </a:r>
            <a:r>
              <a:rPr lang="es-CL" sz="3200" b="1" i="1" dirty="0" smtClean="0"/>
              <a:t>de soporte como empresas virtuales de </a:t>
            </a:r>
            <a:r>
              <a:rPr lang="es-CL" sz="3200" b="1" dirty="0" smtClean="0"/>
              <a:t>servicios</a:t>
            </a:r>
            <a:endParaRPr lang="es-CL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2299854"/>
            <a:ext cx="8915400" cy="3777622"/>
          </a:xfrm>
        </p:spPr>
        <p:txBody>
          <a:bodyPr>
            <a:normAutofit/>
          </a:bodyPr>
          <a:lstStyle/>
          <a:p>
            <a:r>
              <a:rPr lang="es-CL" sz="2400" dirty="0"/>
              <a:t>T</a:t>
            </a:r>
            <a:r>
              <a:rPr lang="es-CL" sz="2400" dirty="0" smtClean="0"/>
              <a:t>odas </a:t>
            </a:r>
            <a:r>
              <a:rPr lang="es-CL" sz="2400" dirty="0"/>
              <a:t>aquellas actividades de </a:t>
            </a:r>
            <a:r>
              <a:rPr lang="es-CL" sz="2400" dirty="0" smtClean="0"/>
              <a:t>soporte asistencial son “</a:t>
            </a:r>
            <a:r>
              <a:rPr lang="es-CL" sz="2400" dirty="0"/>
              <a:t>empresa virtuales de </a:t>
            </a:r>
            <a:r>
              <a:rPr lang="es-CL" sz="2400" dirty="0" smtClean="0"/>
              <a:t>servicios "al </a:t>
            </a:r>
            <a:r>
              <a:rPr lang="es-CL" sz="2400" dirty="0"/>
              <a:t>servicio de los antiguos centros </a:t>
            </a:r>
            <a:r>
              <a:rPr lang="es-CL" sz="2400" dirty="0" smtClean="0"/>
              <a:t>de responsabilidad(gastan y facturan</a:t>
            </a:r>
            <a:r>
              <a:rPr lang="es-CL" sz="2400" dirty="0"/>
              <a:t>) </a:t>
            </a:r>
            <a:r>
              <a:rPr lang="es-CL" sz="2400" dirty="0" smtClean="0"/>
              <a:t>como por ejemplo: esterilización, transporte y traslados, pabellones etc.</a:t>
            </a:r>
            <a:endParaRPr lang="es-CL" sz="2400" dirty="0"/>
          </a:p>
          <a:p>
            <a:r>
              <a:rPr lang="es-CL" sz="2400" dirty="0" smtClean="0"/>
              <a:t>Las </a:t>
            </a:r>
            <a:r>
              <a:rPr lang="es-CL" sz="2400" dirty="0"/>
              <a:t>TIC’S al </a:t>
            </a:r>
            <a:r>
              <a:rPr lang="es-CL" sz="2400" b="1" i="1" dirty="0" smtClean="0"/>
              <a:t>servicio de </a:t>
            </a:r>
            <a:r>
              <a:rPr lang="es-CL" sz="2400" b="1" i="1" dirty="0"/>
              <a:t>la gestión </a:t>
            </a:r>
            <a:r>
              <a:rPr lang="es-CL" sz="2400" b="1" i="1" dirty="0" smtClean="0"/>
              <a:t>clínica</a:t>
            </a:r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79" y="-25758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34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66" y="103909"/>
            <a:ext cx="8375926" cy="6556663"/>
          </a:xfrm>
          <a:prstGeom prst="rect">
            <a:avLst/>
          </a:prstGeom>
        </p:spPr>
      </p:pic>
      <p:pic>
        <p:nvPicPr>
          <p:cNvPr id="3" name="Imagen 2" descr="http://upload.wikimedia.org/wikipedia/commons/1/18/Logo-uss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63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561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1 Imagen" descr="La Vida Dentro De 50 Años - El Cuerpo 5 6 - YouTube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23" y="804286"/>
            <a:ext cx="914400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 descr="http://upload.wikimedia.org/wikipedia/commons/1/18/Logo-uss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3" y="-2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59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1937" y="300963"/>
            <a:ext cx="9146423" cy="1327484"/>
          </a:xfrm>
        </p:spPr>
        <p:txBody>
          <a:bodyPr>
            <a:noAutofit/>
          </a:bodyPr>
          <a:lstStyle/>
          <a:p>
            <a:r>
              <a:rPr lang="es-CL" sz="3200" b="1" i="1" dirty="0"/>
              <a:t>Un nuevo </a:t>
            </a:r>
            <a:r>
              <a:rPr lang="es-CL" sz="3200" b="1" i="1" dirty="0" smtClean="0"/>
              <a:t>concepto arquitectónico para un </a:t>
            </a:r>
            <a:r>
              <a:rPr lang="es-CL" sz="3200" b="1" i="1" dirty="0"/>
              <a:t>nuevo hospital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10062" y="1759400"/>
            <a:ext cx="9119937" cy="4857968"/>
          </a:xfrm>
        </p:spPr>
        <p:txBody>
          <a:bodyPr>
            <a:noAutofit/>
          </a:bodyPr>
          <a:lstStyle/>
          <a:p>
            <a:r>
              <a:rPr lang="es-CL" sz="2400" dirty="0"/>
              <a:t>Su diseño no sólo tendrá en cuenta las necesidades de </a:t>
            </a:r>
            <a:r>
              <a:rPr lang="es-CL" sz="2400" dirty="0" smtClean="0"/>
              <a:t>las que </a:t>
            </a:r>
            <a:r>
              <a:rPr lang="es-CL" sz="2400" dirty="0"/>
              <a:t>trabajan en él sino que también incorporarán </a:t>
            </a:r>
            <a:r>
              <a:rPr lang="es-CL" sz="2400" dirty="0" smtClean="0"/>
              <a:t>respuestas adecuadas </a:t>
            </a:r>
            <a:r>
              <a:rPr lang="es-CL" sz="2400" dirty="0"/>
              <a:t>a las nuevas </a:t>
            </a:r>
            <a:r>
              <a:rPr lang="es-CL" sz="2400" dirty="0" smtClean="0"/>
              <a:t>necesidades y expectativas </a:t>
            </a:r>
            <a:r>
              <a:rPr lang="es-CL" sz="2400" dirty="0"/>
              <a:t>de </a:t>
            </a:r>
            <a:r>
              <a:rPr lang="es-CL" sz="2400" dirty="0" smtClean="0"/>
              <a:t>los pacientes.</a:t>
            </a:r>
          </a:p>
          <a:p>
            <a:r>
              <a:rPr lang="es-CL" sz="2400" dirty="0"/>
              <a:t>Se </a:t>
            </a:r>
            <a:r>
              <a:rPr lang="es-CL" sz="2400" dirty="0" smtClean="0"/>
              <a:t>cuida la </a:t>
            </a:r>
            <a:r>
              <a:rPr lang="es-CL" sz="2400" dirty="0"/>
              <a:t>adaptación al entorno, </a:t>
            </a:r>
            <a:r>
              <a:rPr lang="es-CL" sz="2400" dirty="0" smtClean="0"/>
              <a:t>al medioambiente </a:t>
            </a:r>
            <a:r>
              <a:rPr lang="es-CL" sz="2400" dirty="0"/>
              <a:t>y el ahorro de </a:t>
            </a:r>
            <a:r>
              <a:rPr lang="es-CL" sz="2400" dirty="0" smtClean="0"/>
              <a:t>energía</a:t>
            </a:r>
          </a:p>
          <a:p>
            <a:r>
              <a:rPr lang="es-CL" sz="2400" dirty="0"/>
              <a:t>L</a:t>
            </a:r>
            <a:r>
              <a:rPr lang="es-CL" sz="2400" dirty="0" smtClean="0"/>
              <a:t>as </a:t>
            </a:r>
            <a:r>
              <a:rPr lang="es-CL" sz="2400" dirty="0"/>
              <a:t>instalaciones básicas </a:t>
            </a:r>
            <a:r>
              <a:rPr lang="es-CL" sz="2400" dirty="0" smtClean="0"/>
              <a:t>,los </a:t>
            </a:r>
            <a:r>
              <a:rPr lang="es-CL" sz="2400" dirty="0"/>
              <a:t>sistemas de </a:t>
            </a:r>
            <a:r>
              <a:rPr lang="es-CL" sz="2400" dirty="0" smtClean="0"/>
              <a:t>transmisión de </a:t>
            </a:r>
            <a:r>
              <a:rPr lang="es-CL" sz="2400" dirty="0"/>
              <a:t>voz y datos que </a:t>
            </a:r>
            <a:r>
              <a:rPr lang="es-CL" sz="2400" dirty="0" smtClean="0"/>
              <a:t>permiten hacer realidad el hospital </a:t>
            </a:r>
            <a:r>
              <a:rPr lang="es-CL" sz="2400" dirty="0"/>
              <a:t>sin papeles</a:t>
            </a:r>
            <a:r>
              <a:rPr lang="es-CL" sz="2400" dirty="0" smtClean="0"/>
              <a:t>.</a:t>
            </a:r>
          </a:p>
          <a:p>
            <a:r>
              <a:rPr lang="es-CL" sz="2400" dirty="0"/>
              <a:t>Todo ello se </a:t>
            </a:r>
            <a:r>
              <a:rPr lang="es-CL" sz="2400" dirty="0" smtClean="0"/>
              <a:t>traduce </a:t>
            </a:r>
            <a:r>
              <a:rPr lang="es-CL" sz="2400" dirty="0"/>
              <a:t>en un incremento tanto en </a:t>
            </a:r>
            <a:r>
              <a:rPr lang="es-CL" sz="2400" dirty="0" smtClean="0"/>
              <a:t>términos absolutos </a:t>
            </a:r>
            <a:r>
              <a:rPr lang="es-CL" sz="2400" dirty="0"/>
              <a:t>como relativos de los </a:t>
            </a:r>
            <a:r>
              <a:rPr lang="es-CL" sz="2400" i="1" u="sng" dirty="0"/>
              <a:t>m2 por cama</a:t>
            </a:r>
            <a:r>
              <a:rPr lang="es-CL" sz="2400" dirty="0"/>
              <a:t>, si </a:t>
            </a:r>
            <a:r>
              <a:rPr lang="es-CL" sz="2400" dirty="0" smtClean="0"/>
              <a:t>bien </a:t>
            </a:r>
            <a:r>
              <a:rPr lang="es-CL" sz="2400" dirty="0"/>
              <a:t>aumentará </a:t>
            </a:r>
            <a:r>
              <a:rPr lang="es-CL" sz="2400" dirty="0" smtClean="0"/>
              <a:t>la productividad </a:t>
            </a:r>
            <a:r>
              <a:rPr lang="es-CL" sz="2400" dirty="0"/>
              <a:t>por m2.</a:t>
            </a:r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2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15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1 Imagen" descr="2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24" y="879700"/>
            <a:ext cx="914400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 descr="http://upload.wikimedia.org/wikipedia/commons/1/18/Logo-uss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0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b="1" i="1" dirty="0"/>
              <a:t>La </a:t>
            </a:r>
            <a:r>
              <a:rPr lang="es-CL" sz="3200" b="1" i="1" dirty="0" smtClean="0"/>
              <a:t>innovación, obligación </a:t>
            </a:r>
            <a:r>
              <a:rPr lang="es-CL" sz="3200" b="1" i="1" dirty="0"/>
              <a:t>de </a:t>
            </a:r>
            <a:r>
              <a:rPr lang="es-CL" sz="3200" b="1" i="1" dirty="0" smtClean="0"/>
              <a:t>todos los </a:t>
            </a:r>
            <a:r>
              <a:rPr lang="es-CL" sz="3200" b="1" i="1" dirty="0"/>
              <a:t>clínicos</a:t>
            </a:r>
            <a:r>
              <a:rPr lang="es-CL" sz="3200" dirty="0"/>
              <a:t/>
            </a:r>
            <a:br>
              <a:rPr lang="es-CL" sz="3200" dirty="0"/>
            </a:br>
            <a:endParaRPr lang="es-CL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400" dirty="0"/>
              <a:t>L</a:t>
            </a:r>
            <a:r>
              <a:rPr lang="es-CL" sz="2400" dirty="0" smtClean="0"/>
              <a:t>a </a:t>
            </a:r>
            <a:r>
              <a:rPr lang="es-CL" sz="2400" dirty="0"/>
              <a:t>innovación, </a:t>
            </a:r>
            <a:r>
              <a:rPr lang="es-CL" sz="2400" dirty="0" smtClean="0"/>
              <a:t>más </a:t>
            </a:r>
            <a:r>
              <a:rPr lang="es-CL" sz="2400" dirty="0"/>
              <a:t>cercana a </a:t>
            </a:r>
            <a:r>
              <a:rPr lang="es-CL" sz="2400" dirty="0" smtClean="0"/>
              <a:t>la “</a:t>
            </a:r>
            <a:r>
              <a:rPr lang="es-CL" sz="2400" b="1" i="1" dirty="0" smtClean="0"/>
              <a:t>mejoría </a:t>
            </a:r>
            <a:r>
              <a:rPr lang="es-CL" sz="2400" b="1" i="1" dirty="0"/>
              <a:t>de métodos</a:t>
            </a:r>
            <a:r>
              <a:rPr lang="es-CL" sz="2400" dirty="0"/>
              <a:t>” que a la investigación </a:t>
            </a:r>
            <a:r>
              <a:rPr lang="es-CL" sz="2400" dirty="0" smtClean="0"/>
              <a:t>básica </a:t>
            </a:r>
            <a:r>
              <a:rPr lang="es-CL" sz="2400" dirty="0"/>
              <a:t>,</a:t>
            </a:r>
            <a:r>
              <a:rPr lang="es-CL" sz="2400" dirty="0" smtClean="0"/>
              <a:t>muy </a:t>
            </a:r>
            <a:r>
              <a:rPr lang="es-CL" sz="2400" dirty="0"/>
              <a:t>orientada a la </a:t>
            </a:r>
            <a:r>
              <a:rPr lang="es-CL" sz="2400" dirty="0" smtClean="0"/>
              <a:t>racionalización de </a:t>
            </a:r>
            <a:r>
              <a:rPr lang="es-CL" sz="2400" dirty="0"/>
              <a:t>la práctica clínica y a </a:t>
            </a:r>
            <a:r>
              <a:rPr lang="es-CL" sz="2400" dirty="0" smtClean="0"/>
              <a:t>la gestión </a:t>
            </a:r>
            <a:r>
              <a:rPr lang="es-CL" sz="2400" dirty="0"/>
              <a:t>del conocimiento.</a:t>
            </a:r>
          </a:p>
          <a:p>
            <a:r>
              <a:rPr lang="es-CL" sz="2400" dirty="0"/>
              <a:t>Ésta sí </a:t>
            </a:r>
            <a:r>
              <a:rPr lang="es-CL" sz="2400" dirty="0" smtClean="0"/>
              <a:t>es </a:t>
            </a:r>
            <a:r>
              <a:rPr lang="es-CL" sz="2400" dirty="0"/>
              <a:t>una tarea de todos los clínicos que </a:t>
            </a:r>
            <a:r>
              <a:rPr lang="es-CL" sz="2400" dirty="0" smtClean="0"/>
              <a:t> será apreciada y también </a:t>
            </a:r>
            <a:r>
              <a:rPr lang="es-CL" sz="2400" dirty="0"/>
              <a:t>demandada por las instituciones, </a:t>
            </a:r>
            <a:r>
              <a:rPr lang="es-CL" sz="2400" dirty="0" smtClean="0"/>
              <a:t>pues no </a:t>
            </a:r>
            <a:r>
              <a:rPr lang="es-CL" sz="2400" dirty="0"/>
              <a:t>hay que </a:t>
            </a:r>
            <a:r>
              <a:rPr lang="es-CL" sz="2400" dirty="0" smtClean="0"/>
              <a:t>olvidar  </a:t>
            </a:r>
            <a:r>
              <a:rPr lang="es-CL" sz="2400" dirty="0"/>
              <a:t>que incluso la </a:t>
            </a:r>
            <a:r>
              <a:rPr lang="es-CL" sz="2400" b="1" i="1" dirty="0"/>
              <a:t>investigación </a:t>
            </a:r>
            <a:r>
              <a:rPr lang="es-CL" sz="2400" b="1" i="1" dirty="0" smtClean="0"/>
              <a:t>profesional </a:t>
            </a:r>
            <a:r>
              <a:rPr lang="es-CL" sz="2400" dirty="0" smtClean="0"/>
              <a:t>se </a:t>
            </a:r>
            <a:r>
              <a:rPr lang="es-CL" sz="2400" dirty="0"/>
              <a:t>inicia siempre con una pregunta de un clínico</a:t>
            </a:r>
            <a:r>
              <a:rPr lang="es-CL" dirty="0"/>
              <a:t>.</a:t>
            </a:r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66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890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43201" y="505326"/>
            <a:ext cx="87108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/>
              <a:t>Faecal Microbiota Transplantation by Colonoscopy vs. Vancomycin for the Treatment of Recurrent </a:t>
            </a:r>
            <a:r>
              <a:rPr lang="es-CL" sz="2400" b="1" i="1" dirty="0"/>
              <a:t>Clostridium Difficile</a:t>
            </a:r>
            <a:r>
              <a:rPr lang="es-CL" sz="2400" b="1" dirty="0"/>
              <a:t> Infection</a:t>
            </a:r>
          </a:p>
          <a:p>
            <a:r>
              <a:rPr lang="es-CL" sz="2400" dirty="0"/>
              <a:t>G. Cammarota, L. Masucci, G. Ianiro, S. Bibbò, G. Dinoi, G. Costamagna, M. Sanguinetti, A. Gasbarrini</a:t>
            </a:r>
          </a:p>
          <a:p>
            <a:r>
              <a:rPr lang="es-CL" sz="2400" dirty="0"/>
              <a:t>Disclosures Aliment Pharmacol Ther. 2015;41(9):835-843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56" y="2973975"/>
            <a:ext cx="2857500" cy="2915516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468280"/>
              </p:ext>
            </p:extLst>
          </p:nvPr>
        </p:nvGraphicFramePr>
        <p:xfrm>
          <a:off x="7034213" y="2114463"/>
          <a:ext cx="25400" cy="3924474"/>
        </p:xfrm>
        <a:graphic>
          <a:graphicData uri="http://schemas.openxmlformats.org/drawingml/2006/table">
            <a:tbl>
              <a:tblPr/>
              <a:tblGrid>
                <a:gridCol w="25400"/>
              </a:tblGrid>
              <a:tr h="0">
                <a:tc>
                  <a:txBody>
                    <a:bodyPr/>
                    <a:lstStyle/>
                    <a:p>
                      <a:endParaRPr lang="es-CL" sz="1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s-CL" sz="1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B2B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s-CL" sz="1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s-CL" sz="1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9707">
                <a:tc>
                  <a:txBody>
                    <a:bodyPr/>
                    <a:lstStyle/>
                    <a:p>
                      <a:r>
                        <a:rPr lang="es-CL" sz="100" b="1" dirty="0">
                          <a:effectLst/>
                          <a:latin typeface="arial" panose="020B0604020202020204" pitchFamily="34" charset="0"/>
                        </a:rPr>
                        <a:t>Top Stories</a:t>
                      </a:r>
                      <a:r>
                        <a:rPr lang="es-CL" sz="10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CL" sz="1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146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arial" panose="020B0604020202020204" pitchFamily="34" charset="0"/>
                        </a:rPr>
                        <a:t>Measuring GFR in the ICU: Best Practices?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146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arial" panose="020B0604020202020204" pitchFamily="34" charset="0"/>
                        </a:rPr>
                        <a:t>Hope Still for Late Thrombolysis in Stroke?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098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00" dirty="0">
                          <a:effectLst/>
                          <a:latin typeface="arial" panose="020B0604020202020204" pitchFamily="34" charset="0"/>
                        </a:rPr>
                        <a:t>Status Epilepticus: Important Hospitalization, Mortality Trends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033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arial" panose="020B0604020202020204" pitchFamily="34" charset="0"/>
                        </a:rPr>
                        <a:t>Bleeding Risk: Warfarin vs Novel Oral Anticoagulants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3882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arial" panose="020B0604020202020204" pitchFamily="34" charset="0"/>
                        </a:rPr>
                        <a:t>Benign C difficile Strain May Reduce Recurrence Rates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565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 dirty="0">
                          <a:effectLst/>
                          <a:latin typeface="arial" panose="020B0604020202020204" pitchFamily="34" charset="0"/>
                        </a:rPr>
                        <a:t>Hospitalists' Responsibility for Readmission Prevention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L" sz="1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 rot="10800000" flipV="1">
            <a:off x="5624625" y="3190650"/>
            <a:ext cx="4169080" cy="273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Top Stories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s-CL" b="1" i="0" u="none" strike="noStrike" cap="none" normalizeH="0" baseline="0" dirty="0" smtClean="0">
                <a:ln>
                  <a:noFill/>
                </a:ln>
                <a:solidFill>
                  <a:srgbClr val="0B48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Measuring GFR in the ICU: Best Practices?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s-CL" b="1" i="0" u="none" strike="noStrike" cap="none" normalizeH="0" baseline="0" dirty="0" smtClean="0">
                <a:ln>
                  <a:noFill/>
                </a:ln>
                <a:solidFill>
                  <a:srgbClr val="0B48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Hope Still for Late Thrombolysis in Stroke?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s-CL" b="1" i="0" u="none" strike="noStrike" cap="none" normalizeH="0" baseline="0" dirty="0" smtClean="0">
                <a:ln>
                  <a:noFill/>
                </a:ln>
                <a:solidFill>
                  <a:srgbClr val="0B48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Status Epilepticus: Important Hospitalization, Mortality Trends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s-CL" b="1" i="0" u="none" strike="noStrike" cap="none" normalizeH="0" baseline="0" dirty="0" smtClean="0">
                <a:ln>
                  <a:noFill/>
                </a:ln>
                <a:solidFill>
                  <a:srgbClr val="0B48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Bleeding Risk: Warfarin vs Novel Oral Anticoagulants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s-CL" b="1" i="0" u="none" strike="noStrike" cap="none" normalizeH="0" baseline="0" dirty="0" smtClean="0">
                <a:ln>
                  <a:noFill/>
                </a:ln>
                <a:solidFill>
                  <a:srgbClr val="0B48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Benign </a:t>
            </a:r>
            <a:r>
              <a:rPr kumimoji="0" lang="es-CL" b="1" i="1" u="none" strike="noStrike" cap="none" normalizeH="0" baseline="0" dirty="0" smtClean="0">
                <a:ln>
                  <a:noFill/>
                </a:ln>
                <a:solidFill>
                  <a:srgbClr val="0B48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 difficile</a:t>
            </a:r>
            <a:r>
              <a:rPr kumimoji="0" lang="es-CL" b="1" i="0" u="none" strike="noStrike" cap="none" normalizeH="0" baseline="0" dirty="0" smtClean="0">
                <a:ln>
                  <a:noFill/>
                </a:ln>
                <a:solidFill>
                  <a:srgbClr val="0B48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Strain May Reduce Recurrence Rates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s-CL" b="1" i="0" u="none" strike="noStrike" cap="none" normalizeH="0" baseline="0" dirty="0" smtClean="0">
                <a:ln>
                  <a:noFill/>
                </a:ln>
                <a:solidFill>
                  <a:srgbClr val="0B486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Hospitalists' Responsibility for Readmission Prevention</a:t>
            </a:r>
            <a:r>
              <a:rPr kumimoji="0" lang="es-C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endParaRPr kumimoji="0" lang="es-CL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s://ci5.googleusercontent.com/proxy/-q0Oqh09jbvrzHQ22CI9pWPhV7i_2ohw70VCJmnTlZGP3O65DdrOrr5VQezVlqlG9Ru0tAEfHnxwyQib5IRePXkyduMwBpAPFzxVD077Pw=s0-d-e1-ft#http://images.medscape.com/pi/global/ornaments/spac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19399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ci5.googleusercontent.com/proxy/-q0Oqh09jbvrzHQ22CI9pWPhV7i_2ohw70VCJmnTlZGP3O65DdrOrr5VQezVlqlG9Ru0tAEfHnxwyQib5IRePXkyduMwBpAPFzxVD077Pw=s0-d-e1-ft#http://images.medscape.com/pi/global/ornaments/spac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8" y="19399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i5.googleusercontent.com/proxy/-q0Oqh09jbvrzHQ22CI9pWPhV7i_2ohw70VCJmnTlZGP3O65DdrOrr5VQezVlqlG9Ru0tAEfHnxwyQib5IRePXkyduMwBpAPFzxVD077Pw=s0-d-e1-ft#http://images.medscape.com/pi/global/ornaments/spac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463" y="19399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ci5.googleusercontent.com/proxy/-q0Oqh09jbvrzHQ22CI9pWPhV7i_2ohw70VCJmnTlZGP3O65DdrOrr5VQezVlqlG9Ru0tAEfHnxwyQib5IRePXkyduMwBpAPFzxVD077Pw=s0-d-e1-ft#http://images.medscape.com/pi/global/ornaments/spac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675" y="19399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i5.googleusercontent.com/proxy/-q0Oqh09jbvrzHQ22CI9pWPhV7i_2ohw70VCJmnTlZGP3O65DdrOrr5VQezVlqlG9Ru0tAEfHnxwyQib5IRePXkyduMwBpAPFzxVD077Pw=s0-d-e1-ft#http://images.medscape.com/pi/global/ornaments/spac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138" y="19399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ci5.googleusercontent.com/proxy/-q0Oqh09jbvrzHQ22CI9pWPhV7i_2ohw70VCJmnTlZGP3O65DdrOrr5VQezVlqlG9Ru0tAEfHnxwyQib5IRePXkyduMwBpAPFzxVD077Pw=s0-d-e1-ft#http://images.medscape.com/pi/global/ornaments/spac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088" y="19399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i5.googleusercontent.com/proxy/-q0Oqh09jbvrzHQ22CI9pWPhV7i_2ohw70VCJmnTlZGP3O65DdrOrr5VQezVlqlG9Ru0tAEfHnxwyQib5IRePXkyduMwBpAPFzxVD077Pw=s0-d-e1-ft#http://images.medscape.com/pi/global/ornaments/spac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21383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http://upload.wikimedia.org/wikipedia/commons/1/18/Logo-uss.jpg">
            <a:hlinkClick r:id="rId10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2" y="-3470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57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b="1" dirty="0" smtClean="0"/>
              <a:t>Tecnología</a:t>
            </a:r>
            <a:endParaRPr lang="es-CL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02568" y="1733642"/>
            <a:ext cx="9002044" cy="4177580"/>
          </a:xfrm>
        </p:spPr>
        <p:txBody>
          <a:bodyPr>
            <a:normAutofit/>
          </a:bodyPr>
          <a:lstStyle/>
          <a:p>
            <a:r>
              <a:rPr lang="es-CL" sz="2400" dirty="0"/>
              <a:t>El progreso tecnológico (biotecnología, </a:t>
            </a:r>
            <a:r>
              <a:rPr lang="es-CL" sz="2400" dirty="0" smtClean="0"/>
              <a:t>telemedicina, cirugía robótica, PET-Ct, </a:t>
            </a:r>
            <a:r>
              <a:rPr lang="es-CL" sz="2400" dirty="0"/>
              <a:t>etc.), no </a:t>
            </a:r>
            <a:r>
              <a:rPr lang="es-CL" sz="2400" dirty="0" smtClean="0"/>
              <a:t>desvalorizara </a:t>
            </a:r>
            <a:r>
              <a:rPr lang="es-CL" sz="2400" dirty="0"/>
              <a:t>la </a:t>
            </a:r>
            <a:r>
              <a:rPr lang="es-CL" sz="2400" dirty="0" smtClean="0"/>
              <a:t>actuación profesional </a:t>
            </a:r>
            <a:r>
              <a:rPr lang="es-CL" sz="2400" dirty="0"/>
              <a:t>sino que </a:t>
            </a:r>
            <a:r>
              <a:rPr lang="es-CL" sz="2400" dirty="0" smtClean="0"/>
              <a:t>exige </a:t>
            </a:r>
            <a:r>
              <a:rPr lang="es-CL" sz="2400" dirty="0"/>
              <a:t>nuevas </a:t>
            </a:r>
            <a:r>
              <a:rPr lang="es-CL" sz="2400" b="1" i="1" u="sng" dirty="0"/>
              <a:t>aptitudes pero </a:t>
            </a:r>
            <a:r>
              <a:rPr lang="es-CL" sz="2400" b="1" i="1" u="sng" dirty="0" smtClean="0"/>
              <a:t>también nuevas actitudes.</a:t>
            </a:r>
          </a:p>
          <a:p>
            <a:r>
              <a:rPr lang="es-CL" sz="2400" dirty="0" smtClean="0"/>
              <a:t>La </a:t>
            </a:r>
            <a:r>
              <a:rPr lang="es-CL" sz="2400" dirty="0"/>
              <a:t>ciencia y</a:t>
            </a:r>
            <a:r>
              <a:rPr lang="es-CL" sz="2400" dirty="0" smtClean="0"/>
              <a:t> la evidencia clínica </a:t>
            </a:r>
            <a:r>
              <a:rPr lang="es-CL" sz="2400" dirty="0"/>
              <a:t>como </a:t>
            </a:r>
            <a:r>
              <a:rPr lang="es-CL" sz="2400" dirty="0" smtClean="0"/>
              <a:t>norma y estandarización </a:t>
            </a:r>
            <a:r>
              <a:rPr lang="es-CL" sz="2400" dirty="0"/>
              <a:t>no </a:t>
            </a:r>
            <a:r>
              <a:rPr lang="es-CL" sz="2400" b="1" i="1" u="sng" dirty="0"/>
              <a:t>es antítesis de </a:t>
            </a:r>
            <a:r>
              <a:rPr lang="es-CL" sz="2400" b="1" i="1" u="sng" dirty="0" smtClean="0"/>
              <a:t>la afectividad</a:t>
            </a:r>
            <a:r>
              <a:rPr lang="es-CL" sz="2400" dirty="0"/>
              <a:t>. </a:t>
            </a:r>
            <a:endParaRPr lang="es-CL" sz="2400" dirty="0" smtClean="0"/>
          </a:p>
          <a:p>
            <a:r>
              <a:rPr lang="es-CL" sz="2400" dirty="0" smtClean="0"/>
              <a:t>La </a:t>
            </a:r>
            <a:r>
              <a:rPr lang="es-CL" sz="2400" dirty="0"/>
              <a:t>personalización de los tratamientos </a:t>
            </a:r>
            <a:r>
              <a:rPr lang="es-CL" sz="2400" dirty="0" smtClean="0"/>
              <a:t>contribuirá a reforzar la tecnología</a:t>
            </a:r>
          </a:p>
          <a:p>
            <a:r>
              <a:rPr lang="es-CL" sz="2400" dirty="0" smtClean="0"/>
              <a:t>La tecnología sanitaria costo efectiva al servicio de las personas</a:t>
            </a:r>
            <a:endParaRPr lang="es-CL" sz="2400" dirty="0"/>
          </a:p>
          <a:p>
            <a:endParaRPr lang="es-CL" dirty="0"/>
          </a:p>
        </p:txBody>
      </p:sp>
      <p:pic>
        <p:nvPicPr>
          <p:cNvPr id="4" name="Imagen 3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9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744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2964" b="6117"/>
          <a:stretch/>
        </p:blipFill>
        <p:spPr>
          <a:xfrm>
            <a:off x="2362745" y="0"/>
            <a:ext cx="9039338" cy="6858000"/>
          </a:xfrm>
          <a:prstGeom prst="rect">
            <a:avLst/>
          </a:prstGeom>
        </p:spPr>
      </p:pic>
      <p:pic>
        <p:nvPicPr>
          <p:cNvPr id="3" name="Imagen 2" descr="http://upload.wikimedia.org/wikipedia/commons/1/18/Logo-uss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8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91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Documents and Settings\admIrene\Escritorio\QUIRÓFANO INTELIGENTE\FOTOS QI BRAND\olimpus-009448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5029200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C:\Documents and Settings\admIrene\Escritorio\QUIRÓFANO INTELIGENTE\FOTOS QI BRAND\olimpus-0094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2057400"/>
            <a:ext cx="3408362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Gracias</a:t>
            </a:r>
            <a:endParaRPr lang="es-CL" dirty="0"/>
          </a:p>
        </p:txBody>
      </p:sp>
      <p:pic>
        <p:nvPicPr>
          <p:cNvPr id="6" name="Imagen 5" descr="http://upload.wikimedia.org/wikipedia/commons/1/18/Logo-uss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7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184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Rectángulo"/>
          <p:cNvSpPr>
            <a:spLocks noChangeArrowheads="1"/>
          </p:cNvSpPr>
          <p:nvPr/>
        </p:nvSpPr>
        <p:spPr bwMode="auto">
          <a:xfrm>
            <a:off x="3290016" y="1643063"/>
            <a:ext cx="57864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200" b="1" dirty="0">
                <a:solidFill>
                  <a:srgbClr val="FF0000"/>
                </a:solidFill>
                <a:latin typeface="Calibri" pitchFamily="34" charset="0"/>
              </a:rPr>
              <a:t>El HOSPITAL</a:t>
            </a:r>
          </a:p>
          <a:p>
            <a:pPr>
              <a:defRPr/>
            </a:pPr>
            <a:r>
              <a:rPr lang="es-ES_tradnl" sz="3200" b="1" dirty="0" smtClean="0">
                <a:solidFill>
                  <a:srgbClr val="FF0000"/>
                </a:solidFill>
                <a:latin typeface="Calibri" pitchFamily="34" charset="0"/>
              </a:rPr>
              <a:t>No es </a:t>
            </a:r>
            <a:r>
              <a:rPr lang="es-ES_tradnl" sz="3200" b="1" dirty="0">
                <a:solidFill>
                  <a:srgbClr val="FF0000"/>
                </a:solidFill>
                <a:latin typeface="Calibri" pitchFamily="34" charset="0"/>
              </a:rPr>
              <a:t>una  estructura </a:t>
            </a:r>
            <a:r>
              <a:rPr lang="es-ES_tradnl" sz="32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s-ES_tradnl" sz="3200" b="1" dirty="0">
                <a:solidFill>
                  <a:srgbClr val="FF0000"/>
                </a:solidFill>
                <a:latin typeface="Calibri" pitchFamily="34" charset="0"/>
              </a:rPr>
              <a:t>estática.</a:t>
            </a:r>
          </a:p>
          <a:p>
            <a:pPr>
              <a:defRPr/>
            </a:pPr>
            <a:r>
              <a:rPr lang="es-ES_tradnl" sz="32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es-ES_tradnl" sz="3200" b="1" dirty="0" smtClean="0">
                <a:solidFill>
                  <a:srgbClr val="FF0000"/>
                </a:solidFill>
                <a:latin typeface="Calibri" pitchFamily="34" charset="0"/>
              </a:rPr>
              <a:t>En</a:t>
            </a:r>
            <a:r>
              <a:rPr lang="es-ES_tradnl" sz="32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s-ES_tradnl" sz="3200" b="1" dirty="0" smtClean="0">
                <a:solidFill>
                  <a:srgbClr val="FF0000"/>
                </a:solidFill>
                <a:latin typeface="Calibri" pitchFamily="34" charset="0"/>
              </a:rPr>
              <a:t>todo </a:t>
            </a:r>
            <a:r>
              <a:rPr lang="es-ES_tradnl" sz="3200" b="1" dirty="0">
                <a:solidFill>
                  <a:srgbClr val="FF0000"/>
                </a:solidFill>
                <a:latin typeface="Calibri" pitchFamily="34" charset="0"/>
              </a:rPr>
              <a:t>momento deben </a:t>
            </a:r>
            <a:r>
              <a:rPr lang="es-ES_tradnl" sz="3200" b="1" dirty="0" smtClean="0">
                <a:solidFill>
                  <a:srgbClr val="FF0000"/>
                </a:solidFill>
                <a:latin typeface="Calibri" pitchFamily="34" charset="0"/>
              </a:rPr>
              <a:t>estar con </a:t>
            </a:r>
            <a:r>
              <a:rPr lang="es-ES_tradnl" sz="3200" b="1" dirty="0">
                <a:solidFill>
                  <a:srgbClr val="FF0000"/>
                </a:solidFill>
                <a:latin typeface="Calibri" pitchFamily="34" charset="0"/>
              </a:rPr>
              <a:t>su </a:t>
            </a:r>
            <a:r>
              <a:rPr lang="es-ES_tradnl" sz="3200" b="1" dirty="0" smtClean="0">
                <a:solidFill>
                  <a:srgbClr val="FF0000"/>
                </a:solidFill>
                <a:latin typeface="Calibri" pitchFamily="34" charset="0"/>
              </a:rPr>
              <a:t>entorno, integrada.</a:t>
            </a:r>
            <a:endParaRPr lang="es-ES_tradnl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" name="Imagen 2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66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239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150" y="3224463"/>
            <a:ext cx="2692584" cy="33278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79" y="480372"/>
            <a:ext cx="7894921" cy="2558056"/>
          </a:xfrm>
          <a:prstGeom prst="rect">
            <a:avLst/>
          </a:prstGeom>
        </p:spPr>
      </p:pic>
      <p:pic>
        <p:nvPicPr>
          <p:cNvPr id="4" name="Imagen 3" descr="http://upload.wikimedia.org/wikipedia/commons/1/18/Logo-uss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0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25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Rectángulo"/>
          <p:cNvSpPr>
            <a:spLocks noChangeArrowheads="1"/>
          </p:cNvSpPr>
          <p:nvPr/>
        </p:nvSpPr>
        <p:spPr bwMode="auto">
          <a:xfrm>
            <a:off x="2309813" y="1251285"/>
            <a:ext cx="8590798" cy="470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Un hospital </a:t>
            </a:r>
            <a:r>
              <a:rPr lang="es-ES_tradnl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amigable y seguro</a:t>
            </a:r>
            <a:endParaRPr lang="es-ES_tradnl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s-ES_tradnl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s-ES_tradnl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Accesible </a:t>
            </a:r>
            <a:endParaRPr lang="es-ES_tradnl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s-ES_tradnl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s-ES_tradnl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r>
              <a:rPr lang="es-ES_tradnl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us </a:t>
            </a:r>
            <a:r>
              <a:rPr lang="es-ES_tradnl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instalaciones </a:t>
            </a:r>
            <a:r>
              <a:rPr lang="es-ES_tradnl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al servicio de…</a:t>
            </a:r>
            <a:endParaRPr lang="es-ES_tradnl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s-ES_tradnl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s-ES_tradnl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Con una atención personalizada </a:t>
            </a:r>
          </a:p>
          <a:p>
            <a:pPr eaLnBrk="1" hangingPunct="1"/>
            <a:endParaRPr lang="es-ES_tradnl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s-ES_tradnl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Con calidad en el trato.</a:t>
            </a:r>
          </a:p>
        </p:txBody>
      </p:sp>
      <p:pic>
        <p:nvPicPr>
          <p:cNvPr id="3" name="Imagen 2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9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3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35" y="135082"/>
            <a:ext cx="3876321" cy="60084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793" y="135082"/>
            <a:ext cx="4736871" cy="6582550"/>
          </a:xfrm>
          <a:prstGeom prst="rect">
            <a:avLst/>
          </a:prstGeom>
        </p:spPr>
      </p:pic>
      <p:pic>
        <p:nvPicPr>
          <p:cNvPr id="4" name="Imagen 3" descr="http://upload.wikimedia.org/wikipedia/commons/1/18/Logo-uss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9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08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Rectángulo"/>
          <p:cNvSpPr>
            <a:spLocks noChangeArrowheads="1"/>
          </p:cNvSpPr>
          <p:nvPr/>
        </p:nvSpPr>
        <p:spPr bwMode="auto">
          <a:xfrm>
            <a:off x="3024188" y="1500189"/>
            <a:ext cx="657701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Un HOSPITAL INNOVADOR </a:t>
            </a:r>
          </a:p>
          <a:p>
            <a:pPr eaLnBrk="1" hangingPunct="1"/>
            <a:endParaRPr lang="es-ES_tradnl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s-ES_tradnl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s-ES_tradnl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s-ES_tradnl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 </a:t>
            </a:r>
            <a:r>
              <a:rPr lang="es-ES_tradnl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el que se incorporen</a:t>
            </a:r>
          </a:p>
          <a:p>
            <a:pPr eaLnBrk="1" hangingPunct="1"/>
            <a:r>
              <a:rPr lang="es-ES_tradnl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avances de </a:t>
            </a:r>
            <a:r>
              <a:rPr lang="es-ES_tradnl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las ciencias </a:t>
            </a:r>
            <a:r>
              <a:rPr lang="es-ES_tradnl" sz="3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y cambios organizacionales</a:t>
            </a:r>
            <a:r>
              <a:rPr lang="es-ES_tradnl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Imagen 2" descr="http://upload.wikimedia.org/wikipedia/commons/1/18/Logo-us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66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49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77" y="140782"/>
            <a:ext cx="6318440" cy="6717218"/>
          </a:xfrm>
          <a:prstGeom prst="rect">
            <a:avLst/>
          </a:prstGeom>
        </p:spPr>
      </p:pic>
      <p:pic>
        <p:nvPicPr>
          <p:cNvPr id="3" name="Imagen 2" descr="http://upload.wikimedia.org/wikipedia/commons/1/18/Logo-uss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9" y="0"/>
            <a:ext cx="1570213" cy="1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476</TotalTime>
  <Words>1721</Words>
  <Application>Microsoft Office PowerPoint</Application>
  <PresentationFormat>Panorámica</PresentationFormat>
  <Paragraphs>140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Arial</vt:lpstr>
      <vt:lpstr>Calibri</vt:lpstr>
      <vt:lpstr>Century Gothic</vt:lpstr>
      <vt:lpstr>Wingdings 3</vt:lpstr>
      <vt:lpstr>Espiral</vt:lpstr>
      <vt:lpstr>Hospital de Hoy y del Futuro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Hospital del futuro: procesos e instrumentos de gestión</vt:lpstr>
      <vt:lpstr>Hospital del futuro</vt:lpstr>
      <vt:lpstr>Los procesos:  El eje vertebral de la atención </vt:lpstr>
      <vt:lpstr>El renacer de la medicina interna u los“Hospitalistas”</vt:lpstr>
      <vt:lpstr>Rol de profesionales :“ha cambiado”</vt:lpstr>
      <vt:lpstr>Los niveles de hospital se difuminaron, lo roles cambiaron</vt:lpstr>
      <vt:lpstr>Los Hospitales de alta complejidad difunden el conocimiento  con el fin de reducir el tiempo de las curvas de aprendizaje de técnicas nuevas</vt:lpstr>
      <vt:lpstr>Más y mejor formación continua</vt:lpstr>
      <vt:lpstr> LAS TENDENCIAS DE FUTURO</vt:lpstr>
      <vt:lpstr>Un nuevo contrato económico</vt:lpstr>
      <vt:lpstr>Mayor peso de la retribución variable</vt:lpstr>
      <vt:lpstr>El trabajo en equipo real mejoro las relaciones entre las personas</vt:lpstr>
      <vt:lpstr>Presentación de PowerPoint</vt:lpstr>
      <vt:lpstr>Presentación de PowerPoint</vt:lpstr>
      <vt:lpstr>El Énfasis en política de desarrollo de las personas; objetivos</vt:lpstr>
      <vt:lpstr>                          Los Sindicatos Factor positivo y proactivo de cambio¡¡¡</vt:lpstr>
      <vt:lpstr>Una enfermería más reconocida e integrada</vt:lpstr>
      <vt:lpstr>Presentación de PowerPoint</vt:lpstr>
      <vt:lpstr>Las unidades de soporte como empresas virtuales de servicios</vt:lpstr>
      <vt:lpstr>Presentación de PowerPoint</vt:lpstr>
      <vt:lpstr>Un nuevo concepto arquitectónico para un nuevo hospital</vt:lpstr>
      <vt:lpstr>Presentación de PowerPoint</vt:lpstr>
      <vt:lpstr>La innovación, obligación de todos los clínicos </vt:lpstr>
      <vt:lpstr>Presentación de PowerPoint</vt:lpstr>
      <vt:lpstr>Tecnología</vt:lpstr>
      <vt:lpstr>Presentación de PowerPoint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de Hoy</dc:title>
  <dc:creator>Luis Benito Castillo Fuenzalida</dc:creator>
  <cp:lastModifiedBy>Ana María Morales Martinez</cp:lastModifiedBy>
  <cp:revision>114</cp:revision>
  <dcterms:created xsi:type="dcterms:W3CDTF">2015-05-11T19:12:04Z</dcterms:created>
  <dcterms:modified xsi:type="dcterms:W3CDTF">2015-05-25T10:57:54Z</dcterms:modified>
</cp:coreProperties>
</file>