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27.jpg" ContentType="image/jpeg"/>
  <Override PartName="/ppt/media/image42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6"/>
  </p:notesMasterIdLst>
  <p:sldIdLst>
    <p:sldId id="270" r:id="rId2"/>
    <p:sldId id="336" r:id="rId3"/>
    <p:sldId id="337" r:id="rId4"/>
    <p:sldId id="341" r:id="rId5"/>
    <p:sldId id="338" r:id="rId6"/>
    <p:sldId id="256" r:id="rId7"/>
    <p:sldId id="342" r:id="rId8"/>
    <p:sldId id="348" r:id="rId9"/>
    <p:sldId id="353" r:id="rId10"/>
    <p:sldId id="355" r:id="rId11"/>
    <p:sldId id="354" r:id="rId12"/>
    <p:sldId id="343" r:id="rId13"/>
    <p:sldId id="344" r:id="rId14"/>
    <p:sldId id="367" r:id="rId15"/>
    <p:sldId id="360" r:id="rId16"/>
    <p:sldId id="346" r:id="rId17"/>
    <p:sldId id="333" r:id="rId18"/>
    <p:sldId id="345" r:id="rId19"/>
    <p:sldId id="339" r:id="rId20"/>
    <p:sldId id="340" r:id="rId21"/>
    <p:sldId id="347" r:id="rId22"/>
    <p:sldId id="369" r:id="rId23"/>
    <p:sldId id="370" r:id="rId24"/>
    <p:sldId id="364" r:id="rId25"/>
    <p:sldId id="365" r:id="rId26"/>
    <p:sldId id="351" r:id="rId27"/>
    <p:sldId id="350" r:id="rId28"/>
    <p:sldId id="352" r:id="rId29"/>
    <p:sldId id="356" r:id="rId30"/>
    <p:sldId id="332" r:id="rId31"/>
    <p:sldId id="349" r:id="rId32"/>
    <p:sldId id="335" r:id="rId33"/>
    <p:sldId id="321" r:id="rId34"/>
    <p:sldId id="269" r:id="rId35"/>
  </p:sldIdLst>
  <p:sldSz cx="13004800" cy="9753600"/>
  <p:notesSz cx="6858000" cy="9144000"/>
  <p:defaultTextStyle>
    <a:lvl1pPr algn="ctr" defTabSz="825500">
      <a:defRPr sz="3400">
        <a:latin typeface="+mn-lt"/>
        <a:ea typeface="+mn-ea"/>
        <a:cs typeface="+mn-cs"/>
        <a:sym typeface="Helvetica Light"/>
      </a:defRPr>
    </a:lvl1pPr>
    <a:lvl2pPr indent="228600" algn="ctr" defTabSz="825500">
      <a:defRPr sz="3400">
        <a:latin typeface="+mn-lt"/>
        <a:ea typeface="+mn-ea"/>
        <a:cs typeface="+mn-cs"/>
        <a:sym typeface="Helvetica Light"/>
      </a:defRPr>
    </a:lvl2pPr>
    <a:lvl3pPr indent="457200" algn="ctr" defTabSz="825500">
      <a:defRPr sz="3400">
        <a:latin typeface="+mn-lt"/>
        <a:ea typeface="+mn-ea"/>
        <a:cs typeface="+mn-cs"/>
        <a:sym typeface="Helvetica Light"/>
      </a:defRPr>
    </a:lvl3pPr>
    <a:lvl4pPr indent="685800" algn="ctr" defTabSz="825500">
      <a:defRPr sz="3400">
        <a:latin typeface="+mn-lt"/>
        <a:ea typeface="+mn-ea"/>
        <a:cs typeface="+mn-cs"/>
        <a:sym typeface="Helvetica Light"/>
      </a:defRPr>
    </a:lvl4pPr>
    <a:lvl5pPr indent="914400" algn="ctr" defTabSz="825500">
      <a:defRPr sz="3400">
        <a:latin typeface="+mn-lt"/>
        <a:ea typeface="+mn-ea"/>
        <a:cs typeface="+mn-cs"/>
        <a:sym typeface="Helvetica Light"/>
      </a:defRPr>
    </a:lvl5pPr>
    <a:lvl6pPr indent="1143000" algn="ctr" defTabSz="825500">
      <a:defRPr sz="3400">
        <a:latin typeface="+mn-lt"/>
        <a:ea typeface="+mn-ea"/>
        <a:cs typeface="+mn-cs"/>
        <a:sym typeface="Helvetica Light"/>
      </a:defRPr>
    </a:lvl6pPr>
    <a:lvl7pPr indent="1371600" algn="ctr" defTabSz="825500">
      <a:defRPr sz="3400">
        <a:latin typeface="+mn-lt"/>
        <a:ea typeface="+mn-ea"/>
        <a:cs typeface="+mn-cs"/>
        <a:sym typeface="Helvetica Light"/>
      </a:defRPr>
    </a:lvl7pPr>
    <a:lvl8pPr indent="1600200" algn="ctr" defTabSz="825500">
      <a:defRPr sz="3400">
        <a:latin typeface="+mn-lt"/>
        <a:ea typeface="+mn-ea"/>
        <a:cs typeface="+mn-cs"/>
        <a:sym typeface="Helvetica Light"/>
      </a:defRPr>
    </a:lvl8pPr>
    <a:lvl9pPr indent="1828800" algn="ctr" defTabSz="825500">
      <a:defRPr sz="34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1344" y="4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568953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ln/>
        </p:spPr>
        <p:txBody>
          <a:bodyPr/>
          <a:lstStyle/>
          <a:p>
            <a:fld id="{0135EE8C-1795-4C6D-863E-CDC1B0858859}" type="slidenum">
              <a:rPr lang="es-ES"/>
              <a:pPr/>
              <a:t>33</a:t>
            </a:fld>
            <a:endParaRPr lang="es-E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ED68-C21B-4848-A820-3583318D7761}" type="datetimeFigureOut">
              <a:rPr lang="es-CL" smtClean="0"/>
              <a:t>24-05-2015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554C-C035-4D52-838F-668BAF0915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060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163233" y="2977091"/>
            <a:ext cx="8678334" cy="1936751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78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163233" y="4966758"/>
            <a:ext cx="8678334" cy="66145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228600" algn="ctr">
              <a:spcBef>
                <a:spcPts val="0"/>
              </a:spcBef>
              <a:buSzTx/>
              <a:buNone/>
              <a:defRPr sz="3000"/>
            </a:lvl2pPr>
            <a:lvl3pPr marL="0" indent="457200" algn="ctr">
              <a:spcBef>
                <a:spcPts val="0"/>
              </a:spcBef>
              <a:buSzTx/>
              <a:buNone/>
              <a:defRPr sz="3000"/>
            </a:lvl3pPr>
            <a:lvl4pPr marL="0" indent="685800" algn="ctr">
              <a:spcBef>
                <a:spcPts val="0"/>
              </a:spcBef>
              <a:buSzTx/>
              <a:buNone/>
              <a:defRPr sz="3000"/>
            </a:lvl4pPr>
            <a:lvl5pPr marL="0" indent="914400" algn="ctr">
              <a:spcBef>
                <a:spcPts val="0"/>
              </a:spcBef>
              <a:buSzTx/>
              <a:buNone/>
              <a:defRPr sz="3000"/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19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AED68-C21B-4848-A820-3583318D7761}" type="datetimeFigureOut">
              <a:rPr lang="es-CL" smtClean="0"/>
              <a:t>24-05-2015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6554C-C035-4D52-838F-668BAF0915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593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9.png"/><Relationship Id="rId1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4800" cy="97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85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C:\Presentaciones\QUINOT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13004800" cy="8506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959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087320"/>
              </p:ext>
            </p:extLst>
          </p:nvPr>
        </p:nvGraphicFramePr>
        <p:xfrm>
          <a:off x="0" y="1238250"/>
          <a:ext cx="13004800" cy="851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Fotografía de Photo Editor" r:id="rId3" imgW="5714286" imgH="3696216" progId="">
                  <p:embed/>
                </p:oleObj>
              </mc:Choice>
              <mc:Fallback>
                <p:oleObj name="Fotografía de Photo Editor" r:id="rId3" imgW="5714286" imgH="36962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38250"/>
                        <a:ext cx="13004800" cy="851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4118187" y="4497290"/>
            <a:ext cx="4443307" cy="81300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4835" dirty="0"/>
              <a:t>Abogado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561493" y="8481300"/>
            <a:ext cx="4118187" cy="121950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4835" dirty="0"/>
              <a:t>Médico</a:t>
            </a:r>
          </a:p>
        </p:txBody>
      </p:sp>
    </p:spTree>
    <p:extLst>
      <p:ext uri="{BB962C8B-B14F-4D97-AF65-F5344CB8AC3E}">
        <p14:creationId xmlns:p14="http://schemas.microsoft.com/office/powerpoint/2010/main" val="3909427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90725"/>
            <a:ext cx="11125200" cy="83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89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04" y="1160437"/>
            <a:ext cx="5753100" cy="8545750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219450" y="8591550"/>
            <a:ext cx="6419850" cy="361950"/>
          </a:xfrm>
          <a:prstGeom prst="ellipse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9887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0839" y="1733550"/>
            <a:ext cx="12597858" cy="71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2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5 Marcador de contenido" descr="180px-HippocraticOa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4" y="1320775"/>
            <a:ext cx="5486438" cy="7741975"/>
          </a:xfrm>
          <a:prstGeom prst="rect">
            <a:avLst/>
          </a:prstGeo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620288"/>
              </p:ext>
            </p:extLst>
          </p:nvPr>
        </p:nvGraphicFramePr>
        <p:xfrm>
          <a:off x="406357" y="1366955"/>
          <a:ext cx="5741366" cy="769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Fotografía de Photo Editor" r:id="rId4" imgW="13447619" imgH="18019048" progId="">
                  <p:embed/>
                </p:oleObj>
              </mc:Choice>
              <mc:Fallback>
                <p:oleObj name="Fotografía de Photo Editor" r:id="rId4" imgW="13447619" imgH="180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357" y="1366955"/>
                        <a:ext cx="5741366" cy="769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1735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02844" y="38594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altLang="es-CL" smtClean="0"/>
              <a:t>Letalidad Anual en USA</a:t>
            </a:r>
            <a:endParaRPr lang="es-ES_tradnl" altLang="es-C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95983" y="3213807"/>
            <a:ext cx="10649937" cy="4357511"/>
          </a:xfrm>
          <a:prstGeom prst="rect">
            <a:avLst/>
          </a:prstGeom>
          <a:solidFill>
            <a:srgbClr val="FFFF99"/>
          </a:solidFill>
          <a:ln>
            <a:solidFill>
              <a:srgbClr val="FF990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22860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45720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68580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91440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tabLst>
                <a:tab pos="6109451" algn="l"/>
              </a:tabLst>
            </a:pPr>
            <a:r>
              <a:rPr lang="es-ES_tradnl" altLang="es-CL" sz="4400" smtClean="0"/>
              <a:t>Errores médicos	44.000</a:t>
            </a:r>
          </a:p>
          <a:p>
            <a:pPr>
              <a:lnSpc>
                <a:spcPct val="140000"/>
              </a:lnSpc>
              <a:tabLst>
                <a:tab pos="6109451" algn="l"/>
              </a:tabLst>
            </a:pPr>
            <a:r>
              <a:rPr lang="es-ES_tradnl" altLang="es-CL" sz="4400" smtClean="0"/>
              <a:t>Accidentes tránsito	43.458</a:t>
            </a:r>
          </a:p>
          <a:p>
            <a:pPr>
              <a:lnSpc>
                <a:spcPct val="140000"/>
              </a:lnSpc>
              <a:tabLst>
                <a:tab pos="6109451" algn="l"/>
              </a:tabLst>
            </a:pPr>
            <a:r>
              <a:rPr lang="es-ES_tradnl" altLang="es-CL" sz="4400" smtClean="0"/>
              <a:t>Cáncer mama	42.297</a:t>
            </a:r>
          </a:p>
          <a:p>
            <a:pPr>
              <a:lnSpc>
                <a:spcPct val="140000"/>
              </a:lnSpc>
              <a:tabLst>
                <a:tab pos="6109451" algn="l"/>
              </a:tabLst>
            </a:pPr>
            <a:r>
              <a:rPr lang="es-ES_tradnl" altLang="es-CL" sz="4400" smtClean="0"/>
              <a:t>SIDA	16.516</a:t>
            </a:r>
            <a:endParaRPr lang="es-ES_tradnl" altLang="es-CL" sz="44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71313" y="8513940"/>
            <a:ext cx="7007046" cy="5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_tradnl" altLang="es-CL" sz="2844">
                <a:effectLst>
                  <a:outerShdw blurRad="38100" dist="38100" dir="2700000" algn="tl">
                    <a:srgbClr val="FFFFFF"/>
                  </a:outerShdw>
                </a:effectLst>
              </a:rPr>
              <a:t>National Vital Statistics Report 47 (25):6; 1995</a:t>
            </a:r>
          </a:p>
        </p:txBody>
      </p:sp>
    </p:spTree>
    <p:extLst>
      <p:ext uri="{BB962C8B-B14F-4D97-AF65-F5344CB8AC3E}">
        <p14:creationId xmlns:p14="http://schemas.microsoft.com/office/powerpoint/2010/main" val="766433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7" y="1455966"/>
            <a:ext cx="8844932" cy="66218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379" y="7317227"/>
            <a:ext cx="3891467" cy="22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1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044"/>
            <a:ext cx="12978660" cy="54974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71" y="6491236"/>
            <a:ext cx="3803435" cy="22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34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3372"/>
            <a:ext cx="13005308" cy="40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85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2" y="1128511"/>
            <a:ext cx="13020687" cy="82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92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42379"/>
            <a:ext cx="13005308" cy="509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9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CL" smtClean="0"/>
              <a:t>Calidad en Medicina</a:t>
            </a:r>
            <a:endParaRPr lang="es-ES" altLang="es-CL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94080" y="2596444"/>
            <a:ext cx="11216640" cy="6188570"/>
          </a:xfrm>
          <a:prstGeom prst="rect">
            <a:avLst/>
          </a:prstGeom>
          <a:solidFill>
            <a:srgbClr val="CCFFFF"/>
          </a:solidFill>
          <a:ln>
            <a:solidFill>
              <a:srgbClr val="FF660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22860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45720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68580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914400" algn="ctr" defTabSz="130046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s-ES" altLang="es-CL" sz="6600" dirty="0" smtClean="0"/>
              <a:t>= SEGURIDAD</a:t>
            </a:r>
          </a:p>
          <a:p>
            <a:pPr algn="l">
              <a:buFontTx/>
              <a:buNone/>
            </a:pPr>
            <a:r>
              <a:rPr lang="es-ES" altLang="es-CL" sz="6600" dirty="0" smtClean="0"/>
              <a:t>= DISMINUIR EL ERROR</a:t>
            </a:r>
          </a:p>
          <a:p>
            <a:pPr algn="l">
              <a:buFontTx/>
              <a:buNone/>
            </a:pPr>
            <a:r>
              <a:rPr lang="es-ES" altLang="es-CL" sz="6600" dirty="0" smtClean="0"/>
              <a:t>= IMPEDIR O LIMITAR EL DAÑO PRODUCIDO POR ACCIONES DESTINADAS A AYUDAR AL PACIENTE</a:t>
            </a:r>
            <a:endParaRPr lang="es-ES" altLang="es-CL" sz="6600" dirty="0"/>
          </a:p>
        </p:txBody>
      </p:sp>
    </p:spTree>
    <p:extLst>
      <p:ext uri="{BB962C8B-B14F-4D97-AF65-F5344CB8AC3E}">
        <p14:creationId xmlns:p14="http://schemas.microsoft.com/office/powerpoint/2010/main" val="3129408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550" y="1339291"/>
            <a:ext cx="10896600" cy="1175310"/>
          </a:xfrm>
        </p:spPr>
        <p:txBody>
          <a:bodyPr>
            <a:normAutofit/>
          </a:bodyPr>
          <a:lstStyle/>
          <a:p>
            <a:r>
              <a:rPr lang="es-CL" sz="4800" dirty="0" smtClean="0"/>
              <a:t>Costos de errores médicos en USA, 2008.</a:t>
            </a:r>
            <a:endParaRPr lang="es-CL" sz="48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147837" y="3522074"/>
            <a:ext cx="12844846" cy="52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4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6525" y="5706570"/>
            <a:ext cx="12326057" cy="15973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700741"/>
            <a:ext cx="11620499" cy="1936751"/>
          </a:xfrm>
        </p:spPr>
        <p:txBody>
          <a:bodyPr/>
          <a:lstStyle/>
          <a:p>
            <a:r>
              <a:rPr lang="es-CL" dirty="0" smtClean="0"/>
              <a:t>Costos sociales del error médico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6525" y="4226946"/>
            <a:ext cx="12251749" cy="14796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805"/>
          <a:stretch/>
        </p:blipFill>
        <p:spPr>
          <a:xfrm>
            <a:off x="2185754" y="8305800"/>
            <a:ext cx="8655813" cy="9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8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0" y="1208335"/>
            <a:ext cx="6191250" cy="826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07631" y="5431149"/>
            <a:ext cx="5595867" cy="5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05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1441450"/>
            <a:ext cx="12484100" cy="68707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81939" y="8664773"/>
            <a:ext cx="39052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OPS/DPC/CD/271/03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91590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08335" y="3667760"/>
            <a:ext cx="4052712" cy="137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5120"/>
              <a:t>De prevención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3413"/>
              <a:t>Ej: control IIH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96855" y="6394027"/>
            <a:ext cx="5541902" cy="137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5120"/>
              <a:t>Externos al episodio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3413"/>
              <a:t>Ej: compensación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91628" y="3667760"/>
            <a:ext cx="5585182" cy="137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5120"/>
              <a:t>Propios del episodio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3413"/>
              <a:t>Ej: antibióticos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08335" y="6502400"/>
            <a:ext cx="3930884" cy="13791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5120"/>
              <a:t>De evaluación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3413"/>
              <a:t>Ej: acreditación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76264" y="1908968"/>
            <a:ext cx="12151083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CL" sz="4800" dirty="0" smtClean="0"/>
              <a:t>COSTOS ASOCIADOS A LA FALTA DE SEGURIDAD</a:t>
            </a:r>
            <a:endParaRPr lang="es-CL" sz="4800" dirty="0"/>
          </a:p>
        </p:txBody>
      </p:sp>
    </p:spTree>
    <p:extLst>
      <p:ext uri="{BB962C8B-B14F-4D97-AF65-F5344CB8AC3E}">
        <p14:creationId xmlns:p14="http://schemas.microsoft.com/office/powerpoint/2010/main" val="1149457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50240" y="758613"/>
            <a:ext cx="11704320" cy="1625600"/>
          </a:xfrm>
        </p:spPr>
        <p:txBody>
          <a:bodyPr/>
          <a:lstStyle/>
          <a:p>
            <a:r>
              <a:rPr lang="es-ES" altLang="es-CL" dirty="0"/>
              <a:t>Costos de la      </a:t>
            </a:r>
            <a:r>
              <a:rPr lang="es-ES" altLang="es-CL" dirty="0" smtClean="0"/>
              <a:t>    Calidad</a:t>
            </a:r>
            <a:endParaRPr lang="es-ES" altLang="es-CL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817707" y="2492587"/>
            <a:ext cx="7911253" cy="5418667"/>
            <a:chOff x="911" y="1344"/>
            <a:chExt cx="3504" cy="2400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912" y="1344"/>
              <a:ext cx="0" cy="24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 sz="4835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rot="5397144" flipV="1">
              <a:off x="2663" y="1991"/>
              <a:ext cx="0" cy="35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 sz="4835"/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6192559">
            <a:off x="569198" y="5258478"/>
            <a:ext cx="2157962" cy="88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5689"/>
              <a:t>Costos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21587093">
            <a:off x="4189910" y="8360664"/>
            <a:ext cx="4945585" cy="88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5689"/>
              <a:t>Nivel de Calidad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719147" y="6610773"/>
            <a:ext cx="0" cy="130048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 sz="4835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948682" y="3350543"/>
            <a:ext cx="3238387" cy="114274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s-ES" altLang="es-CL" sz="3413"/>
              <a:t>Costos totales de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s-ES" altLang="es-CL" sz="3413"/>
              <a:t>Calidad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768427" y="1443061"/>
            <a:ext cx="1733973" cy="88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altLang="es-CL" sz="5689" dirty="0">
                <a:solidFill>
                  <a:srgbClr val="FF3300"/>
                </a:solidFill>
              </a:rPr>
              <a:t>(no)</a:t>
            </a: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3359573" y="3142826"/>
            <a:ext cx="6719147" cy="3377636"/>
          </a:xfrm>
          <a:custGeom>
            <a:avLst/>
            <a:gdLst>
              <a:gd name="T0" fmla="*/ 0 w 2976"/>
              <a:gd name="T1" fmla="*/ 96 h 1496"/>
              <a:gd name="T2" fmla="*/ 96 w 2976"/>
              <a:gd name="T3" fmla="*/ 480 h 1496"/>
              <a:gd name="T4" fmla="*/ 240 w 2976"/>
              <a:gd name="T5" fmla="*/ 720 h 1496"/>
              <a:gd name="T6" fmla="*/ 480 w 2976"/>
              <a:gd name="T7" fmla="*/ 960 h 1496"/>
              <a:gd name="T8" fmla="*/ 720 w 2976"/>
              <a:gd name="T9" fmla="*/ 1152 h 1496"/>
              <a:gd name="T10" fmla="*/ 912 w 2976"/>
              <a:gd name="T11" fmla="*/ 1296 h 1496"/>
              <a:gd name="T12" fmla="*/ 1104 w 2976"/>
              <a:gd name="T13" fmla="*/ 1392 h 1496"/>
              <a:gd name="T14" fmla="*/ 1440 w 2976"/>
              <a:gd name="T15" fmla="*/ 1488 h 1496"/>
              <a:gd name="T16" fmla="*/ 1680 w 2976"/>
              <a:gd name="T17" fmla="*/ 1440 h 1496"/>
              <a:gd name="T18" fmla="*/ 1872 w 2976"/>
              <a:gd name="T19" fmla="*/ 1296 h 1496"/>
              <a:gd name="T20" fmla="*/ 2064 w 2976"/>
              <a:gd name="T21" fmla="*/ 1152 h 1496"/>
              <a:gd name="T22" fmla="*/ 2256 w 2976"/>
              <a:gd name="T23" fmla="*/ 960 h 1496"/>
              <a:gd name="T24" fmla="*/ 2448 w 2976"/>
              <a:gd name="T25" fmla="*/ 720 h 1496"/>
              <a:gd name="T26" fmla="*/ 2688 w 2976"/>
              <a:gd name="T27" fmla="*/ 432 h 1496"/>
              <a:gd name="T28" fmla="*/ 2928 w 2976"/>
              <a:gd name="T29" fmla="*/ 96 h 1496"/>
              <a:gd name="T30" fmla="*/ 2976 w 2976"/>
              <a:gd name="T31" fmla="*/ 0 h 1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76" h="1496">
                <a:moveTo>
                  <a:pt x="0" y="96"/>
                </a:moveTo>
                <a:cubicBezTo>
                  <a:pt x="28" y="236"/>
                  <a:pt x="56" y="376"/>
                  <a:pt x="96" y="480"/>
                </a:cubicBezTo>
                <a:cubicBezTo>
                  <a:pt x="136" y="584"/>
                  <a:pt x="176" y="640"/>
                  <a:pt x="240" y="720"/>
                </a:cubicBezTo>
                <a:cubicBezTo>
                  <a:pt x="304" y="800"/>
                  <a:pt x="400" y="888"/>
                  <a:pt x="480" y="960"/>
                </a:cubicBezTo>
                <a:cubicBezTo>
                  <a:pt x="560" y="1032"/>
                  <a:pt x="648" y="1096"/>
                  <a:pt x="720" y="1152"/>
                </a:cubicBezTo>
                <a:cubicBezTo>
                  <a:pt x="792" y="1208"/>
                  <a:pt x="848" y="1256"/>
                  <a:pt x="912" y="1296"/>
                </a:cubicBezTo>
                <a:cubicBezTo>
                  <a:pt x="976" y="1336"/>
                  <a:pt x="1016" y="1360"/>
                  <a:pt x="1104" y="1392"/>
                </a:cubicBezTo>
                <a:cubicBezTo>
                  <a:pt x="1192" y="1424"/>
                  <a:pt x="1344" y="1480"/>
                  <a:pt x="1440" y="1488"/>
                </a:cubicBezTo>
                <a:cubicBezTo>
                  <a:pt x="1536" y="1496"/>
                  <a:pt x="1608" y="1472"/>
                  <a:pt x="1680" y="1440"/>
                </a:cubicBezTo>
                <a:cubicBezTo>
                  <a:pt x="1752" y="1408"/>
                  <a:pt x="1808" y="1344"/>
                  <a:pt x="1872" y="1296"/>
                </a:cubicBezTo>
                <a:cubicBezTo>
                  <a:pt x="1936" y="1248"/>
                  <a:pt x="2000" y="1208"/>
                  <a:pt x="2064" y="1152"/>
                </a:cubicBezTo>
                <a:cubicBezTo>
                  <a:pt x="2128" y="1096"/>
                  <a:pt x="2192" y="1032"/>
                  <a:pt x="2256" y="960"/>
                </a:cubicBezTo>
                <a:cubicBezTo>
                  <a:pt x="2320" y="888"/>
                  <a:pt x="2376" y="808"/>
                  <a:pt x="2448" y="720"/>
                </a:cubicBezTo>
                <a:cubicBezTo>
                  <a:pt x="2520" y="632"/>
                  <a:pt x="2608" y="536"/>
                  <a:pt x="2688" y="432"/>
                </a:cubicBezTo>
                <a:cubicBezTo>
                  <a:pt x="2768" y="328"/>
                  <a:pt x="2880" y="168"/>
                  <a:pt x="2928" y="96"/>
                </a:cubicBezTo>
                <a:cubicBezTo>
                  <a:pt x="2976" y="24"/>
                  <a:pt x="2976" y="12"/>
                  <a:pt x="2976" y="0"/>
                </a:cubicBezTo>
              </a:path>
            </a:pathLst>
          </a:custGeom>
          <a:noFill/>
          <a:ln w="57150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 sz="4835"/>
          </a:p>
        </p:txBody>
      </p:sp>
    </p:spTree>
    <p:extLst>
      <p:ext uri="{BB962C8B-B14F-4D97-AF65-F5344CB8AC3E}">
        <p14:creationId xmlns:p14="http://schemas.microsoft.com/office/powerpoint/2010/main" val="3155293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4080" y="1461913"/>
            <a:ext cx="11216640" cy="1885245"/>
          </a:xfrm>
        </p:spPr>
        <p:txBody>
          <a:bodyPr/>
          <a:lstStyle/>
          <a:p>
            <a:r>
              <a:rPr lang="es-ES" altLang="es-CL"/>
              <a:t>Error en Medicina</a:t>
            </a:r>
            <a:br>
              <a:rPr lang="es-ES" altLang="es-CL"/>
            </a:br>
            <a:r>
              <a:rPr lang="es-ES" altLang="es-CL"/>
              <a:t>¿Quién paga?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69393" y="3578495"/>
            <a:ext cx="3034453" cy="643831"/>
          </a:xfrm>
          <a:prstGeom prst="rect">
            <a:avLst/>
          </a:prstGeom>
          <a:solidFill>
            <a:srgbClr val="CCFFFF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ES" altLang="es-CL" sz="3982"/>
              <a:t>Asegurador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4080" y="7374002"/>
            <a:ext cx="3034453" cy="643831"/>
          </a:xfrm>
          <a:prstGeom prst="rect">
            <a:avLst/>
          </a:prstGeom>
          <a:solidFill>
            <a:srgbClr val="CC99FF"/>
          </a:solidFill>
          <a:ln w="9525">
            <a:solidFill>
              <a:srgbClr val="99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ES" altLang="es-CL" sz="3982"/>
              <a:t>Paciente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161019" y="7371562"/>
            <a:ext cx="3034453" cy="643831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ES" altLang="es-CL" sz="3982"/>
              <a:t>Prestador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011079" y="5681206"/>
            <a:ext cx="366960" cy="893004"/>
          </a:xfrm>
          <a:prstGeom prst="upArrow">
            <a:avLst>
              <a:gd name="adj1" fmla="val 50000"/>
              <a:gd name="adj2" fmla="val 32500"/>
            </a:avLst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CL" sz="4835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192107" y="9395742"/>
            <a:ext cx="1094570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CL" sz="4835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8487832" y="5467031"/>
            <a:ext cx="975360" cy="1168024"/>
          </a:xfrm>
          <a:prstGeom prst="upArrow">
            <a:avLst>
              <a:gd name="adj1" fmla="val 50000"/>
              <a:gd name="adj2" fmla="val 69444"/>
            </a:avLst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CL" sz="4835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0328486" y="4553854"/>
            <a:ext cx="325120" cy="2600960"/>
          </a:xfrm>
          <a:prstGeom prst="downArrow">
            <a:avLst>
              <a:gd name="adj1" fmla="val 50000"/>
              <a:gd name="adj2" fmla="val 200000"/>
            </a:avLst>
          </a:prstGeom>
          <a:solidFill>
            <a:srgbClr val="F305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sz="4835"/>
          </a:p>
        </p:txBody>
      </p:sp>
    </p:spTree>
    <p:extLst>
      <p:ext uri="{BB962C8B-B14F-4D97-AF65-F5344CB8AC3E}">
        <p14:creationId xmlns:p14="http://schemas.microsoft.com/office/powerpoint/2010/main" val="472552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0286236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6512" y="0"/>
            <a:ext cx="6466276" cy="975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8016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29" y="1201055"/>
            <a:ext cx="9696450" cy="826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684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73103" y="2009423"/>
            <a:ext cx="11054080" cy="209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s-CL" sz="6258">
                <a:solidFill>
                  <a:schemeClr val="tx2"/>
                </a:solidFill>
              </a:rPr>
              <a:t>En primer lugar,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0418" y="4775201"/>
            <a:ext cx="9103360" cy="24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s-CL" sz="9387" b="1" i="1">
                <a:solidFill>
                  <a:schemeClr val="accent2"/>
                </a:solidFill>
                <a:latin typeface="Book Antiqua" panose="02040602050305030304" pitchFamily="18" charset="0"/>
              </a:rPr>
              <a:t>NO HARÁS DAÑO</a:t>
            </a:r>
          </a:p>
        </p:txBody>
      </p:sp>
    </p:spTree>
    <p:extLst>
      <p:ext uri="{BB962C8B-B14F-4D97-AF65-F5344CB8AC3E}">
        <p14:creationId xmlns:p14="http://schemas.microsoft.com/office/powerpoint/2010/main" val="2912343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75360" y="952501"/>
            <a:ext cx="11054080" cy="143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6827" b="1" i="1" dirty="0">
                <a:solidFill>
                  <a:schemeClr val="tx2"/>
                </a:solidFill>
              </a:rPr>
              <a:t>Primero, no harás daño</a:t>
            </a:r>
            <a:endParaRPr lang="es-ES" altLang="es-CL" sz="6827" b="1" i="1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76498"/>
            <a:ext cx="13004800" cy="757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El paciente debe ser informado y consentir.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No te equivocarás de paciente.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No te confundirás de lado a tratar.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Darás la medicación, a la hora, por la vía y en la dosis correcta.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El paciente no se infectará.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El paciente no se caerá.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Tus acciones quedarán oportunamente registradas.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Nadie hará nada para lo que no esté calificado.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Siempre harás la pausa de seguridad.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s-ES_tradnl" altLang="es-CL" sz="3982" dirty="0"/>
              <a:t>Nuestra tecnología será confiable.</a:t>
            </a:r>
            <a:endParaRPr lang="es-ES" altLang="es-CL" sz="3982" dirty="0"/>
          </a:p>
        </p:txBody>
      </p:sp>
    </p:spTree>
    <p:extLst>
      <p:ext uri="{BB962C8B-B14F-4D97-AF65-F5344CB8AC3E}">
        <p14:creationId xmlns:p14="http://schemas.microsoft.com/office/powerpoint/2010/main" val="2100715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27" y="1436534"/>
            <a:ext cx="5948346" cy="68805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42" y="8764189"/>
            <a:ext cx="6206970" cy="2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43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3" name="Object 5"/>
          <p:cNvGraphicFramePr>
            <a:graphicFrameLocks noChangeAspect="1"/>
          </p:cNvGraphicFramePr>
          <p:nvPr/>
        </p:nvGraphicFramePr>
        <p:xfrm>
          <a:off x="2600960" y="1083733"/>
          <a:ext cx="7694507" cy="7694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Imagen de mapa de bits" r:id="rId4" imgW="1905266" imgH="1905266" progId="PBrush">
                  <p:embed/>
                </p:oleObj>
              </mc:Choice>
              <mc:Fallback>
                <p:oleObj name="Imagen de mapa de bits" r:id="rId4" imgW="1905266" imgH="190526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960" y="1083733"/>
                        <a:ext cx="7694507" cy="7694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456" name="Picture 8" descr="C:\Documents and Settings\Dr. Jaiime Mañalich\Escritorio\Surgery_Eakins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</p:spPr>
      </p:pic>
      <p:sp>
        <p:nvSpPr>
          <p:cNvPr id="4" name="3 Llamada de nube"/>
          <p:cNvSpPr/>
          <p:nvPr/>
        </p:nvSpPr>
        <p:spPr>
          <a:xfrm>
            <a:off x="7315206" y="0"/>
            <a:ext cx="4572032" cy="1625577"/>
          </a:xfrm>
          <a:prstGeom prst="cloudCallout">
            <a:avLst>
              <a:gd name="adj1" fmla="val 49223"/>
              <a:gd name="adj2" fmla="val 7033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551" dirty="0">
                <a:solidFill>
                  <a:schemeClr val="tx2"/>
                </a:solidFill>
              </a:rPr>
              <a:t>¿Dará para titular?</a:t>
            </a:r>
          </a:p>
        </p:txBody>
      </p:sp>
      <p:sp>
        <p:nvSpPr>
          <p:cNvPr id="5" name="4 Llamada ovalada"/>
          <p:cNvSpPr/>
          <p:nvPr/>
        </p:nvSpPr>
        <p:spPr>
          <a:xfrm>
            <a:off x="609559" y="0"/>
            <a:ext cx="4470431" cy="1930379"/>
          </a:xfrm>
          <a:prstGeom prst="wedgeEllipseCallout">
            <a:avLst>
              <a:gd name="adj1" fmla="val 59828"/>
              <a:gd name="adj2" fmla="val 5943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551" dirty="0">
                <a:solidFill>
                  <a:schemeClr val="tx2"/>
                </a:solidFill>
              </a:rPr>
              <a:t>¿Firmó la póliza?</a:t>
            </a:r>
          </a:p>
        </p:txBody>
      </p:sp>
      <p:sp>
        <p:nvSpPr>
          <p:cNvPr id="7" name="6 Llamada de nube"/>
          <p:cNvSpPr/>
          <p:nvPr/>
        </p:nvSpPr>
        <p:spPr>
          <a:xfrm>
            <a:off x="5689594" y="2133581"/>
            <a:ext cx="6299244" cy="2235216"/>
          </a:xfrm>
          <a:prstGeom prst="cloudCallout">
            <a:avLst>
              <a:gd name="adj1" fmla="val 26293"/>
              <a:gd name="adj2" fmla="val 716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982" dirty="0">
                <a:solidFill>
                  <a:schemeClr val="tx2"/>
                </a:solidFill>
              </a:rPr>
              <a:t>¡¡¡No firmó el consentimiento!!!</a:t>
            </a:r>
          </a:p>
        </p:txBody>
      </p:sp>
      <p:sp>
        <p:nvSpPr>
          <p:cNvPr id="8" name="7 Llamada ovalada"/>
          <p:cNvSpPr/>
          <p:nvPr/>
        </p:nvSpPr>
        <p:spPr>
          <a:xfrm>
            <a:off x="0" y="1930379"/>
            <a:ext cx="4267184" cy="2438417"/>
          </a:xfrm>
          <a:prstGeom prst="wedgeEllipseCallout">
            <a:avLst>
              <a:gd name="adj1" fmla="val -30322"/>
              <a:gd name="adj2" fmla="val 758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551" dirty="0">
                <a:solidFill>
                  <a:schemeClr val="tx2"/>
                </a:solidFill>
              </a:rPr>
              <a:t> ¿Es una pre-existencia?</a:t>
            </a:r>
          </a:p>
        </p:txBody>
      </p:sp>
      <p:sp>
        <p:nvSpPr>
          <p:cNvPr id="9" name="8 Llamada de nube"/>
          <p:cNvSpPr/>
          <p:nvPr/>
        </p:nvSpPr>
        <p:spPr>
          <a:xfrm>
            <a:off x="4165584" y="0"/>
            <a:ext cx="7924855" cy="3454390"/>
          </a:xfrm>
          <a:prstGeom prst="cloudCallout">
            <a:avLst>
              <a:gd name="adj1" fmla="val -53261"/>
              <a:gd name="adj2" fmla="val 73116"/>
            </a:avLst>
          </a:prstGeom>
          <a:solidFill>
            <a:schemeClr val="accent4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689" dirty="0">
                <a:solidFill>
                  <a:schemeClr val="bg1"/>
                </a:solidFill>
              </a:rPr>
              <a:t>¿Por qué no fui comerciante como papá?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239966" y="7331879"/>
            <a:ext cx="3347001" cy="10842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166" tIns="21166" rIns="21166" bIns="21166" anchor="ctr">
            <a:spAutoFit/>
          </a:bodyPr>
          <a:lstStyle>
            <a:lvl1pPr>
              <a:defRPr sz="7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7000"/>
              <a:t>Gracias.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0"/>
            <a:ext cx="13005309" cy="975321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49"/>
          <a:stretch/>
        </p:blipFill>
        <p:spPr>
          <a:xfrm>
            <a:off x="514350" y="5367750"/>
            <a:ext cx="11842953" cy="40825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38"/>
          <a:stretch/>
        </p:blipFill>
        <p:spPr>
          <a:xfrm>
            <a:off x="648005" y="1257300"/>
            <a:ext cx="11709298" cy="38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27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1"/>
          <a:stretch/>
        </p:blipFill>
        <p:spPr>
          <a:xfrm>
            <a:off x="3375152" y="1170260"/>
            <a:ext cx="6255004" cy="82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76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54"/>
          <a:stretch/>
        </p:blipFill>
        <p:spPr>
          <a:xfrm>
            <a:off x="0" y="1144423"/>
            <a:ext cx="13138444" cy="82680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"/>
            <a:ext cx="13005308" cy="9753219"/>
          </a:xfrm>
          <a:prstGeom prst="rect">
            <a:avLst/>
          </a:prstGeom>
        </p:spPr>
      </p:pic>
      <p:pic>
        <p:nvPicPr>
          <p:cNvPr id="4" name="Picture 3" descr="ang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41" y="1123950"/>
            <a:ext cx="6648026" cy="86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434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9249"/>
            <a:ext cx="13004800" cy="429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lum bright="-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5702" r="146" b="-462"/>
          <a:stretch/>
        </p:blipFill>
        <p:spPr bwMode="auto">
          <a:xfrm>
            <a:off x="0" y="1228935"/>
            <a:ext cx="13004800" cy="349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lum bright="-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3654"/>
            <a:ext cx="13004800" cy="29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253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442859"/>
              </p:ext>
            </p:extLst>
          </p:nvPr>
        </p:nvGraphicFramePr>
        <p:xfrm>
          <a:off x="0" y="977618"/>
          <a:ext cx="5743787" cy="281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Fotografía de Photo Editor" r:id="rId3" imgW="11879333" imgH="5819048" progId="">
                  <p:embed/>
                </p:oleObj>
              </mc:Choice>
              <mc:Fallback>
                <p:oleObj name="Fotografía de Photo Editor" r:id="rId3" imgW="11879333" imgH="58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77618"/>
                        <a:ext cx="5743787" cy="281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foto1_GINECOBSTET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2161"/>
            <a:ext cx="4551680" cy="2418081"/>
          </a:xfrm>
          <a:prstGeom prst="rect">
            <a:avLst/>
          </a:prstGeom>
          <a:noFill/>
        </p:spPr>
      </p:pic>
      <p:pic>
        <p:nvPicPr>
          <p:cNvPr id="6" name="Picture 3" descr="foto3_GINECOBSTET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4933" y="4334934"/>
            <a:ext cx="8669867" cy="3359573"/>
          </a:xfrm>
          <a:prstGeom prst="rect">
            <a:avLst/>
          </a:prstGeom>
          <a:noFill/>
        </p:spPr>
      </p:pic>
      <p:pic>
        <p:nvPicPr>
          <p:cNvPr id="7" name="Picture 5" descr="foto5_GINECOBSTET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701282"/>
            <a:ext cx="7586133" cy="2052319"/>
          </a:xfrm>
          <a:prstGeom prst="rect">
            <a:avLst/>
          </a:prstGeom>
          <a:noFill/>
        </p:spPr>
      </p:pic>
      <p:pic>
        <p:nvPicPr>
          <p:cNvPr id="8" name="Picture 6" descr="foto2_GINECOBSTETR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77760" y="7071360"/>
            <a:ext cx="5527040" cy="2682240"/>
          </a:xfrm>
          <a:prstGeom prst="rect">
            <a:avLst/>
          </a:prstGeom>
          <a:noFill/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351545"/>
              </p:ext>
            </p:extLst>
          </p:nvPr>
        </p:nvGraphicFramePr>
        <p:xfrm>
          <a:off x="5635413" y="977618"/>
          <a:ext cx="7369387" cy="4443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Fotografía de Photo Editor" r:id="rId9" imgW="11952381" imgH="6923810" progId="">
                  <p:embed/>
                </p:oleObj>
              </mc:Choice>
              <mc:Fallback>
                <p:oleObj name="Fotografía de Photo Editor" r:id="rId9" imgW="11952381" imgH="69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413" y="977618"/>
                        <a:ext cx="7369387" cy="4443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658357"/>
              </p:ext>
            </p:extLst>
          </p:nvPr>
        </p:nvGraphicFramePr>
        <p:xfrm>
          <a:off x="0" y="2600960"/>
          <a:ext cx="8453120" cy="1083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Fotografía de Photo Editor" r:id="rId11" imgW="12460439" imgH="1371429" progId="">
                  <p:embed/>
                </p:oleObj>
              </mc:Choice>
              <mc:Fallback>
                <p:oleObj name="Fotografía de Photo Editor" r:id="rId11" imgW="1246043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00960"/>
                        <a:ext cx="8453120" cy="10837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442184"/>
              </p:ext>
            </p:extLst>
          </p:nvPr>
        </p:nvGraphicFramePr>
        <p:xfrm>
          <a:off x="0" y="4876800"/>
          <a:ext cx="8994987" cy="118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Fotografía de Photo Editor" r:id="rId13" imgW="16580952" imgH="2180952" progId="">
                  <p:embed/>
                </p:oleObj>
              </mc:Choice>
              <mc:Fallback>
                <p:oleObj name="Fotografía de Photo Editor" r:id="rId13" imgW="16580952" imgH="21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76800"/>
                        <a:ext cx="8994987" cy="1183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foto4_GINECOBSTETR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3576320"/>
            <a:ext cx="8886613" cy="1625600"/>
          </a:xfrm>
          <a:prstGeom prst="rect">
            <a:avLst/>
          </a:prstGeom>
          <a:noFill/>
        </p:spPr>
      </p:pic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417067"/>
              </p:ext>
            </p:extLst>
          </p:nvPr>
        </p:nvGraphicFramePr>
        <p:xfrm>
          <a:off x="8886613" y="1842347"/>
          <a:ext cx="4118187" cy="314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Fotografía de Photo Editor" r:id="rId16" imgW="3448531" imgH="2809524" progId="">
                  <p:embed/>
                </p:oleObj>
              </mc:Choice>
              <mc:Fallback>
                <p:oleObj name="Fotografía de Photo Editor" r:id="rId16" imgW="3448531" imgH="28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6613" y="1842347"/>
                        <a:ext cx="4118187" cy="314282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8783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ppt5CAE.tmp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21166" tIns="21166" rIns="21166" bIns="211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21166" tIns="21166" rIns="21166" bIns="211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ppt5CAE.tmp</Template>
  <TotalTime>511</TotalTime>
  <Words>233</Words>
  <Application>Microsoft Office PowerPoint</Application>
  <PresentationFormat>Personalizado</PresentationFormat>
  <Paragraphs>54</Paragraphs>
  <Slides>34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Arial</vt:lpstr>
      <vt:lpstr>Avenir Roman</vt:lpstr>
      <vt:lpstr>Book Antiqua</vt:lpstr>
      <vt:lpstr>Calibri</vt:lpstr>
      <vt:lpstr>Calibri Light</vt:lpstr>
      <vt:lpstr>Helvetica Light</vt:lpstr>
      <vt:lpstr>Helvetica Neue</vt:lpstr>
      <vt:lpstr>ppt5CAE.tmp</vt:lpstr>
      <vt:lpstr>Fotografía de Photo Editor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Costos de errores médicos en USA, 2008.</vt:lpstr>
      <vt:lpstr>Costos sociales del error médico </vt:lpstr>
      <vt:lpstr>Presentación de PowerPoint</vt:lpstr>
      <vt:lpstr>Presentación de PowerPoint</vt:lpstr>
      <vt:lpstr>Presentación de PowerPoint</vt:lpstr>
      <vt:lpstr>Costos de la          Calidad</vt:lpstr>
      <vt:lpstr>Error en Medicina ¿Quién paga?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Rosario Cortés</dc:creator>
  <cp:lastModifiedBy>Jaime Mañalich</cp:lastModifiedBy>
  <cp:revision>54</cp:revision>
  <dcterms:modified xsi:type="dcterms:W3CDTF">2015-05-24T20:35:23Z</dcterms:modified>
</cp:coreProperties>
</file>