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3.xml" ContentType="application/vnd.openxmlformats-officedocument.drawingml.chartshapes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4.xml" ContentType="application/vnd.openxmlformats-officedocument.drawingml.chartshapes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5.xml" ContentType="application/vnd.openxmlformats-officedocument.drawingml.chartshapes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6.xml" ContentType="application/vnd.openxmlformats-officedocument.drawingml.chartshapes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9"/>
  </p:handoutMasterIdLst>
  <p:sldIdLst>
    <p:sldId id="256" r:id="rId2"/>
    <p:sldId id="290" r:id="rId3"/>
    <p:sldId id="272" r:id="rId4"/>
    <p:sldId id="293" r:id="rId5"/>
    <p:sldId id="294" r:id="rId6"/>
    <p:sldId id="292" r:id="rId7"/>
    <p:sldId id="283" r:id="rId8"/>
    <p:sldId id="284" r:id="rId9"/>
    <p:sldId id="287" r:id="rId10"/>
    <p:sldId id="288" r:id="rId11"/>
    <p:sldId id="289" r:id="rId12"/>
    <p:sldId id="291" r:id="rId13"/>
    <p:sldId id="282" r:id="rId14"/>
    <p:sldId id="280" r:id="rId15"/>
    <p:sldId id="258" r:id="rId16"/>
    <p:sldId id="259" r:id="rId17"/>
    <p:sldId id="271" r:id="rId18"/>
    <p:sldId id="260" r:id="rId19"/>
    <p:sldId id="281" r:id="rId20"/>
    <p:sldId id="261" r:id="rId21"/>
    <p:sldId id="262" r:id="rId22"/>
    <p:sldId id="273" r:id="rId23"/>
    <p:sldId id="274" r:id="rId24"/>
    <p:sldId id="275" r:id="rId25"/>
    <p:sldId id="276" r:id="rId26"/>
    <p:sldId id="277" r:id="rId27"/>
    <p:sldId id="270" r:id="rId28"/>
  </p:sldIdLst>
  <p:sldSz cx="9144000" cy="6858000" type="screen4x3"/>
  <p:notesSz cx="6797675" cy="9926638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6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ernanda.vicuna\Desktop\CALL%20CENTER\2015%2001%2026%20Alfabetizaci&#243;n%20Concepci&#243;n\Reportes\An&#225;lisis%20alfabetizaci&#243;n%20CCP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ernanda.vicuna\Desktop\CALL%20CENTER\2015%2001%2026%20Alfabetizaci&#243;n%20Concepci&#243;n\Reportes\An&#225;lisis%20alfabetizaci&#243;n%20CCP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ernanda.vicuna\Desktop\CALL%20CENTER\2015%2001%2026%20Alfabetizaci&#243;n%20Concepci&#243;n\Reportes\An&#225;lisis%20alfabetizaci&#243;n%20CCP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ernanda.vicuna\Desktop\CALL%20CENTER\2015%2001%2026%20Alfabetizaci&#243;n%20Concepci&#243;n\Reportes\An&#225;lisis%20alfabetizaci&#243;n%20CCP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ernanda.vicuna\Desktop\CALL%20CENTER\2015%2001%2026%20Alfabetizaci&#243;n%20Concepci&#243;n\Reportes\An&#225;lisis%20alfabetizaci&#243;n%20CCP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ernanda.vicuna\Desktop\CALL%20CENTER\2015%2001%2026%20Alfabetizaci&#243;n%20Concepci&#243;n\Reportes\An&#225;lisis%20alfabetizaci&#243;n%20CCP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ernanda.vicuna\Desktop\CALL%20CENTER\2015%2001%2026%20Alfabetizaci&#243;n%20Concepci&#243;n\Reportes\An&#225;lisis%20alfabetizaci&#243;n%20CCP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ernanda.vicuna\Desktop\CALL%20CENTER\2015%2001%2026%20Alfabetizaci&#243;n%20Concepci&#243;n\Reportes\An&#225;lisis%20alfabetizaci&#243;n%20CCP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ernanda.vicuna\Desktop\CALL%20CENTER\2015%2001%2026%20Alfabetizaci&#243;n%20Concepci&#243;n\Reportes\An&#225;lisis%20alfabetizaci&#243;n%20CCP.xlsx" TargetMode="Externa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4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ernanda.vicuna\Desktop\CALL%20CENTER\2015%2001%2026%20Alfabetizaci&#243;n%20Concepci&#243;n\Reportes\An&#225;lisis%20alfabetizaci&#243;n%20CCP.xlsx" TargetMode="Externa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5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ernanda.vicuna\Desktop\CALL%20CENTER\2015%2001%2026%20Alfabetizaci&#243;n%20Concepci&#243;n\Reportes\An&#225;lisis%20alfabetizaci&#243;n%20CCP.xlsx" TargetMode="Externa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2800"/>
              <a:t>Malo o mu</a:t>
            </a:r>
            <a:r>
              <a:rPr lang="es-CL" sz="2800" baseline="0"/>
              <a:t>y malo</a:t>
            </a:r>
            <a:endParaRPr lang="es-CL" sz="280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ppt!$C$8:$E$8</c:f>
              <c:strCache>
                <c:ptCount val="3"/>
                <c:pt idx="0">
                  <c:v>Superior</c:v>
                </c:pt>
                <c:pt idx="1">
                  <c:v>Medio</c:v>
                </c:pt>
                <c:pt idx="2">
                  <c:v>Básico</c:v>
                </c:pt>
              </c:strCache>
            </c:strRef>
          </c:cat>
          <c:val>
            <c:numRef>
              <c:f>ppt!$C$9:$E$9</c:f>
              <c:numCache>
                <c:formatCode>0%</c:formatCode>
                <c:ptCount val="3"/>
                <c:pt idx="0">
                  <c:v>2.185792349726776E-2</c:v>
                </c:pt>
                <c:pt idx="1">
                  <c:v>9.9808061420345484E-2</c:v>
                </c:pt>
                <c:pt idx="2">
                  <c:v>0.14163090128755365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92720336"/>
        <c:axId val="292715632"/>
      </c:barChart>
      <c:catAx>
        <c:axId val="292720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92715632"/>
        <c:crosses val="autoZero"/>
        <c:auto val="1"/>
        <c:lblAlgn val="ctr"/>
        <c:lblOffset val="100"/>
        <c:noMultiLvlLbl val="0"/>
      </c:catAx>
      <c:valAx>
        <c:axId val="292715632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92720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/>
              <a:t>Muy o relativamente difícil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ppt!$C$8:$E$8</c:f>
              <c:strCache>
                <c:ptCount val="3"/>
                <c:pt idx="0">
                  <c:v>Superior</c:v>
                </c:pt>
                <c:pt idx="1">
                  <c:v>Medio</c:v>
                </c:pt>
                <c:pt idx="2">
                  <c:v>Básico</c:v>
                </c:pt>
              </c:strCache>
            </c:strRef>
          </c:cat>
          <c:val>
            <c:numRef>
              <c:f>ppt!$C$117:$E$117</c:f>
              <c:numCache>
                <c:formatCode>0%</c:formatCode>
                <c:ptCount val="3"/>
                <c:pt idx="0">
                  <c:v>0.19125683060109289</c:v>
                </c:pt>
                <c:pt idx="1">
                  <c:v>0.25527831094049902</c:v>
                </c:pt>
                <c:pt idx="2">
                  <c:v>0.49356223175965663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93554232"/>
        <c:axId val="293554624"/>
      </c:barChart>
      <c:catAx>
        <c:axId val="293554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93554624"/>
        <c:crosses val="autoZero"/>
        <c:auto val="1"/>
        <c:lblAlgn val="ctr"/>
        <c:lblOffset val="100"/>
        <c:noMultiLvlLbl val="0"/>
      </c:catAx>
      <c:valAx>
        <c:axId val="293554624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93554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/>
              <a:t>Muy o relativamente difícil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ppt!$C$8:$E$8</c:f>
              <c:strCache>
                <c:ptCount val="3"/>
                <c:pt idx="0">
                  <c:v>Superior</c:v>
                </c:pt>
                <c:pt idx="1">
                  <c:v>Medio</c:v>
                </c:pt>
                <c:pt idx="2">
                  <c:v>Básico</c:v>
                </c:pt>
              </c:strCache>
            </c:strRef>
          </c:cat>
          <c:val>
            <c:numRef>
              <c:f>ppt!$C$135:$E$135</c:f>
              <c:numCache>
                <c:formatCode>0%</c:formatCode>
                <c:ptCount val="3"/>
                <c:pt idx="0">
                  <c:v>0.47540983606557374</c:v>
                </c:pt>
                <c:pt idx="1">
                  <c:v>0.51439539347408836</c:v>
                </c:pt>
                <c:pt idx="2">
                  <c:v>0.40772532188841204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93557760"/>
        <c:axId val="293551096"/>
      </c:barChart>
      <c:catAx>
        <c:axId val="293557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93551096"/>
        <c:crosses val="autoZero"/>
        <c:auto val="1"/>
        <c:lblAlgn val="ctr"/>
        <c:lblOffset val="100"/>
        <c:noMultiLvlLbl val="0"/>
      </c:catAx>
      <c:valAx>
        <c:axId val="293551096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93557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2800"/>
              <a:t>No</a:t>
            </a:r>
            <a:r>
              <a:rPr lang="es-CL" sz="2800" baseline="0"/>
              <a:t> puede o nunca realiza ejercicio</a:t>
            </a:r>
            <a:endParaRPr lang="es-CL" sz="280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ppt!$C$8:$E$8</c:f>
              <c:strCache>
                <c:ptCount val="3"/>
                <c:pt idx="0">
                  <c:v>Superior</c:v>
                </c:pt>
                <c:pt idx="1">
                  <c:v>Medio</c:v>
                </c:pt>
                <c:pt idx="2">
                  <c:v>Básico</c:v>
                </c:pt>
              </c:strCache>
            </c:strRef>
          </c:cat>
          <c:val>
            <c:numRef>
              <c:f>ppt!$C$26:$E$26</c:f>
              <c:numCache>
                <c:formatCode>0%</c:formatCode>
                <c:ptCount val="3"/>
                <c:pt idx="0">
                  <c:v>0.24043715846994537</c:v>
                </c:pt>
                <c:pt idx="1">
                  <c:v>0.29366602687140114</c:v>
                </c:pt>
                <c:pt idx="2">
                  <c:v>0.3905579399141631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92715240"/>
        <c:axId val="292721512"/>
      </c:barChart>
      <c:catAx>
        <c:axId val="292715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92721512"/>
        <c:crosses val="autoZero"/>
        <c:auto val="1"/>
        <c:lblAlgn val="ctr"/>
        <c:lblOffset val="100"/>
        <c:noMultiLvlLbl val="0"/>
      </c:catAx>
      <c:valAx>
        <c:axId val="292721512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92715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2800"/>
              <a:t>Muy o moderadamente limitadas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ppt!$C$8:$E$8</c:f>
              <c:strCache>
                <c:ptCount val="3"/>
                <c:pt idx="0">
                  <c:v>Superior</c:v>
                </c:pt>
                <c:pt idx="1">
                  <c:v>Medio</c:v>
                </c:pt>
                <c:pt idx="2">
                  <c:v>Básico</c:v>
                </c:pt>
              </c:strCache>
            </c:strRef>
          </c:cat>
          <c:val>
            <c:numRef>
              <c:f>ppt!$C$42:$E$42</c:f>
              <c:numCache>
                <c:formatCode>0%</c:formatCode>
                <c:ptCount val="3"/>
                <c:pt idx="0">
                  <c:v>0.23224043715846995</c:v>
                </c:pt>
                <c:pt idx="1">
                  <c:v>0.3761996161228407</c:v>
                </c:pt>
                <c:pt idx="2">
                  <c:v>0.48068669527896996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92719160"/>
        <c:axId val="292718376"/>
      </c:barChart>
      <c:catAx>
        <c:axId val="292719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92718376"/>
        <c:crosses val="autoZero"/>
        <c:auto val="1"/>
        <c:lblAlgn val="ctr"/>
        <c:lblOffset val="100"/>
        <c:noMultiLvlLbl val="0"/>
      </c:catAx>
      <c:valAx>
        <c:axId val="292718376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92719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2800"/>
              <a:t>3 o más veces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ppt!$C$8:$E$8</c:f>
              <c:strCache>
                <c:ptCount val="3"/>
                <c:pt idx="0">
                  <c:v>Superior</c:v>
                </c:pt>
                <c:pt idx="1">
                  <c:v>Medio</c:v>
                </c:pt>
                <c:pt idx="2">
                  <c:v>Básico</c:v>
                </c:pt>
              </c:strCache>
            </c:strRef>
          </c:cat>
          <c:val>
            <c:numRef>
              <c:f>ppt!$C$52:$E$52</c:f>
              <c:numCache>
                <c:formatCode>0%</c:formatCode>
                <c:ptCount val="3"/>
                <c:pt idx="0">
                  <c:v>0.2896174863387978</c:v>
                </c:pt>
                <c:pt idx="1">
                  <c:v>0.44145873320537427</c:v>
                </c:pt>
                <c:pt idx="2">
                  <c:v>0.48927038626609443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92719944"/>
        <c:axId val="292717592"/>
      </c:barChart>
      <c:catAx>
        <c:axId val="292719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92717592"/>
        <c:crosses val="autoZero"/>
        <c:auto val="1"/>
        <c:lblAlgn val="ctr"/>
        <c:lblOffset val="100"/>
        <c:noMultiLvlLbl val="0"/>
      </c:catAx>
      <c:valAx>
        <c:axId val="292717592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92719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/>
              <a:t>Muy o relativamente difícil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ppt!$C$8:$E$8</c:f>
              <c:strCache>
                <c:ptCount val="3"/>
                <c:pt idx="0">
                  <c:v>Superior</c:v>
                </c:pt>
                <c:pt idx="1">
                  <c:v>Medio</c:v>
                </c:pt>
                <c:pt idx="2">
                  <c:v>Básico</c:v>
                </c:pt>
              </c:strCache>
            </c:strRef>
          </c:cat>
          <c:val>
            <c:numRef>
              <c:f>ppt!$C$72:$E$72</c:f>
              <c:numCache>
                <c:formatCode>0%</c:formatCode>
                <c:ptCount val="3"/>
                <c:pt idx="0">
                  <c:v>0.21857923497267762</c:v>
                </c:pt>
                <c:pt idx="1">
                  <c:v>0.2975047984644914</c:v>
                </c:pt>
                <c:pt idx="2">
                  <c:v>0.38626609442060089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92717984"/>
        <c:axId val="292720728"/>
      </c:barChart>
      <c:catAx>
        <c:axId val="292717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92720728"/>
        <c:crosses val="autoZero"/>
        <c:auto val="1"/>
        <c:lblAlgn val="ctr"/>
        <c:lblOffset val="100"/>
        <c:noMultiLvlLbl val="0"/>
      </c:catAx>
      <c:valAx>
        <c:axId val="292720728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92717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/>
              <a:t>Muy o relativamente difícil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ppt!$C$8:$E$8</c:f>
              <c:strCache>
                <c:ptCount val="3"/>
                <c:pt idx="0">
                  <c:v>Superior</c:v>
                </c:pt>
                <c:pt idx="1">
                  <c:v>Medio</c:v>
                </c:pt>
                <c:pt idx="2">
                  <c:v>Básico</c:v>
                </c:pt>
              </c:strCache>
            </c:strRef>
          </c:cat>
          <c:val>
            <c:numRef>
              <c:f>ppt!$C$81:$E$81</c:f>
              <c:numCache>
                <c:formatCode>0%</c:formatCode>
                <c:ptCount val="3"/>
                <c:pt idx="0">
                  <c:v>0.2650273224043716</c:v>
                </c:pt>
                <c:pt idx="1">
                  <c:v>0.36852207293666028</c:v>
                </c:pt>
                <c:pt idx="2">
                  <c:v>0.33047210300429186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92714456"/>
        <c:axId val="292721120"/>
      </c:barChart>
      <c:catAx>
        <c:axId val="292714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92721120"/>
        <c:crosses val="autoZero"/>
        <c:auto val="1"/>
        <c:lblAlgn val="ctr"/>
        <c:lblOffset val="100"/>
        <c:noMultiLvlLbl val="0"/>
      </c:catAx>
      <c:valAx>
        <c:axId val="292721120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92714456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/>
              <a:t>Muy o relativamente difícil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ppt!$C$8:$E$8</c:f>
              <c:strCache>
                <c:ptCount val="3"/>
                <c:pt idx="0">
                  <c:v>Superior</c:v>
                </c:pt>
                <c:pt idx="1">
                  <c:v>Medio</c:v>
                </c:pt>
                <c:pt idx="2">
                  <c:v>Básico</c:v>
                </c:pt>
              </c:strCache>
            </c:strRef>
          </c:cat>
          <c:val>
            <c:numRef>
              <c:f>ppt!$C$90:$E$90</c:f>
              <c:numCache>
                <c:formatCode>0%</c:formatCode>
                <c:ptCount val="3"/>
                <c:pt idx="0">
                  <c:v>0.40163934426229508</c:v>
                </c:pt>
                <c:pt idx="1">
                  <c:v>0.39155470249520152</c:v>
                </c:pt>
                <c:pt idx="2">
                  <c:v>0.3905579399141631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93551488"/>
        <c:axId val="293551880"/>
      </c:barChart>
      <c:catAx>
        <c:axId val="293551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93551880"/>
        <c:crosses val="autoZero"/>
        <c:auto val="1"/>
        <c:lblAlgn val="ctr"/>
        <c:lblOffset val="100"/>
        <c:noMultiLvlLbl val="0"/>
      </c:catAx>
      <c:valAx>
        <c:axId val="293551880"/>
        <c:scaling>
          <c:orientation val="minMax"/>
          <c:max val="0.5"/>
          <c:min val="0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93551488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/>
              <a:t>Muy o relativamente difícil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ppt!$C$8:$E$8</c:f>
              <c:strCache>
                <c:ptCount val="3"/>
                <c:pt idx="0">
                  <c:v>Superior</c:v>
                </c:pt>
                <c:pt idx="1">
                  <c:v>Medio</c:v>
                </c:pt>
                <c:pt idx="2">
                  <c:v>Básico</c:v>
                </c:pt>
              </c:strCache>
            </c:strRef>
          </c:cat>
          <c:val>
            <c:numRef>
              <c:f>ppt!$C$99:$E$99</c:f>
              <c:numCache>
                <c:formatCode>0%</c:formatCode>
                <c:ptCount val="3"/>
                <c:pt idx="0">
                  <c:v>0.15300546448087432</c:v>
                </c:pt>
                <c:pt idx="1">
                  <c:v>0.13243761996161227</c:v>
                </c:pt>
                <c:pt idx="2">
                  <c:v>0.24034334763948495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93553056"/>
        <c:axId val="293552272"/>
      </c:barChart>
      <c:catAx>
        <c:axId val="293553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93552272"/>
        <c:crosses val="autoZero"/>
        <c:auto val="1"/>
        <c:lblAlgn val="ctr"/>
        <c:lblOffset val="100"/>
        <c:noMultiLvlLbl val="0"/>
      </c:catAx>
      <c:valAx>
        <c:axId val="293552272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93553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/>
              <a:t>Muy o relativamente difícil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ppt!$C$8:$E$8</c:f>
              <c:strCache>
                <c:ptCount val="3"/>
                <c:pt idx="0">
                  <c:v>Superior</c:v>
                </c:pt>
                <c:pt idx="1">
                  <c:v>Medio</c:v>
                </c:pt>
                <c:pt idx="2">
                  <c:v>Básico</c:v>
                </c:pt>
              </c:strCache>
            </c:strRef>
          </c:cat>
          <c:val>
            <c:numRef>
              <c:f>ppt!$C$108:$E$108</c:f>
              <c:numCache>
                <c:formatCode>0%</c:formatCode>
                <c:ptCount val="3"/>
                <c:pt idx="0">
                  <c:v>0.53825136612021862</c:v>
                </c:pt>
                <c:pt idx="1">
                  <c:v>0.55470249520153547</c:v>
                </c:pt>
                <c:pt idx="2">
                  <c:v>0.55793991416309019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93555800"/>
        <c:axId val="293556192"/>
      </c:barChart>
      <c:catAx>
        <c:axId val="293555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93556192"/>
        <c:crosses val="autoZero"/>
        <c:auto val="1"/>
        <c:lblAlgn val="ctr"/>
        <c:lblOffset val="100"/>
        <c:noMultiLvlLbl val="0"/>
      </c:catAx>
      <c:valAx>
        <c:axId val="293556192"/>
        <c:scaling>
          <c:orientation val="minMax"/>
          <c:min val="0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9355580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0.34267</cdr:x>
      <cdr:y>0.54372</cdr:y>
    </cdr:from>
    <cdr:to>
      <cdr:x>0.44165</cdr:x>
      <cdr:y>0.87399</cdr:y>
    </cdr:to>
    <cdr:sp macro="" textlink="">
      <cdr:nvSpPr>
        <cdr:cNvPr id="2" name="CuadroTexto 11"/>
        <cdr:cNvSpPr txBox="1"/>
      </cdr:nvSpPr>
      <cdr:spPr>
        <a:xfrm xmlns:a="http://schemas.openxmlformats.org/drawingml/2006/main">
          <a:off x="2409474" y="2178818"/>
          <a:ext cx="696024" cy="132343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s-CL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CL" sz="8000" dirty="0" smtClean="0"/>
            <a:t>*</a:t>
          </a:r>
          <a:endParaRPr lang="es-CL" sz="80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0.64139</cdr:x>
      <cdr:y>0.51942</cdr:y>
    </cdr:from>
    <cdr:to>
      <cdr:x>0.73326</cdr:x>
      <cdr:y>0.86121</cdr:y>
    </cdr:to>
    <cdr:sp macro="" textlink="">
      <cdr:nvSpPr>
        <cdr:cNvPr id="2" name="CuadroTexto 11"/>
        <cdr:cNvSpPr txBox="1"/>
      </cdr:nvSpPr>
      <cdr:spPr>
        <a:xfrm xmlns:a="http://schemas.openxmlformats.org/drawingml/2006/main">
          <a:off x="4495917" y="2011255"/>
          <a:ext cx="643933" cy="132343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CL" sz="8000" dirty="0" smtClean="0"/>
            <a:t>*</a:t>
          </a:r>
          <a:endParaRPr lang="es-CL" sz="80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0.64032</cdr:x>
      <cdr:y>0.50454</cdr:y>
    </cdr:from>
    <cdr:to>
      <cdr:x>0.73352</cdr:x>
      <cdr:y>0.84116</cdr:y>
    </cdr:to>
    <cdr:sp macro="" textlink="">
      <cdr:nvSpPr>
        <cdr:cNvPr id="2" name="CuadroTexto 11"/>
        <cdr:cNvSpPr txBox="1"/>
      </cdr:nvSpPr>
      <cdr:spPr>
        <a:xfrm xmlns:a="http://schemas.openxmlformats.org/drawingml/2006/main">
          <a:off x="4423886" y="1983673"/>
          <a:ext cx="643933" cy="132343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CL" sz="8000" dirty="0" smtClean="0"/>
            <a:t>*</a:t>
          </a:r>
          <a:endParaRPr lang="es-CL" sz="80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0.34529</cdr:x>
      <cdr:y>0.55038</cdr:y>
    </cdr:from>
    <cdr:to>
      <cdr:x>0.42758</cdr:x>
      <cdr:y>0.86233</cdr:y>
    </cdr:to>
    <cdr:sp macro="" textlink="">
      <cdr:nvSpPr>
        <cdr:cNvPr id="2" name="CuadroTexto 11"/>
        <cdr:cNvSpPr txBox="1"/>
      </cdr:nvSpPr>
      <cdr:spPr>
        <a:xfrm xmlns:a="http://schemas.openxmlformats.org/drawingml/2006/main">
          <a:off x="2701985" y="2335010"/>
          <a:ext cx="643933" cy="132343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CL" sz="8000" dirty="0" smtClean="0"/>
            <a:t>*</a:t>
          </a:r>
          <a:endParaRPr lang="es-CL" sz="8000" dirty="0"/>
        </a:p>
      </cdr:txBody>
    </cdr:sp>
  </cdr:relSizeAnchor>
  <cdr:relSizeAnchor xmlns:cdr="http://schemas.openxmlformats.org/drawingml/2006/chartDrawing">
    <cdr:from>
      <cdr:x>0.64825</cdr:x>
      <cdr:y>0.54395</cdr:y>
    </cdr:from>
    <cdr:to>
      <cdr:x>0.73054</cdr:x>
      <cdr:y>0.85589</cdr:y>
    </cdr:to>
    <cdr:sp macro="" textlink="">
      <cdr:nvSpPr>
        <cdr:cNvPr id="3" name="CuadroTexto 11"/>
        <cdr:cNvSpPr txBox="1"/>
      </cdr:nvSpPr>
      <cdr:spPr>
        <a:xfrm xmlns:a="http://schemas.openxmlformats.org/drawingml/2006/main">
          <a:off x="5072699" y="2307715"/>
          <a:ext cx="643933" cy="132343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CL" sz="8000" dirty="0" smtClean="0"/>
            <a:t>*</a:t>
          </a:r>
          <a:endParaRPr lang="es-CL" sz="80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0.34889</cdr:x>
      <cdr:y>0.5492</cdr:y>
    </cdr:from>
    <cdr:to>
      <cdr:x>0.43547</cdr:x>
      <cdr:y>0.89654</cdr:y>
    </cdr:to>
    <cdr:sp macro="" textlink="">
      <cdr:nvSpPr>
        <cdr:cNvPr id="2" name="CuadroTexto 11"/>
        <cdr:cNvSpPr txBox="1"/>
      </cdr:nvSpPr>
      <cdr:spPr>
        <a:xfrm xmlns:a="http://schemas.openxmlformats.org/drawingml/2006/main">
          <a:off x="2595087" y="2092587"/>
          <a:ext cx="643933" cy="132343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CL" sz="8000" dirty="0" smtClean="0"/>
            <a:t>*</a:t>
          </a:r>
          <a:endParaRPr lang="es-CL" sz="8000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0.64955</cdr:x>
      <cdr:y>0.47664</cdr:y>
    </cdr:from>
    <cdr:to>
      <cdr:x>0.74336</cdr:x>
      <cdr:y>0.82393</cdr:y>
    </cdr:to>
    <cdr:sp macro="" textlink="">
      <cdr:nvSpPr>
        <cdr:cNvPr id="2" name="CuadroTexto 11"/>
        <cdr:cNvSpPr txBox="1"/>
      </cdr:nvSpPr>
      <cdr:spPr>
        <a:xfrm xmlns:a="http://schemas.openxmlformats.org/drawingml/2006/main">
          <a:off x="4459080" y="1816395"/>
          <a:ext cx="643933" cy="132343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CL" sz="8000" dirty="0" smtClean="0"/>
            <a:t>*</a:t>
          </a:r>
          <a:endParaRPr lang="es-CL" sz="8000" dirty="0"/>
        </a:p>
      </cdr:txBody>
    </cdr:sp>
  </cdr:relSizeAnchor>
  <cdr:relSizeAnchor xmlns:cdr="http://schemas.openxmlformats.org/drawingml/2006/chartDrawing">
    <cdr:from>
      <cdr:x>0.35111</cdr:x>
      <cdr:y>0.48114</cdr:y>
    </cdr:from>
    <cdr:to>
      <cdr:x>0.44492</cdr:x>
      <cdr:y>0.82843</cdr:y>
    </cdr:to>
    <cdr:sp macro="" textlink="">
      <cdr:nvSpPr>
        <cdr:cNvPr id="4" name="CuadroTexto 11"/>
        <cdr:cNvSpPr txBox="1"/>
      </cdr:nvSpPr>
      <cdr:spPr>
        <a:xfrm xmlns:a="http://schemas.openxmlformats.org/drawingml/2006/main">
          <a:off x="2410333" y="1833549"/>
          <a:ext cx="643933" cy="132343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CL" sz="8000" dirty="0" smtClean="0"/>
            <a:t>*</a:t>
          </a:r>
          <a:endParaRPr lang="es-CL" sz="80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0C7898-285D-44B2-951B-CF8D4ED8C783}" type="datetimeFigureOut">
              <a:rPr lang="es-CL" smtClean="0"/>
              <a:t>19-04-2015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4FDAC-F611-482E-AF8C-C51AE1D46AD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934855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59B54-97D4-4567-BEBE-603BCDCD496E}" type="datetimeFigureOut">
              <a:rPr lang="es-CL" smtClean="0"/>
              <a:t>19-04-2015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BBE6C-8C13-4368-9316-1B95A4B8A87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31356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59B54-97D4-4567-BEBE-603BCDCD496E}" type="datetimeFigureOut">
              <a:rPr lang="es-CL" smtClean="0"/>
              <a:t>19-04-2015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BBE6C-8C13-4368-9316-1B95A4B8A87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91023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59B54-97D4-4567-BEBE-603BCDCD496E}" type="datetimeFigureOut">
              <a:rPr lang="es-CL" smtClean="0"/>
              <a:t>19-04-2015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BBE6C-8C13-4368-9316-1B95A4B8A87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88094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59B54-97D4-4567-BEBE-603BCDCD496E}" type="datetimeFigureOut">
              <a:rPr lang="es-CL" smtClean="0"/>
              <a:t>19-04-2015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BBE6C-8C13-4368-9316-1B95A4B8A87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91765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59B54-97D4-4567-BEBE-603BCDCD496E}" type="datetimeFigureOut">
              <a:rPr lang="es-CL" smtClean="0"/>
              <a:t>19-04-2015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BBE6C-8C13-4368-9316-1B95A4B8A87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0312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59B54-97D4-4567-BEBE-603BCDCD496E}" type="datetimeFigureOut">
              <a:rPr lang="es-CL" smtClean="0"/>
              <a:t>19-04-2015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BBE6C-8C13-4368-9316-1B95A4B8A87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42368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59B54-97D4-4567-BEBE-603BCDCD496E}" type="datetimeFigureOut">
              <a:rPr lang="es-CL" smtClean="0"/>
              <a:t>19-04-2015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BBE6C-8C13-4368-9316-1B95A4B8A87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76111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59B54-97D4-4567-BEBE-603BCDCD496E}" type="datetimeFigureOut">
              <a:rPr lang="es-CL" smtClean="0"/>
              <a:t>19-04-2015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BBE6C-8C13-4368-9316-1B95A4B8A87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46271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59B54-97D4-4567-BEBE-603BCDCD496E}" type="datetimeFigureOut">
              <a:rPr lang="es-CL" smtClean="0"/>
              <a:t>19-04-2015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 dirty="0" smtClean="0"/>
              <a:t>Por Nivel educacional</a:t>
            </a:r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BBE6C-8C13-4368-9316-1B95A4B8A87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53039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59B54-97D4-4567-BEBE-603BCDCD496E}" type="datetimeFigureOut">
              <a:rPr lang="es-CL" smtClean="0"/>
              <a:t>19-04-2015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BBE6C-8C13-4368-9316-1B95A4B8A87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61507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59B54-97D4-4567-BEBE-603BCDCD496E}" type="datetimeFigureOut">
              <a:rPr lang="es-CL" smtClean="0"/>
              <a:t>19-04-2015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BBE6C-8C13-4368-9316-1B95A4B8A87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94973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559B54-97D4-4567-BEBE-603BCDCD496E}" type="datetimeFigureOut">
              <a:rPr lang="es-CL" smtClean="0"/>
              <a:t>19-04-2015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BBE6C-8C13-4368-9316-1B95A4B8A87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79131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3792071" y="5540188"/>
            <a:ext cx="49485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 smtClean="0">
                <a:solidFill>
                  <a:schemeClr val="accent1">
                    <a:lumMod val="50000"/>
                  </a:schemeClr>
                </a:solidFill>
              </a:rPr>
              <a:t>La Salud en la Región del </a:t>
            </a:r>
            <a:r>
              <a:rPr lang="es-CL" sz="2400" dirty="0" err="1" smtClean="0">
                <a:solidFill>
                  <a:schemeClr val="accent1">
                    <a:lumMod val="50000"/>
                  </a:schemeClr>
                </a:solidFill>
              </a:rPr>
              <a:t>BioBio</a:t>
            </a:r>
            <a:r>
              <a:rPr lang="es-CL" sz="2400" dirty="0" smtClean="0">
                <a:solidFill>
                  <a:schemeClr val="accent1">
                    <a:lumMod val="50000"/>
                  </a:schemeClr>
                </a:solidFill>
              </a:rPr>
              <a:t> y sus circunstancias.</a:t>
            </a:r>
            <a:endParaRPr lang="es-CL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66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464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3667997" y="6359878"/>
            <a:ext cx="54161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dirty="0" smtClean="0"/>
              <a:t>Diagnóstico reg. Bio </a:t>
            </a:r>
            <a:r>
              <a:rPr lang="es-CL" sz="1400" dirty="0" err="1" smtClean="0"/>
              <a:t>Bio</a:t>
            </a:r>
            <a:r>
              <a:rPr lang="es-CL" sz="1400" dirty="0" smtClean="0"/>
              <a:t> según factores socio-económicos, Minsal 2013</a:t>
            </a:r>
            <a:endParaRPr lang="es-CL" sz="1400" dirty="0"/>
          </a:p>
        </p:txBody>
      </p:sp>
      <p:sp>
        <p:nvSpPr>
          <p:cNvPr id="5" name="CuadroTexto 4"/>
          <p:cNvSpPr txBox="1"/>
          <p:nvPr/>
        </p:nvSpPr>
        <p:spPr>
          <a:xfrm>
            <a:off x="1326524" y="862885"/>
            <a:ext cx="6297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L"/>
            </a:defPPr>
            <a:lvl1pPr>
              <a:defRPr b="1"/>
            </a:lvl1pPr>
          </a:lstStyle>
          <a:p>
            <a:pPr algn="ctr"/>
            <a:r>
              <a:rPr lang="es-CL" dirty="0"/>
              <a:t>Ejemplos </a:t>
            </a:r>
            <a:r>
              <a:rPr lang="es-CL" dirty="0" smtClean="0"/>
              <a:t>concretos : Mortalidad Infantil</a:t>
            </a:r>
            <a:endParaRPr lang="es-CL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13" y="1461885"/>
            <a:ext cx="8995173" cy="434635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4909" y="1964159"/>
            <a:ext cx="4250273" cy="2521107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6156101" y="4485266"/>
            <a:ext cx="128788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CL" dirty="0"/>
          </a:p>
        </p:txBody>
      </p:sp>
      <p:sp>
        <p:nvSpPr>
          <p:cNvPr id="11" name="Flecha derecha 10"/>
          <p:cNvSpPr/>
          <p:nvPr/>
        </p:nvSpPr>
        <p:spPr>
          <a:xfrm rot="1150069">
            <a:off x="6105628" y="2734040"/>
            <a:ext cx="566671" cy="1440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Elipse 11"/>
          <p:cNvSpPr/>
          <p:nvPr/>
        </p:nvSpPr>
        <p:spPr>
          <a:xfrm>
            <a:off x="7250806" y="2690171"/>
            <a:ext cx="1030309" cy="7356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9267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0" y="-2285"/>
            <a:ext cx="9144000" cy="6857464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3667997" y="6359878"/>
            <a:ext cx="54161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dirty="0" smtClean="0"/>
              <a:t>Atlas de Salud, (SEREMI) Región Bio </a:t>
            </a:r>
            <a:r>
              <a:rPr lang="es-CL" sz="1400" dirty="0" err="1" smtClean="0"/>
              <a:t>Bio</a:t>
            </a:r>
            <a:r>
              <a:rPr lang="es-CL" sz="1400" dirty="0" smtClean="0"/>
              <a:t> 2014</a:t>
            </a:r>
            <a:endParaRPr lang="es-CL" sz="1400" dirty="0"/>
          </a:p>
        </p:txBody>
      </p:sp>
      <p:sp>
        <p:nvSpPr>
          <p:cNvPr id="5" name="CuadroTexto 4"/>
          <p:cNvSpPr txBox="1"/>
          <p:nvPr/>
        </p:nvSpPr>
        <p:spPr>
          <a:xfrm>
            <a:off x="1326524" y="862885"/>
            <a:ext cx="6297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L"/>
            </a:defPPr>
            <a:lvl1pPr>
              <a:defRPr b="1"/>
            </a:lvl1pPr>
          </a:lstStyle>
          <a:p>
            <a:pPr algn="ctr"/>
            <a:r>
              <a:rPr lang="es-CL" dirty="0"/>
              <a:t>Ejemplos </a:t>
            </a:r>
            <a:r>
              <a:rPr lang="es-CL" dirty="0" smtClean="0"/>
              <a:t>concretos : Tumores malignos</a:t>
            </a:r>
            <a:endParaRPr lang="es-CL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117" y="1584102"/>
            <a:ext cx="7468080" cy="3866115"/>
          </a:xfrm>
          <a:prstGeom prst="rect">
            <a:avLst/>
          </a:prstGeom>
        </p:spPr>
      </p:pic>
      <p:grpSp>
        <p:nvGrpSpPr>
          <p:cNvPr id="3" name="Grupo 2"/>
          <p:cNvGrpSpPr/>
          <p:nvPr/>
        </p:nvGrpSpPr>
        <p:grpSpPr>
          <a:xfrm>
            <a:off x="3667997" y="5614131"/>
            <a:ext cx="2009101" cy="392942"/>
            <a:chOff x="3683359" y="5396247"/>
            <a:chExt cx="2009101" cy="392942"/>
          </a:xfrm>
        </p:grpSpPr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90682" y="5513829"/>
              <a:ext cx="362635" cy="209156"/>
            </a:xfrm>
            <a:prstGeom prst="rect">
              <a:avLst/>
            </a:prstGeom>
          </p:spPr>
        </p:pic>
        <p:sp>
          <p:nvSpPr>
            <p:cNvPr id="12" name="CuadroTexto 11"/>
            <p:cNvSpPr txBox="1"/>
            <p:nvPr/>
          </p:nvSpPr>
          <p:spPr>
            <a:xfrm>
              <a:off x="3683359" y="5396247"/>
              <a:ext cx="7469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CL" dirty="0" smtClean="0"/>
                <a:t>País</a:t>
              </a:r>
              <a:endParaRPr lang="es-CL" dirty="0"/>
            </a:p>
          </p:txBody>
        </p:sp>
        <p:sp>
          <p:nvSpPr>
            <p:cNvPr id="13" name="CuadroTexto 12"/>
            <p:cNvSpPr txBox="1"/>
            <p:nvPr/>
          </p:nvSpPr>
          <p:spPr>
            <a:xfrm>
              <a:off x="4711519" y="5419857"/>
              <a:ext cx="9809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dirty="0" smtClean="0"/>
                <a:t>Región</a:t>
              </a:r>
              <a:endParaRPr lang="es-CL" dirty="0"/>
            </a:p>
          </p:txBody>
        </p:sp>
      </p:grpSp>
      <p:sp>
        <p:nvSpPr>
          <p:cNvPr id="4" name="Elipse 3"/>
          <p:cNvSpPr/>
          <p:nvPr/>
        </p:nvSpPr>
        <p:spPr>
          <a:xfrm>
            <a:off x="4968595" y="2139726"/>
            <a:ext cx="1818406" cy="362662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118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968188" y="1388714"/>
            <a:ext cx="7293197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CL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es-CL" sz="1700" dirty="0"/>
          </a:p>
        </p:txBody>
      </p:sp>
      <p:sp>
        <p:nvSpPr>
          <p:cNvPr id="4" name="CuadroTexto 3"/>
          <p:cNvSpPr txBox="1"/>
          <p:nvPr/>
        </p:nvSpPr>
        <p:spPr>
          <a:xfrm>
            <a:off x="1225973" y="1388714"/>
            <a:ext cx="677762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6000" b="1" dirty="0" smtClean="0">
                <a:solidFill>
                  <a:schemeClr val="accent1">
                    <a:lumMod val="50000"/>
                  </a:schemeClr>
                </a:solidFill>
              </a:rPr>
              <a:t>Encuesta sobre Alfabetismo Sanitario</a:t>
            </a:r>
            <a:endParaRPr lang="es-CL" sz="6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s-CL" sz="6000" b="1" dirty="0" smtClean="0">
                <a:solidFill>
                  <a:schemeClr val="accent1">
                    <a:lumMod val="50000"/>
                  </a:schemeClr>
                </a:solidFill>
              </a:rPr>
              <a:t>Región Biobío</a:t>
            </a:r>
            <a:endParaRPr lang="es-CL" sz="6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5318975" y="5512158"/>
            <a:ext cx="29424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 smtClean="0">
                <a:solidFill>
                  <a:srgbClr val="FF0000"/>
                </a:solidFill>
              </a:rPr>
              <a:t>Estudio Preliminar</a:t>
            </a:r>
            <a:endParaRPr lang="es-CL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07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4000" cy="6857464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326487" y="947565"/>
            <a:ext cx="8265110" cy="6263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Encuesta</a:t>
            </a:r>
          </a:p>
          <a:p>
            <a:pPr marL="342900" indent="-342900">
              <a:buSzPct val="75000"/>
              <a:buFont typeface="Arial" panose="020B0604020202020204" pitchFamily="34" charset="0"/>
              <a:buChar char="•"/>
            </a:pPr>
            <a:r>
              <a:rPr lang="es-CL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Objetivo: conocer la posibilidad que tienen las personas para </a:t>
            </a:r>
            <a:r>
              <a:rPr lang="es-CL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entender </a:t>
            </a:r>
            <a:r>
              <a:rPr lang="es-CL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información de salud, y de esta forma, transformarse en agentes de su propio cuidado.</a:t>
            </a:r>
          </a:p>
          <a:p>
            <a:pPr marL="342900" indent="-342900">
              <a:buSzPct val="75000"/>
              <a:buFont typeface="Arial" panose="020B0604020202020204" pitchFamily="34" charset="0"/>
              <a:buChar char="•"/>
            </a:pPr>
            <a:r>
              <a:rPr lang="es-CL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Análisis diferenciado por nivel educacional. El nivel educacional es usado generalmente como un proxy del nivel de ingresos.</a:t>
            </a:r>
            <a:endParaRPr lang="es-CL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SzPct val="75000"/>
              <a:buFont typeface="Arial" panose="020B0604020202020204" pitchFamily="34" charset="0"/>
              <a:buChar char="•"/>
            </a:pPr>
            <a:r>
              <a:rPr lang="es-CL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Aplicada a mayores </a:t>
            </a:r>
            <a:r>
              <a:rPr lang="es-CL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 15 </a:t>
            </a:r>
            <a:r>
              <a:rPr lang="es-CL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años, </a:t>
            </a:r>
            <a:r>
              <a:rPr lang="es-CL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 la Región del </a:t>
            </a:r>
            <a:r>
              <a:rPr lang="es-CL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Bío</a:t>
            </a:r>
            <a:r>
              <a:rPr lang="es-CL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CL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Bío</a:t>
            </a:r>
            <a:r>
              <a:rPr lang="es-CL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</a:p>
          <a:p>
            <a:pPr marL="342900" indent="-342900">
              <a:buSzPct val="75000"/>
              <a:buFont typeface="Arial" panose="020B0604020202020204" pitchFamily="34" charset="0"/>
              <a:buChar char="•"/>
            </a:pPr>
            <a:r>
              <a:rPr lang="es-CL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 muestra abarcó 1.459</a:t>
            </a:r>
            <a:r>
              <a:rPr lang="es-CL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entrevistados. El nivel de confianza del 95% y un error </a:t>
            </a:r>
            <a:r>
              <a:rPr lang="es-CL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muestral</a:t>
            </a:r>
            <a:r>
              <a:rPr lang="es-CL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del 5%. Se exceptúa el estrato nivel básico, que tienen un error </a:t>
            </a:r>
            <a:r>
              <a:rPr lang="es-CL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muestral</a:t>
            </a:r>
            <a:r>
              <a:rPr lang="es-CL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del 6%.</a:t>
            </a:r>
          </a:p>
          <a:p>
            <a:pPr marL="342900" indent="-342900">
              <a:buSzPct val="75000"/>
              <a:buFont typeface="Arial" panose="020B0604020202020204" pitchFamily="34" charset="0"/>
              <a:buChar char="•"/>
            </a:pPr>
            <a:r>
              <a:rPr lang="es-CL" sz="24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 muestran los resultados para la población de 35 años y más</a:t>
            </a:r>
            <a:r>
              <a:rPr lang="es-CL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342900" indent="-342900">
              <a:buSzPct val="75000"/>
              <a:buFont typeface="Arial" panose="020B0604020202020204" pitchFamily="34" charset="0"/>
              <a:buChar char="•"/>
            </a:pPr>
            <a:r>
              <a:rPr lang="es-CL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Todas las diferencias son estadísticamente significativas</a:t>
            </a:r>
            <a:r>
              <a:rPr lang="es-CL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salvo que se indique lo contrario  con un asterisco (*).</a:t>
            </a:r>
          </a:p>
          <a:p>
            <a:pPr algn="just"/>
            <a:endParaRPr lang="es-CL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es-CL" sz="1700" dirty="0"/>
          </a:p>
        </p:txBody>
      </p:sp>
    </p:spTree>
    <p:extLst>
      <p:ext uri="{BB962C8B-B14F-4D97-AF65-F5344CB8AC3E}">
        <p14:creationId xmlns:p14="http://schemas.microsoft.com/office/powerpoint/2010/main" val="378871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968188" y="1388714"/>
            <a:ext cx="7293197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CL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es-CL" sz="1700" dirty="0"/>
          </a:p>
        </p:txBody>
      </p:sp>
      <p:sp>
        <p:nvSpPr>
          <p:cNvPr id="4" name="CuadroTexto 3"/>
          <p:cNvSpPr txBox="1"/>
          <p:nvPr/>
        </p:nvSpPr>
        <p:spPr>
          <a:xfrm>
            <a:off x="1197735" y="3128199"/>
            <a:ext cx="67776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6000" b="1" dirty="0" smtClean="0">
                <a:solidFill>
                  <a:schemeClr val="accent1">
                    <a:lumMod val="50000"/>
                  </a:schemeClr>
                </a:solidFill>
              </a:rPr>
              <a:t>Diagnóstico de salud </a:t>
            </a:r>
            <a:endParaRPr lang="es-CL" sz="6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07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210235" y="1130164"/>
            <a:ext cx="67143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 smtClean="0"/>
              <a:t>¿Cómo evaluaría su estado de salud general?</a:t>
            </a:r>
            <a:endParaRPr lang="es-CL" sz="28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24" y="1205036"/>
            <a:ext cx="504000" cy="504000"/>
          </a:xfrm>
          <a:prstGeom prst="rect">
            <a:avLst/>
          </a:prstGeom>
        </p:spPr>
      </p:pic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3057768"/>
              </p:ext>
            </p:extLst>
          </p:nvPr>
        </p:nvGraphicFramePr>
        <p:xfrm>
          <a:off x="1331260" y="1856955"/>
          <a:ext cx="6593301" cy="39656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CuadroTexto 10"/>
          <p:cNvSpPr txBox="1"/>
          <p:nvPr/>
        </p:nvSpPr>
        <p:spPr>
          <a:xfrm>
            <a:off x="3352028" y="6001555"/>
            <a:ext cx="23707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400" dirty="0" smtClean="0"/>
              <a:t>Nivel Educacional</a:t>
            </a:r>
            <a:endParaRPr lang="es-CL" sz="2400" dirty="0"/>
          </a:p>
        </p:txBody>
      </p:sp>
      <p:sp>
        <p:nvSpPr>
          <p:cNvPr id="12" name="CuadroTexto 11"/>
          <p:cNvSpPr txBox="1"/>
          <p:nvPr/>
        </p:nvSpPr>
        <p:spPr>
          <a:xfrm>
            <a:off x="5527344" y="3957850"/>
            <a:ext cx="69602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8000" dirty="0" smtClean="0"/>
              <a:t>*</a:t>
            </a:r>
            <a:endParaRPr lang="es-CL" sz="8000" dirty="0"/>
          </a:p>
        </p:txBody>
      </p:sp>
      <p:sp>
        <p:nvSpPr>
          <p:cNvPr id="3" name="CuadroTexto 2"/>
          <p:cNvSpPr txBox="1"/>
          <p:nvPr/>
        </p:nvSpPr>
        <p:spPr>
          <a:xfrm>
            <a:off x="6413679" y="6143223"/>
            <a:ext cx="1784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/>
              <a:t>* No significativo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6615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4000" cy="6857464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860612" y="1103269"/>
            <a:ext cx="7745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dirty="0" smtClean="0"/>
              <a:t>Proporción que nunca realiza actividad física</a:t>
            </a:r>
            <a:endParaRPr lang="es-CL" sz="28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54" y="1191589"/>
            <a:ext cx="504000" cy="504000"/>
          </a:xfrm>
          <a:prstGeom prst="rect">
            <a:avLst/>
          </a:prstGeom>
        </p:spPr>
      </p:pic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6992817"/>
              </p:ext>
            </p:extLst>
          </p:nvPr>
        </p:nvGraphicFramePr>
        <p:xfrm>
          <a:off x="942554" y="1909482"/>
          <a:ext cx="7031552" cy="4007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CuadroTexto 9"/>
          <p:cNvSpPr txBox="1"/>
          <p:nvPr/>
        </p:nvSpPr>
        <p:spPr>
          <a:xfrm>
            <a:off x="3352028" y="6001555"/>
            <a:ext cx="23707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400" dirty="0" smtClean="0"/>
              <a:t>Nivel Educacional</a:t>
            </a:r>
            <a:endParaRPr lang="es-CL" sz="2400" dirty="0"/>
          </a:p>
        </p:txBody>
      </p:sp>
    </p:spTree>
    <p:extLst>
      <p:ext uri="{BB962C8B-B14F-4D97-AF65-F5344CB8AC3E}">
        <p14:creationId xmlns:p14="http://schemas.microsoft.com/office/powerpoint/2010/main" val="259669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075150" y="1062928"/>
            <a:ext cx="699556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L" sz="2800" dirty="0" smtClean="0"/>
              <a:t>¿Qué tan limitadas se han visto sus actividades</a:t>
            </a:r>
          </a:p>
          <a:p>
            <a:pPr algn="ctr"/>
            <a:r>
              <a:rPr lang="es-CL" sz="2800" dirty="0" smtClean="0"/>
              <a:t>diarias a causa de problemas de salud?</a:t>
            </a:r>
            <a:endParaRPr lang="es-CL" sz="28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24" y="1178141"/>
            <a:ext cx="504000" cy="504000"/>
          </a:xfrm>
          <a:prstGeom prst="rect">
            <a:avLst/>
          </a:prstGeom>
        </p:spPr>
      </p:pic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8741028"/>
              </p:ext>
            </p:extLst>
          </p:nvPr>
        </p:nvGraphicFramePr>
        <p:xfrm>
          <a:off x="1075149" y="2017035"/>
          <a:ext cx="6513005" cy="4092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CuadroTexto 9"/>
          <p:cNvSpPr txBox="1"/>
          <p:nvPr/>
        </p:nvSpPr>
        <p:spPr>
          <a:xfrm>
            <a:off x="3352028" y="6001555"/>
            <a:ext cx="23707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400" dirty="0" smtClean="0"/>
              <a:t>Nivel Educacional</a:t>
            </a:r>
            <a:endParaRPr lang="es-CL" sz="2400" dirty="0"/>
          </a:p>
        </p:txBody>
      </p:sp>
    </p:spTree>
    <p:extLst>
      <p:ext uri="{BB962C8B-B14F-4D97-AF65-F5344CB8AC3E}">
        <p14:creationId xmlns:p14="http://schemas.microsoft.com/office/powerpoint/2010/main" val="369799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4000" cy="6857464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169893" y="1049481"/>
            <a:ext cx="70597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dirty="0" smtClean="0"/>
              <a:t>¿Cuántas veces ha ido al médico en los últimos</a:t>
            </a:r>
          </a:p>
          <a:p>
            <a:pPr algn="ctr"/>
            <a:r>
              <a:rPr lang="es-CL" sz="2800" dirty="0" smtClean="0"/>
              <a:t>12 meses?</a:t>
            </a:r>
            <a:endParaRPr lang="es-CL" sz="28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13" y="1137800"/>
            <a:ext cx="504000" cy="504000"/>
          </a:xfrm>
          <a:prstGeom prst="rect">
            <a:avLst/>
          </a:prstGeom>
        </p:spPr>
      </p:pic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0550015"/>
              </p:ext>
            </p:extLst>
          </p:nvPr>
        </p:nvGraphicFramePr>
        <p:xfrm>
          <a:off x="878813" y="2057399"/>
          <a:ext cx="7009593" cy="3872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CuadroTexto 9"/>
          <p:cNvSpPr txBox="1"/>
          <p:nvPr/>
        </p:nvSpPr>
        <p:spPr>
          <a:xfrm>
            <a:off x="3352028" y="6001555"/>
            <a:ext cx="23707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400" dirty="0" smtClean="0"/>
              <a:t>Nivel Educacional</a:t>
            </a:r>
            <a:endParaRPr lang="es-CL" sz="2400" dirty="0"/>
          </a:p>
        </p:txBody>
      </p:sp>
    </p:spTree>
    <p:extLst>
      <p:ext uri="{BB962C8B-B14F-4D97-AF65-F5344CB8AC3E}">
        <p14:creationId xmlns:p14="http://schemas.microsoft.com/office/powerpoint/2010/main" val="53382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049956" y="3065930"/>
            <a:ext cx="481554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L" sz="6000" b="1" dirty="0" smtClean="0">
                <a:solidFill>
                  <a:schemeClr val="accent1">
                    <a:lumMod val="50000"/>
                  </a:schemeClr>
                </a:solidFill>
              </a:rPr>
              <a:t>Conocimiento</a:t>
            </a:r>
            <a:r>
              <a:rPr lang="es-CL" sz="6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es-CL" sz="66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31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968188" y="1388714"/>
            <a:ext cx="7293197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CL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es-CL" sz="1700" dirty="0"/>
          </a:p>
        </p:txBody>
      </p:sp>
      <p:sp>
        <p:nvSpPr>
          <p:cNvPr id="4" name="CuadroTexto 3"/>
          <p:cNvSpPr txBox="1"/>
          <p:nvPr/>
        </p:nvSpPr>
        <p:spPr>
          <a:xfrm>
            <a:off x="1197735" y="1788798"/>
            <a:ext cx="677762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6000" b="1" dirty="0" smtClean="0">
                <a:solidFill>
                  <a:schemeClr val="accent1">
                    <a:lumMod val="50000"/>
                  </a:schemeClr>
                </a:solidFill>
              </a:rPr>
              <a:t>Contexto y Factores determinantes de la Salud Región del Biobío</a:t>
            </a:r>
            <a:endParaRPr lang="es-CL" sz="6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78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2100816" y="1130164"/>
            <a:ext cx="494430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L" sz="2800" dirty="0" smtClean="0"/>
              <a:t>Dificultad para entender lo que </a:t>
            </a:r>
          </a:p>
          <a:p>
            <a:pPr algn="ctr"/>
            <a:r>
              <a:rPr lang="es-CL" sz="2800" dirty="0" smtClean="0"/>
              <a:t>le informa el personal de salud</a:t>
            </a:r>
            <a:endParaRPr lang="es-CL" sz="28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96" y="1151555"/>
            <a:ext cx="468000" cy="468000"/>
          </a:xfrm>
          <a:prstGeom prst="rect">
            <a:avLst/>
          </a:prstGeom>
        </p:spPr>
      </p:pic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6622973"/>
              </p:ext>
            </p:extLst>
          </p:nvPr>
        </p:nvGraphicFramePr>
        <p:xfrm>
          <a:off x="990418" y="2084271"/>
          <a:ext cx="7443900" cy="3784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CuadroTexto 8"/>
          <p:cNvSpPr txBox="1"/>
          <p:nvPr/>
        </p:nvSpPr>
        <p:spPr>
          <a:xfrm>
            <a:off x="3352028" y="6001555"/>
            <a:ext cx="23707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400" dirty="0" smtClean="0"/>
              <a:t>Nivel Educacional</a:t>
            </a:r>
            <a:endParaRPr lang="es-CL" sz="2400" dirty="0"/>
          </a:p>
        </p:txBody>
      </p:sp>
    </p:spTree>
    <p:extLst>
      <p:ext uri="{BB962C8B-B14F-4D97-AF65-F5344CB8AC3E}">
        <p14:creationId xmlns:p14="http://schemas.microsoft.com/office/powerpoint/2010/main" val="57931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941294" y="1062928"/>
            <a:ext cx="76917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dirty="0" smtClean="0"/>
              <a:t>Dificultad para comprender la información de los folletos que acompañan a los medicamentos</a:t>
            </a:r>
            <a:endParaRPr lang="es-CL" sz="28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85" y="1129838"/>
            <a:ext cx="468000" cy="468000"/>
          </a:xfrm>
          <a:prstGeom prst="rect">
            <a:avLst/>
          </a:prstGeom>
        </p:spPr>
      </p:pic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210762"/>
              </p:ext>
            </p:extLst>
          </p:nvPr>
        </p:nvGraphicFramePr>
        <p:xfrm>
          <a:off x="1088685" y="2204397"/>
          <a:ext cx="6908901" cy="39316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CuadroTexto 8"/>
          <p:cNvSpPr txBox="1"/>
          <p:nvPr/>
        </p:nvSpPr>
        <p:spPr>
          <a:xfrm>
            <a:off x="3352028" y="6001555"/>
            <a:ext cx="23707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400" dirty="0" smtClean="0"/>
              <a:t>Nivel Educacional</a:t>
            </a:r>
            <a:endParaRPr lang="es-CL" sz="2400" dirty="0"/>
          </a:p>
        </p:txBody>
      </p:sp>
    </p:spTree>
    <p:extLst>
      <p:ext uri="{BB962C8B-B14F-4D97-AF65-F5344CB8AC3E}">
        <p14:creationId xmlns:p14="http://schemas.microsoft.com/office/powerpoint/2010/main" val="164798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464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771067" y="1076375"/>
            <a:ext cx="82519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dirty="0" smtClean="0"/>
              <a:t>Dificultad para entender el etiquetado nutricional</a:t>
            </a:r>
          </a:p>
          <a:p>
            <a:pPr algn="ctr"/>
            <a:endParaRPr lang="es-CL" sz="28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77" y="1165714"/>
            <a:ext cx="468000" cy="468000"/>
          </a:xfrm>
          <a:prstGeom prst="rect">
            <a:avLst/>
          </a:prstGeom>
        </p:spPr>
      </p:pic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6667773"/>
              </p:ext>
            </p:extLst>
          </p:nvPr>
        </p:nvGraphicFramePr>
        <p:xfrm>
          <a:off x="650043" y="1633713"/>
          <a:ext cx="7825217" cy="4242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CuadroTexto 9"/>
          <p:cNvSpPr txBox="1"/>
          <p:nvPr/>
        </p:nvSpPr>
        <p:spPr>
          <a:xfrm>
            <a:off x="3352028" y="6001555"/>
            <a:ext cx="23707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400" dirty="0" smtClean="0"/>
              <a:t>Nivel Educacional</a:t>
            </a:r>
            <a:endParaRPr lang="es-CL" sz="2400" dirty="0"/>
          </a:p>
        </p:txBody>
      </p:sp>
      <p:sp>
        <p:nvSpPr>
          <p:cNvPr id="7" name="CuadroTexto 6"/>
          <p:cNvSpPr txBox="1"/>
          <p:nvPr/>
        </p:nvSpPr>
        <p:spPr>
          <a:xfrm>
            <a:off x="6709893" y="5950037"/>
            <a:ext cx="24341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400" dirty="0" smtClean="0"/>
              <a:t>La diferencia entre Superior y Básica no es estadísticamente significativa</a:t>
            </a:r>
            <a:endParaRPr lang="es-CL" sz="1400" dirty="0"/>
          </a:p>
        </p:txBody>
      </p:sp>
    </p:spTree>
    <p:extLst>
      <p:ext uri="{BB962C8B-B14F-4D97-AF65-F5344CB8AC3E}">
        <p14:creationId xmlns:p14="http://schemas.microsoft.com/office/powerpoint/2010/main" val="24745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4000" cy="6857464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169894" y="1164695"/>
            <a:ext cx="79741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dirty="0" smtClean="0"/>
              <a:t>Dificultad para comprender la información </a:t>
            </a:r>
          </a:p>
          <a:p>
            <a:pPr algn="ctr"/>
            <a:r>
              <a:rPr lang="es-CL" sz="2800" dirty="0" smtClean="0"/>
              <a:t>de salud que le entregan familiares y amigos</a:t>
            </a:r>
          </a:p>
          <a:p>
            <a:pPr algn="ctr"/>
            <a:endParaRPr lang="es-CL" sz="28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04" y="1164695"/>
            <a:ext cx="504000" cy="504000"/>
          </a:xfrm>
          <a:prstGeom prst="rect">
            <a:avLst/>
          </a:prstGeom>
        </p:spPr>
      </p:pic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3648827"/>
              </p:ext>
            </p:extLst>
          </p:nvPr>
        </p:nvGraphicFramePr>
        <p:xfrm>
          <a:off x="996287" y="2190749"/>
          <a:ext cx="7438029" cy="3810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CuadroTexto 8"/>
          <p:cNvSpPr txBox="1"/>
          <p:nvPr/>
        </p:nvSpPr>
        <p:spPr>
          <a:xfrm>
            <a:off x="3352028" y="6001555"/>
            <a:ext cx="23707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400" dirty="0" smtClean="0"/>
              <a:t>Nivel Educacional</a:t>
            </a:r>
            <a:endParaRPr lang="es-CL" sz="2400" dirty="0"/>
          </a:p>
        </p:txBody>
      </p:sp>
    </p:spTree>
    <p:extLst>
      <p:ext uri="{BB962C8B-B14F-4D97-AF65-F5344CB8AC3E}">
        <p14:creationId xmlns:p14="http://schemas.microsoft.com/office/powerpoint/2010/main" val="195531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290918" y="1076375"/>
            <a:ext cx="69521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dirty="0" smtClean="0"/>
              <a:t>Dificultad para informarse de los cambios políticos que pueden afectar su salud</a:t>
            </a:r>
            <a:endParaRPr lang="es-CL" sz="28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40" y="1187541"/>
            <a:ext cx="504000" cy="504000"/>
          </a:xfrm>
          <a:prstGeom prst="rect">
            <a:avLst/>
          </a:prstGeom>
        </p:spPr>
      </p:pic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8582914"/>
              </p:ext>
            </p:extLst>
          </p:nvPr>
        </p:nvGraphicFramePr>
        <p:xfrm>
          <a:off x="1050877" y="2190748"/>
          <a:ext cx="6864823" cy="38108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CuadroTexto 8"/>
          <p:cNvSpPr txBox="1"/>
          <p:nvPr/>
        </p:nvSpPr>
        <p:spPr>
          <a:xfrm>
            <a:off x="3352028" y="6001555"/>
            <a:ext cx="23707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400" dirty="0" smtClean="0"/>
              <a:t>Nivel Educacional</a:t>
            </a:r>
            <a:endParaRPr lang="es-CL" sz="2400" dirty="0"/>
          </a:p>
        </p:txBody>
      </p:sp>
      <p:sp>
        <p:nvSpPr>
          <p:cNvPr id="5" name="CuadroTexto 4"/>
          <p:cNvSpPr txBox="1"/>
          <p:nvPr/>
        </p:nvSpPr>
        <p:spPr>
          <a:xfrm>
            <a:off x="6709893" y="5950037"/>
            <a:ext cx="24341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400" dirty="0" smtClean="0"/>
              <a:t>La diferencia entre Superior y Básica no es estadísticamente significativa</a:t>
            </a:r>
            <a:endParaRPr lang="es-CL" sz="1400" dirty="0"/>
          </a:p>
        </p:txBody>
      </p:sp>
    </p:spTree>
    <p:extLst>
      <p:ext uri="{BB962C8B-B14F-4D97-AF65-F5344CB8AC3E}">
        <p14:creationId xmlns:p14="http://schemas.microsoft.com/office/powerpoint/2010/main" val="258344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537882" y="1022587"/>
            <a:ext cx="86061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dirty="0" smtClean="0"/>
              <a:t>Nivel de dificultad para encontrar información de tratamientos de las enfermedades que le preocupan  </a:t>
            </a:r>
          </a:p>
          <a:p>
            <a:pPr algn="ctr"/>
            <a:endParaRPr lang="es-CL" sz="28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60" y="1110952"/>
            <a:ext cx="506695" cy="504000"/>
          </a:xfrm>
          <a:prstGeom prst="rect">
            <a:avLst/>
          </a:prstGeom>
        </p:spPr>
      </p:pic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9511116"/>
              </p:ext>
            </p:extLst>
          </p:nvPr>
        </p:nvGraphicFramePr>
        <p:xfrm>
          <a:off x="973555" y="2190749"/>
          <a:ext cx="6751078" cy="3783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CuadroTexto 9"/>
          <p:cNvSpPr txBox="1"/>
          <p:nvPr/>
        </p:nvSpPr>
        <p:spPr>
          <a:xfrm>
            <a:off x="3352028" y="6001555"/>
            <a:ext cx="23707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400" dirty="0" smtClean="0"/>
              <a:t>Nivel Educacional</a:t>
            </a:r>
            <a:endParaRPr lang="es-CL" sz="2400" dirty="0"/>
          </a:p>
        </p:txBody>
      </p:sp>
    </p:spTree>
    <p:extLst>
      <p:ext uri="{BB962C8B-B14F-4D97-AF65-F5344CB8AC3E}">
        <p14:creationId xmlns:p14="http://schemas.microsoft.com/office/powerpoint/2010/main" val="261771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515572" y="1062928"/>
            <a:ext cx="82519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dirty="0" smtClean="0"/>
              <a:t>Dificultad para modificar aquellas conductas que afectan su salud y bienestar</a:t>
            </a:r>
            <a:endParaRPr lang="es-CL" sz="28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61" y="1205084"/>
            <a:ext cx="506696" cy="504000"/>
          </a:xfrm>
          <a:prstGeom prst="rect">
            <a:avLst/>
          </a:prstGeom>
        </p:spPr>
      </p:pic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2547708"/>
              </p:ext>
            </p:extLst>
          </p:nvPr>
        </p:nvGraphicFramePr>
        <p:xfrm>
          <a:off x="1148733" y="2149807"/>
          <a:ext cx="6726025" cy="3771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CuadroTexto 9"/>
          <p:cNvSpPr txBox="1"/>
          <p:nvPr/>
        </p:nvSpPr>
        <p:spPr>
          <a:xfrm>
            <a:off x="3352028" y="6001555"/>
            <a:ext cx="23707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400" dirty="0" smtClean="0"/>
              <a:t>Nivel Educacional</a:t>
            </a:r>
            <a:endParaRPr lang="es-CL" sz="2400" dirty="0"/>
          </a:p>
        </p:txBody>
      </p:sp>
    </p:spTree>
    <p:extLst>
      <p:ext uri="{BB962C8B-B14F-4D97-AF65-F5344CB8AC3E}">
        <p14:creationId xmlns:p14="http://schemas.microsoft.com/office/powerpoint/2010/main" val="202447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16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4000" cy="6857464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2369713" y="6297772"/>
            <a:ext cx="6722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dirty="0" smtClean="0"/>
              <a:t>Elaboración propia con datos del Ministerio de Salud (DEIS)</a:t>
            </a:r>
            <a:endParaRPr lang="es-CL" dirty="0"/>
          </a:p>
        </p:txBody>
      </p:sp>
      <p:sp>
        <p:nvSpPr>
          <p:cNvPr id="9" name="CuadroTexto 8"/>
          <p:cNvSpPr txBox="1"/>
          <p:nvPr/>
        </p:nvSpPr>
        <p:spPr>
          <a:xfrm>
            <a:off x="257576" y="5872765"/>
            <a:ext cx="7933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/>
              <a:t>Existen déficit importantes en Clínicas, Mediana complejidad y Centros de Salud</a:t>
            </a:r>
            <a:endParaRPr lang="es-CL" b="1" dirty="0"/>
          </a:p>
        </p:txBody>
      </p:sp>
      <p:sp>
        <p:nvSpPr>
          <p:cNvPr id="10" name="CuadroTexto 9"/>
          <p:cNvSpPr txBox="1"/>
          <p:nvPr/>
        </p:nvSpPr>
        <p:spPr>
          <a:xfrm>
            <a:off x="1854557" y="1352792"/>
            <a:ext cx="5859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/>
              <a:t>Establecimientos públicos y privados de atención de Salud</a:t>
            </a:r>
            <a:endParaRPr lang="es-CL" dirty="0"/>
          </a:p>
        </p:txBody>
      </p:sp>
      <p:sp>
        <p:nvSpPr>
          <p:cNvPr id="11" name="CuadroTexto 10"/>
          <p:cNvSpPr txBox="1"/>
          <p:nvPr/>
        </p:nvSpPr>
        <p:spPr>
          <a:xfrm>
            <a:off x="1146220" y="927279"/>
            <a:ext cx="7044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dirty="0" smtClean="0"/>
              <a:t>Características de la Estructura de Salud en la Región</a:t>
            </a:r>
            <a:endParaRPr lang="es-CL" sz="2400" dirty="0"/>
          </a:p>
        </p:txBody>
      </p:sp>
      <p:grpSp>
        <p:nvGrpSpPr>
          <p:cNvPr id="3" name="Grupo 2"/>
          <p:cNvGrpSpPr/>
          <p:nvPr/>
        </p:nvGrpSpPr>
        <p:grpSpPr>
          <a:xfrm>
            <a:off x="205482" y="1814457"/>
            <a:ext cx="8733036" cy="4058308"/>
            <a:chOff x="205482" y="1814457"/>
            <a:chExt cx="8733036" cy="4058308"/>
          </a:xfrm>
        </p:grpSpPr>
        <p:pic>
          <p:nvPicPr>
            <p:cNvPr id="15" name="Imagen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5482" y="1814457"/>
              <a:ext cx="8733036" cy="3725128"/>
            </a:xfrm>
            <a:prstGeom prst="rect">
              <a:avLst/>
            </a:prstGeom>
          </p:spPr>
        </p:pic>
        <p:sp>
          <p:nvSpPr>
            <p:cNvPr id="16" name="CuadroTexto 15"/>
            <p:cNvSpPr txBox="1"/>
            <p:nvPr/>
          </p:nvSpPr>
          <p:spPr>
            <a:xfrm>
              <a:off x="5048518" y="2447148"/>
              <a:ext cx="4378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200" dirty="0" smtClean="0"/>
                <a:t>(*)</a:t>
              </a:r>
              <a:endParaRPr lang="es-CL" sz="1200" dirty="0"/>
            </a:p>
          </p:txBody>
        </p:sp>
        <p:sp>
          <p:nvSpPr>
            <p:cNvPr id="17" name="CuadroTexto 16"/>
            <p:cNvSpPr txBox="1"/>
            <p:nvPr/>
          </p:nvSpPr>
          <p:spPr>
            <a:xfrm>
              <a:off x="384218" y="5595766"/>
              <a:ext cx="32733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200" dirty="0" smtClean="0"/>
                <a:t>(*) a nivel nacional el 85% de ellos es privado</a:t>
              </a:r>
              <a:endParaRPr lang="es-CL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02848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4000" cy="6857464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4752306" y="6297772"/>
            <a:ext cx="4340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dirty="0" smtClean="0"/>
              <a:t>Ministerio de Desarrollo Social CASEN 2013</a:t>
            </a:r>
            <a:endParaRPr lang="es-CL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929419"/>
            <a:ext cx="8382000" cy="3771900"/>
          </a:xfrm>
          <a:prstGeom prst="rect">
            <a:avLst/>
          </a:prstGeom>
        </p:spPr>
      </p:pic>
      <p:sp>
        <p:nvSpPr>
          <p:cNvPr id="7" name="Flecha arriba 6"/>
          <p:cNvSpPr/>
          <p:nvPr/>
        </p:nvSpPr>
        <p:spPr>
          <a:xfrm>
            <a:off x="5267458" y="5666703"/>
            <a:ext cx="231820" cy="206062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Flecha arriba 7"/>
          <p:cNvSpPr/>
          <p:nvPr/>
        </p:nvSpPr>
        <p:spPr>
          <a:xfrm>
            <a:off x="8190966" y="5684011"/>
            <a:ext cx="231820" cy="206062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CuadroTexto 8"/>
          <p:cNvSpPr txBox="1"/>
          <p:nvPr/>
        </p:nvSpPr>
        <p:spPr>
          <a:xfrm>
            <a:off x="257577" y="5872765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/>
              <a:t>La 3° afiliación a FONASA más alta del país</a:t>
            </a:r>
            <a:endParaRPr lang="es-CL" b="1" dirty="0"/>
          </a:p>
        </p:txBody>
      </p:sp>
      <p:sp>
        <p:nvSpPr>
          <p:cNvPr id="10" name="CuadroTexto 9"/>
          <p:cNvSpPr txBox="1"/>
          <p:nvPr/>
        </p:nvSpPr>
        <p:spPr>
          <a:xfrm>
            <a:off x="2112135" y="1571224"/>
            <a:ext cx="4997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Porcentaje de afiliación público o privado de Salud</a:t>
            </a:r>
            <a:endParaRPr lang="es-CL" dirty="0"/>
          </a:p>
        </p:txBody>
      </p:sp>
      <p:sp>
        <p:nvSpPr>
          <p:cNvPr id="11" name="CuadroTexto 10"/>
          <p:cNvSpPr txBox="1"/>
          <p:nvPr/>
        </p:nvSpPr>
        <p:spPr>
          <a:xfrm>
            <a:off x="381000" y="927279"/>
            <a:ext cx="8582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dirty="0" smtClean="0"/>
              <a:t>Características del financiamiento familiar de la Salud en la Región</a:t>
            </a:r>
            <a:endParaRPr lang="es-CL" sz="2400" dirty="0"/>
          </a:p>
        </p:txBody>
      </p:sp>
    </p:spTree>
    <p:extLst>
      <p:ext uri="{BB962C8B-B14F-4D97-AF65-F5344CB8AC3E}">
        <p14:creationId xmlns:p14="http://schemas.microsoft.com/office/powerpoint/2010/main" val="420446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4000" cy="6857464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4752306" y="6297772"/>
            <a:ext cx="4340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dirty="0" smtClean="0"/>
              <a:t>Ministerio de Desarrollo Social CASEN 2013</a:t>
            </a:r>
            <a:endParaRPr lang="es-CL" dirty="0"/>
          </a:p>
        </p:txBody>
      </p:sp>
      <p:sp>
        <p:nvSpPr>
          <p:cNvPr id="8" name="Flecha arriba 7"/>
          <p:cNvSpPr/>
          <p:nvPr/>
        </p:nvSpPr>
        <p:spPr>
          <a:xfrm>
            <a:off x="7920507" y="5321190"/>
            <a:ext cx="231820" cy="206062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CuadroTexto 8"/>
          <p:cNvSpPr txBox="1"/>
          <p:nvPr/>
        </p:nvSpPr>
        <p:spPr>
          <a:xfrm>
            <a:off x="257577" y="5872765"/>
            <a:ext cx="5924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/>
              <a:t>La 2° región con la tasa más alta de problemas de acceso</a:t>
            </a:r>
            <a:endParaRPr lang="es-CL" b="1" dirty="0"/>
          </a:p>
        </p:txBody>
      </p:sp>
      <p:sp>
        <p:nvSpPr>
          <p:cNvPr id="10" name="CuadroTexto 9"/>
          <p:cNvSpPr txBox="1"/>
          <p:nvPr/>
        </p:nvSpPr>
        <p:spPr>
          <a:xfrm>
            <a:off x="103031" y="1571224"/>
            <a:ext cx="8860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/>
              <a:t>Porcentaje de personas que tuvo un problema de acceso a atención de Salud el último año</a:t>
            </a:r>
            <a:endParaRPr lang="es-CL" dirty="0"/>
          </a:p>
        </p:txBody>
      </p:sp>
      <p:sp>
        <p:nvSpPr>
          <p:cNvPr id="11" name="CuadroTexto 10"/>
          <p:cNvSpPr txBox="1"/>
          <p:nvPr/>
        </p:nvSpPr>
        <p:spPr>
          <a:xfrm>
            <a:off x="381000" y="927279"/>
            <a:ext cx="8582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dirty="0" smtClean="0"/>
              <a:t>Características de la atención y acceso en la Salud en la Región </a:t>
            </a:r>
            <a:endParaRPr lang="es-CL" sz="24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75" y="2284660"/>
            <a:ext cx="7715250" cy="3009900"/>
          </a:xfrm>
          <a:prstGeom prst="rect">
            <a:avLst/>
          </a:prstGeom>
        </p:spPr>
      </p:pic>
      <p:sp>
        <p:nvSpPr>
          <p:cNvPr id="7" name="Flecha arriba 6"/>
          <p:cNvSpPr/>
          <p:nvPr/>
        </p:nvSpPr>
        <p:spPr>
          <a:xfrm>
            <a:off x="5215942" y="5321190"/>
            <a:ext cx="231820" cy="206062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92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4000" cy="685746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0952" y="1137375"/>
            <a:ext cx="5282276" cy="538397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</p:pic>
      <p:sp>
        <p:nvSpPr>
          <p:cNvPr id="4" name="CuadroTexto 3"/>
          <p:cNvSpPr txBox="1"/>
          <p:nvPr/>
        </p:nvSpPr>
        <p:spPr>
          <a:xfrm>
            <a:off x="5924282" y="5975797"/>
            <a:ext cx="2987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dirty="0" smtClean="0"/>
              <a:t>OMS 2010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58654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4000" cy="685746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668" y="1183559"/>
            <a:ext cx="7796663" cy="4774219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924282" y="5975797"/>
            <a:ext cx="2987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dirty="0" smtClean="0"/>
              <a:t>OMS 2010</a:t>
            </a:r>
            <a:endParaRPr lang="es-CL" dirty="0"/>
          </a:p>
        </p:txBody>
      </p:sp>
      <p:sp>
        <p:nvSpPr>
          <p:cNvPr id="6" name="CuadroTexto 5"/>
          <p:cNvSpPr txBox="1"/>
          <p:nvPr/>
        </p:nvSpPr>
        <p:spPr>
          <a:xfrm>
            <a:off x="2266681" y="913100"/>
            <a:ext cx="5975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/>
              <a:t>Determinantes sociales que afectan la salud de las personas</a:t>
            </a:r>
            <a:endParaRPr lang="es-CL" b="1" dirty="0"/>
          </a:p>
        </p:txBody>
      </p:sp>
      <p:sp>
        <p:nvSpPr>
          <p:cNvPr id="7" name="Elipse 6"/>
          <p:cNvSpPr/>
          <p:nvPr/>
        </p:nvSpPr>
        <p:spPr>
          <a:xfrm>
            <a:off x="2717442" y="3245476"/>
            <a:ext cx="991673" cy="347730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4682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15"/>
            <a:ext cx="9144000" cy="685746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/>
          <a:srcRect l="6688"/>
          <a:stretch/>
        </p:blipFill>
        <p:spPr>
          <a:xfrm>
            <a:off x="3729902" y="991672"/>
            <a:ext cx="5354273" cy="538686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94" y="850005"/>
            <a:ext cx="3613994" cy="5860067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3667997" y="6359878"/>
            <a:ext cx="54161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dirty="0" smtClean="0"/>
              <a:t>Diagnóstico reg. Biobío según factores socio-económicos, Minsal 2013</a:t>
            </a:r>
            <a:endParaRPr lang="es-CL" sz="1400" dirty="0"/>
          </a:p>
        </p:txBody>
      </p:sp>
      <p:sp>
        <p:nvSpPr>
          <p:cNvPr id="11" name="Elipse 10"/>
          <p:cNvSpPr/>
          <p:nvPr/>
        </p:nvSpPr>
        <p:spPr>
          <a:xfrm>
            <a:off x="5988676" y="1081825"/>
            <a:ext cx="2060620" cy="1983347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Elipse 11"/>
          <p:cNvSpPr/>
          <p:nvPr/>
        </p:nvSpPr>
        <p:spPr>
          <a:xfrm>
            <a:off x="6862293" y="3904188"/>
            <a:ext cx="2060620" cy="1983347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Elipse 12"/>
          <p:cNvSpPr/>
          <p:nvPr/>
        </p:nvSpPr>
        <p:spPr>
          <a:xfrm>
            <a:off x="3729902" y="4376531"/>
            <a:ext cx="2060620" cy="1983347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CuadroTexto 13"/>
          <p:cNvSpPr txBox="1"/>
          <p:nvPr/>
        </p:nvSpPr>
        <p:spPr>
          <a:xfrm>
            <a:off x="5790522" y="5872767"/>
            <a:ext cx="2258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>
                <a:solidFill>
                  <a:srgbClr val="FF0000"/>
                </a:solidFill>
              </a:rPr>
              <a:t>3 polos de inequidad</a:t>
            </a:r>
            <a:endParaRPr lang="es-CL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03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464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3667997" y="6359878"/>
            <a:ext cx="54161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dirty="0" smtClean="0"/>
              <a:t>Diagnóstico reg. Bio </a:t>
            </a:r>
            <a:r>
              <a:rPr lang="es-CL" sz="1400" dirty="0" err="1" smtClean="0"/>
              <a:t>Bio</a:t>
            </a:r>
            <a:r>
              <a:rPr lang="es-CL" sz="1400" dirty="0" smtClean="0"/>
              <a:t> según factores socio-económicos, Minsal 2013</a:t>
            </a:r>
            <a:endParaRPr lang="es-CL" sz="1400" dirty="0"/>
          </a:p>
        </p:txBody>
      </p:sp>
      <p:sp>
        <p:nvSpPr>
          <p:cNvPr id="5" name="CuadroTexto 4"/>
          <p:cNvSpPr txBox="1"/>
          <p:nvPr/>
        </p:nvSpPr>
        <p:spPr>
          <a:xfrm>
            <a:off x="1326524" y="862885"/>
            <a:ext cx="6297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L"/>
            </a:defPPr>
            <a:lvl1pPr>
              <a:defRPr b="1"/>
            </a:lvl1pPr>
          </a:lstStyle>
          <a:p>
            <a:pPr algn="ctr"/>
            <a:r>
              <a:rPr lang="es-CL" dirty="0"/>
              <a:t>Ejemplos </a:t>
            </a:r>
            <a:r>
              <a:rPr lang="es-CL" dirty="0" smtClean="0"/>
              <a:t>concretos : Enfermedad cerebrovascular</a:t>
            </a:r>
            <a:endParaRPr lang="es-CL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293" y="1377858"/>
            <a:ext cx="8907415" cy="472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58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1727</TotalTime>
  <Words>596</Words>
  <Application>Microsoft Office PowerPoint</Application>
  <PresentationFormat>Presentación en pantalla (4:3)</PresentationFormat>
  <Paragraphs>90</Paragraphs>
  <Slides>27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Francisca Casas</dc:creator>
  <cp:lastModifiedBy>Jaime Mañalich</cp:lastModifiedBy>
  <cp:revision>177</cp:revision>
  <cp:lastPrinted>2015-01-19T20:56:30Z</cp:lastPrinted>
  <dcterms:created xsi:type="dcterms:W3CDTF">2015-01-12T14:18:19Z</dcterms:created>
  <dcterms:modified xsi:type="dcterms:W3CDTF">2015-04-19T18:48:08Z</dcterms:modified>
</cp:coreProperties>
</file>