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76" r:id="rId7"/>
    <p:sldId id="271" r:id="rId8"/>
    <p:sldId id="265" r:id="rId9"/>
    <p:sldId id="258" r:id="rId10"/>
    <p:sldId id="259" r:id="rId11"/>
    <p:sldId id="269" r:id="rId12"/>
    <p:sldId id="272" r:id="rId13"/>
    <p:sldId id="266" r:id="rId14"/>
    <p:sldId id="267" r:id="rId15"/>
    <p:sldId id="273" r:id="rId16"/>
    <p:sldId id="268" r:id="rId17"/>
    <p:sldId id="270" r:id="rId18"/>
    <p:sldId id="274" r:id="rId19"/>
    <p:sldId id="275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206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914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066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809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457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681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401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412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918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01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268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D612A-F74A-4817-B76A-92347B643C0B}" type="datetimeFigureOut">
              <a:rPr lang="es-CL" smtClean="0"/>
              <a:t>24-11-2014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6306-830C-434B-94A3-2DE15E4F9C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7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464" y="0"/>
            <a:ext cx="9144000" cy="2387600"/>
          </a:xfrm>
        </p:spPr>
        <p:txBody>
          <a:bodyPr/>
          <a:lstStyle/>
          <a:p>
            <a:r>
              <a:rPr lang="es-CL" dirty="0" smtClean="0"/>
              <a:t>Coloquio: Discapacidad o Capacidades Diferentes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44594" y="507931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s-CL" dirty="0" err="1" smtClean="0"/>
              <a:t>MSc</a:t>
            </a:r>
            <a:r>
              <a:rPr lang="es-CL" dirty="0" smtClean="0"/>
              <a:t>. Cristian Contador Cantillana</a:t>
            </a:r>
          </a:p>
          <a:p>
            <a:r>
              <a:rPr lang="es-CL" dirty="0" smtClean="0"/>
              <a:t>Director Carrera Kinesiología</a:t>
            </a:r>
          </a:p>
          <a:p>
            <a:r>
              <a:rPr lang="es-CL" dirty="0" smtClean="0"/>
              <a:t>Universidad San Sebastián Santiago</a:t>
            </a:r>
          </a:p>
          <a:p>
            <a:r>
              <a:rPr lang="es-CL" dirty="0" smtClean="0"/>
              <a:t>Email: cristian.contador@uss.cl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76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1517" r="1109" b="1587"/>
          <a:stretch>
            <a:fillRect/>
          </a:stretch>
        </p:blipFill>
        <p:spPr bwMode="auto">
          <a:xfrm>
            <a:off x="2208214" y="1196976"/>
            <a:ext cx="77755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12297" name="Text Box 15"/>
          <p:cNvSpPr txBox="1">
            <a:spLocks noChangeArrowheads="1"/>
          </p:cNvSpPr>
          <p:nvPr/>
        </p:nvSpPr>
        <p:spPr bwMode="auto">
          <a:xfrm>
            <a:off x="1981200" y="64770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s-ES_tradnl" altLang="es-CL" sz="900" b="1">
                <a:solidFill>
                  <a:srgbClr val="000290"/>
                </a:solidFill>
              </a:rPr>
              <a:t>www.med.uchile.cl</a:t>
            </a:r>
            <a:endParaRPr lang="es-ES_tradnl" altLang="es-CL" sz="2400"/>
          </a:p>
        </p:txBody>
      </p:sp>
      <p:sp>
        <p:nvSpPr>
          <p:cNvPr id="12298" name="9 Rectángulo"/>
          <p:cNvSpPr>
            <a:spLocks noChangeArrowheads="1"/>
          </p:cNvSpPr>
          <p:nvPr/>
        </p:nvSpPr>
        <p:spPr bwMode="auto">
          <a:xfrm>
            <a:off x="2135189" y="6092826"/>
            <a:ext cx="849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1200"/>
              <a:t>WHO. CONSEJO EJECUTIVO, EB132/10. 132.ª reunión del 30 de noviembre de 2012.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CL" altLang="es-CL" sz="1200"/>
              <a:t>Punto 6.5 del orden del día provisional. Discapacidad Informe de la Secretaría.</a:t>
            </a:r>
          </a:p>
        </p:txBody>
      </p:sp>
    </p:spTree>
    <p:extLst>
      <p:ext uri="{BB962C8B-B14F-4D97-AF65-F5344CB8AC3E}">
        <p14:creationId xmlns:p14="http://schemas.microsoft.com/office/powerpoint/2010/main" val="11310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8" t="13461" r="8829" b="4642"/>
          <a:stretch>
            <a:fillRect/>
          </a:stretch>
        </p:blipFill>
        <p:spPr bwMode="auto">
          <a:xfrm>
            <a:off x="3265742" y="938212"/>
            <a:ext cx="6192837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2" name="Rectángulo 1"/>
          <p:cNvSpPr/>
          <p:nvPr/>
        </p:nvSpPr>
        <p:spPr>
          <a:xfrm>
            <a:off x="3644719" y="3436026"/>
            <a:ext cx="5434885" cy="373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09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15" y="1036874"/>
            <a:ext cx="777917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4" t="10941" r="11781" b="5901"/>
          <a:stretch>
            <a:fillRect/>
          </a:stretch>
        </p:blipFill>
        <p:spPr bwMode="auto">
          <a:xfrm>
            <a:off x="2794714" y="1059574"/>
            <a:ext cx="6717585" cy="568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80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8" t="9682" r="11781" b="10941"/>
          <a:stretch>
            <a:fillRect/>
          </a:stretch>
        </p:blipFill>
        <p:spPr bwMode="auto">
          <a:xfrm>
            <a:off x="2238375" y="1031025"/>
            <a:ext cx="73723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39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15" y="1204299"/>
            <a:ext cx="777917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14720" r="9567" b="26060"/>
          <a:stretch>
            <a:fillRect/>
          </a:stretch>
        </p:blipFill>
        <p:spPr bwMode="auto">
          <a:xfrm>
            <a:off x="946447" y="1197735"/>
            <a:ext cx="10231080" cy="453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52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19" y="1726506"/>
            <a:ext cx="4304764" cy="32285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202" y="1465642"/>
            <a:ext cx="4445760" cy="44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38200" y="660857"/>
            <a:ext cx="10515600" cy="1325563"/>
          </a:xfrm>
        </p:spPr>
        <p:txBody>
          <a:bodyPr/>
          <a:lstStyle/>
          <a:p>
            <a:r>
              <a:rPr lang="es-CL" dirty="0" smtClean="0"/>
              <a:t>Kinesiólogo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80303" y="1858113"/>
            <a:ext cx="11449319" cy="4568444"/>
          </a:xfrm>
        </p:spPr>
        <p:txBody>
          <a:bodyPr>
            <a:normAutofit fontScale="92500"/>
          </a:bodyPr>
          <a:lstStyle/>
          <a:p>
            <a:pPr algn="just"/>
            <a:r>
              <a:rPr lang="es-CL" dirty="0"/>
              <a:t>La </a:t>
            </a:r>
            <a:r>
              <a:rPr lang="es-CL" dirty="0" smtClean="0"/>
              <a:t>Kinesiología define </a:t>
            </a:r>
            <a:r>
              <a:rPr lang="es-CL" dirty="0"/>
              <a:t>y </a:t>
            </a:r>
            <a:r>
              <a:rPr lang="es-CL" dirty="0" smtClean="0"/>
              <a:t>promueve un sistema </a:t>
            </a:r>
            <a:r>
              <a:rPr lang="es-CL" dirty="0"/>
              <a:t>de movimiento </a:t>
            </a:r>
            <a:r>
              <a:rPr lang="es-CL" dirty="0" smtClean="0"/>
              <a:t>como </a:t>
            </a:r>
            <a:r>
              <a:rPr lang="es-CL" dirty="0"/>
              <a:t>base para la optimización de </a:t>
            </a:r>
            <a:r>
              <a:rPr lang="es-CL" dirty="0" smtClean="0"/>
              <a:t>la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funcionalidad </a:t>
            </a:r>
            <a:r>
              <a:rPr lang="es-CL" dirty="0"/>
              <a:t>para mejorar la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salud</a:t>
            </a:r>
            <a:r>
              <a:rPr lang="es-CL" dirty="0"/>
              <a:t> de la sociedad. </a:t>
            </a:r>
            <a:endParaRPr lang="es-CL" dirty="0" smtClean="0"/>
          </a:p>
          <a:p>
            <a:pPr algn="just"/>
            <a:r>
              <a:rPr lang="es-CL" dirty="0" smtClean="0"/>
              <a:t>El </a:t>
            </a:r>
            <a:r>
              <a:rPr lang="es-CL" dirty="0"/>
              <a:t>reconocimiento y la validación del sistema de movimiento es esencial para comprender la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  <a:r>
              <a:rPr lang="es-CL" dirty="0"/>
              <a:t>,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función</a:t>
            </a:r>
            <a:r>
              <a:rPr lang="es-CL" dirty="0"/>
              <a:t> y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potencial</a:t>
            </a:r>
            <a:r>
              <a:rPr lang="es-CL" dirty="0"/>
              <a:t> del cuerpo humano. </a:t>
            </a:r>
            <a:endParaRPr lang="es-CL" dirty="0" smtClean="0"/>
          </a:p>
          <a:p>
            <a:pPr algn="just"/>
            <a:r>
              <a:rPr lang="es-CL" dirty="0" smtClean="0"/>
              <a:t>El Kinesiólogo </a:t>
            </a:r>
            <a:r>
              <a:rPr lang="es-CL" dirty="0"/>
              <a:t>se encargará de la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</a:t>
            </a:r>
            <a:r>
              <a:rPr lang="es-CL" dirty="0"/>
              <a:t> y la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</a:t>
            </a:r>
            <a:r>
              <a:rPr lang="es-CL" dirty="0"/>
              <a:t> de sistema </a:t>
            </a:r>
            <a:r>
              <a:rPr lang="es-CL" dirty="0" smtClean="0"/>
              <a:t>del </a:t>
            </a:r>
            <a:r>
              <a:rPr lang="es-CL" dirty="0"/>
              <a:t>movimiento de una persona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durante toda la vida</a:t>
            </a:r>
            <a:r>
              <a:rPr lang="es-CL" dirty="0"/>
              <a:t> para promover el desarrollo óptimo;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diagnosticar las deficiencias</a:t>
            </a:r>
            <a:r>
              <a:rPr lang="es-CL" dirty="0"/>
              <a:t>,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limitaciones en la actividad </a:t>
            </a:r>
            <a:r>
              <a:rPr lang="es-CL" dirty="0"/>
              <a:t>y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restricciones</a:t>
            </a:r>
            <a:r>
              <a:rPr lang="es-CL" dirty="0"/>
              <a:t> en la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</a:t>
            </a:r>
            <a:r>
              <a:rPr lang="es-CL" dirty="0"/>
              <a:t>; y proporcionar las intervenciones dirigidas a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prevenir</a:t>
            </a:r>
            <a:r>
              <a:rPr lang="es-CL" dirty="0"/>
              <a:t> o mejorar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limitaciones en la actividad </a:t>
            </a:r>
            <a:r>
              <a:rPr lang="es-CL" dirty="0"/>
              <a:t>y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restricciones en la participación</a:t>
            </a:r>
            <a:r>
              <a:rPr lang="es-CL" dirty="0"/>
              <a:t>. </a:t>
            </a:r>
            <a:endParaRPr lang="es-CL" dirty="0" smtClean="0"/>
          </a:p>
          <a:p>
            <a:pPr algn="just"/>
            <a:r>
              <a:rPr lang="es-CL" dirty="0" smtClean="0"/>
              <a:t>El </a:t>
            </a:r>
            <a:r>
              <a:rPr lang="es-CL" dirty="0"/>
              <a:t>sistema de movimiento es el núcleo de la práctica </a:t>
            </a:r>
            <a:r>
              <a:rPr lang="es-CL" dirty="0" smtClean="0"/>
              <a:t>del Kinesiólogo, </a:t>
            </a:r>
            <a:r>
              <a:rPr lang="es-CL" dirty="0"/>
              <a:t>la educación y la investigación.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701565" y="6241891"/>
            <a:ext cx="410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Who</a:t>
            </a:r>
            <a:r>
              <a:rPr lang="es-CL" dirty="0"/>
              <a:t> Are </a:t>
            </a:r>
            <a:r>
              <a:rPr lang="es-CL" dirty="0" err="1"/>
              <a:t>Physical</a:t>
            </a:r>
            <a:r>
              <a:rPr lang="es-CL" dirty="0"/>
              <a:t> </a:t>
            </a:r>
            <a:r>
              <a:rPr lang="es-CL" dirty="0" err="1"/>
              <a:t>Therapists</a:t>
            </a:r>
            <a:r>
              <a:rPr lang="es-CL" dirty="0" smtClean="0"/>
              <a:t>? APTA 2014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76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67" y="824332"/>
            <a:ext cx="2591025" cy="20423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483" t="1868"/>
          <a:stretch/>
        </p:blipFill>
        <p:spPr>
          <a:xfrm>
            <a:off x="3913227" y="366031"/>
            <a:ext cx="4036119" cy="28477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144" y="617846"/>
            <a:ext cx="2999492" cy="33104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697" y="3238255"/>
            <a:ext cx="2304488" cy="33104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726" y="4516090"/>
            <a:ext cx="3292006" cy="207292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980348" y="4080889"/>
            <a:ext cx="57332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spcBef>
                <a:spcPct val="50000"/>
              </a:spcBef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algn="ctr">
              <a:spcBef>
                <a:spcPct val="50000"/>
              </a:spcBef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algn="ctr">
              <a:spcBef>
                <a:spcPct val="50000"/>
              </a:spcBef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algn="ctr">
              <a:spcBef>
                <a:spcPct val="50000"/>
              </a:spcBef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algn="ctr">
              <a:spcBef>
                <a:spcPct val="50000"/>
              </a:spcBef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66"/>
              </a:buClr>
              <a:buSzPct val="150000"/>
              <a:buFont typeface="Wingdings" panose="05000000000000000000" pitchFamily="2" charset="2"/>
              <a:buChar char="ü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s-CL" altLang="es-CL" dirty="0">
                <a:solidFill>
                  <a:schemeClr val="bg1"/>
                </a:solidFill>
                <a:latin typeface="Tahoma" panose="020B0604030504040204" pitchFamily="34" charset="0"/>
              </a:rPr>
              <a:t>En Kayak NO hay Paraplejia !!!</a:t>
            </a:r>
            <a:endParaRPr lang="es-ES" altLang="es-CL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04952" y="4847823"/>
            <a:ext cx="2852670" cy="20101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s-CL" altLang="es-CL" sz="4400" b="1" i="1" dirty="0" smtClean="0">
                <a:solidFill>
                  <a:srgbClr val="A50021"/>
                </a:solidFill>
              </a:rPr>
              <a:t>“Cabemos todos en la tierra mía”</a:t>
            </a:r>
            <a:r>
              <a:rPr lang="es-CL" altLang="es-CL" sz="4800" b="1" dirty="0" smtClean="0">
                <a:solidFill>
                  <a:srgbClr val="A50021"/>
                </a:solidFill>
              </a:rPr>
              <a:t> </a:t>
            </a:r>
          </a:p>
          <a:p>
            <a:pPr algn="r">
              <a:buFontTx/>
              <a:buNone/>
            </a:pPr>
            <a:r>
              <a:rPr lang="es-CL" altLang="es-CL" sz="1800" b="1" dirty="0" smtClean="0">
                <a:solidFill>
                  <a:srgbClr val="A50021"/>
                </a:solidFill>
              </a:rPr>
              <a:t>(Pablo Neruda)</a:t>
            </a:r>
            <a:endParaRPr lang="es-ES" altLang="es-CL" sz="1800" b="1" dirty="0" smtClean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47"/>
            <a:ext cx="12192000" cy="6858000"/>
          </a:xfrm>
          <a:prstGeom prst="rect">
            <a:avLst/>
          </a:prstGeom>
        </p:spPr>
      </p:pic>
      <p:sp>
        <p:nvSpPr>
          <p:cNvPr id="5122" name="1 Título"/>
          <p:cNvSpPr>
            <a:spLocks noGrp="1"/>
          </p:cNvSpPr>
          <p:nvPr>
            <p:ph type="title"/>
          </p:nvPr>
        </p:nvSpPr>
        <p:spPr>
          <a:xfrm>
            <a:off x="838200" y="892214"/>
            <a:ext cx="10515600" cy="1325563"/>
          </a:xfrm>
        </p:spPr>
        <p:txBody>
          <a:bodyPr/>
          <a:lstStyle/>
          <a:p>
            <a:r>
              <a:rPr lang="es-ES" altLang="es-CL" dirty="0" smtClean="0"/>
              <a:t>DISCAPACIDAD</a:t>
            </a:r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>
          <a:xfrm>
            <a:off x="2209800" y="2217777"/>
            <a:ext cx="7772400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es-CL" altLang="es-CL" sz="2400" dirty="0"/>
              <a:t>La discapacidad no es un fenómeno puramente biológico ni un concepto social sino el resultado de interacciones entre las enfermedades y factores ambientales y personales (OMS, 2001</a:t>
            </a:r>
            <a:r>
              <a:rPr lang="es-CL" altLang="es-CL" sz="2400" dirty="0" smtClean="0"/>
              <a:t>). </a:t>
            </a:r>
            <a:endParaRPr lang="es-CL" altLang="es-CL" sz="2400" dirty="0"/>
          </a:p>
          <a:p>
            <a:pPr marL="0" indent="0" algn="just">
              <a:buNone/>
            </a:pPr>
            <a:endParaRPr lang="es-CL" altLang="es-CL" sz="2400" dirty="0"/>
          </a:p>
          <a:p>
            <a:pPr marL="0" indent="0" algn="just">
              <a:buNone/>
            </a:pPr>
            <a:r>
              <a:rPr lang="es-CL" altLang="es-CL" sz="2400" dirty="0"/>
              <a:t>Puede ocurrir en tres niveles: deficiencia funcional o estructural del cuerpo humano; limitación de la actividad, como la incapacidad de leer o desplazarse; restricciones a la participación en la sociedad, como la exclusión de la escuela o el trabajo. </a:t>
            </a:r>
            <a:endParaRPr lang="es-ES" altLang="es-CL" sz="2400" dirty="0"/>
          </a:p>
        </p:txBody>
      </p:sp>
      <p:sp>
        <p:nvSpPr>
          <p:cNvPr id="5128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7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81" y="1908175"/>
            <a:ext cx="5802237" cy="4351338"/>
          </a:xfrm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7573" r="21489" b="31664"/>
          <a:stretch/>
        </p:blipFill>
        <p:spPr bwMode="auto">
          <a:xfrm>
            <a:off x="2424114" y="1430245"/>
            <a:ext cx="6911975" cy="456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4" name="Elipse 3"/>
          <p:cNvSpPr/>
          <p:nvPr/>
        </p:nvSpPr>
        <p:spPr>
          <a:xfrm>
            <a:off x="7018986" y="1908175"/>
            <a:ext cx="734096" cy="11183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34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7239" r="1447" b="18501"/>
          <a:stretch>
            <a:fillRect/>
          </a:stretch>
        </p:blipFill>
        <p:spPr bwMode="auto">
          <a:xfrm>
            <a:off x="1524000" y="1628776"/>
            <a:ext cx="91440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76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9682" r="13258" b="19760"/>
          <a:stretch>
            <a:fillRect/>
          </a:stretch>
        </p:blipFill>
        <p:spPr bwMode="auto">
          <a:xfrm>
            <a:off x="2422525" y="1412875"/>
            <a:ext cx="75596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" name="Rectángulo 2"/>
          <p:cNvSpPr/>
          <p:nvPr/>
        </p:nvSpPr>
        <p:spPr>
          <a:xfrm>
            <a:off x="2730321" y="3606085"/>
            <a:ext cx="6658378" cy="476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851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955" y="3233887"/>
            <a:ext cx="5698045" cy="36241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2233"/>
            <a:ext cx="6481574" cy="3248818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10135673" y="5499279"/>
            <a:ext cx="1210614" cy="8565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915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757" y="934979"/>
            <a:ext cx="8057560" cy="52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4" t="8421" r="11044" b="9682"/>
          <a:stretch>
            <a:fillRect/>
          </a:stretch>
        </p:blipFill>
        <p:spPr bwMode="auto">
          <a:xfrm>
            <a:off x="2603500" y="1111250"/>
            <a:ext cx="69850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68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1517" r="1109" b="1587"/>
          <a:stretch>
            <a:fillRect/>
          </a:stretch>
        </p:blipFill>
        <p:spPr bwMode="auto">
          <a:xfrm>
            <a:off x="2208214" y="1171978"/>
            <a:ext cx="7814140" cy="50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Line 14"/>
          <p:cNvSpPr>
            <a:spLocks noChangeShapeType="1"/>
          </p:cNvSpPr>
          <p:nvPr/>
        </p:nvSpPr>
        <p:spPr bwMode="auto">
          <a:xfrm flipH="1">
            <a:off x="2057400" y="6477000"/>
            <a:ext cx="7924800" cy="0"/>
          </a:xfrm>
          <a:prstGeom prst="line">
            <a:avLst/>
          </a:prstGeom>
          <a:noFill/>
          <a:ln w="9525" cap="rnd">
            <a:solidFill>
              <a:srgbClr val="00029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8202" name="9 Rectángulo"/>
          <p:cNvSpPr>
            <a:spLocks noChangeArrowheads="1"/>
          </p:cNvSpPr>
          <p:nvPr/>
        </p:nvSpPr>
        <p:spPr bwMode="auto">
          <a:xfrm>
            <a:off x="2135189" y="6092826"/>
            <a:ext cx="849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1200"/>
              <a:t>WHO. CONSEJO EJECUTIVO, EB132/10. 132.ª reunión del 30 de noviembre de 2012.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CL" altLang="es-CL" sz="1200"/>
              <a:t>Punto 6.5 del orden del día provisional. Discapacidad Informe de la Secretaría.</a:t>
            </a:r>
          </a:p>
        </p:txBody>
      </p:sp>
    </p:spTree>
    <p:extLst>
      <p:ext uri="{BB962C8B-B14F-4D97-AF65-F5344CB8AC3E}">
        <p14:creationId xmlns:p14="http://schemas.microsoft.com/office/powerpoint/2010/main" val="195108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311</Words>
  <Application>Microsoft Office PowerPoint</Application>
  <PresentationFormat>Panorámica</PresentationFormat>
  <Paragraphs>23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Tahoma</vt:lpstr>
      <vt:lpstr>Wingdings</vt:lpstr>
      <vt:lpstr>Tema de Office</vt:lpstr>
      <vt:lpstr>Coloquio: Discapacidad o Capacidades Diferentes</vt:lpstr>
      <vt:lpstr>DISCAPACIDAD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Kinesiólogo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 Contador Cantillana</dc:creator>
  <cp:lastModifiedBy>Ana María Morales Martinez</cp:lastModifiedBy>
  <cp:revision>19</cp:revision>
  <dcterms:created xsi:type="dcterms:W3CDTF">2014-11-19T12:29:50Z</dcterms:created>
  <dcterms:modified xsi:type="dcterms:W3CDTF">2014-11-24T18:34:27Z</dcterms:modified>
</cp:coreProperties>
</file>