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84" r:id="rId2"/>
    <p:sldId id="285" r:id="rId3"/>
    <p:sldId id="299" r:id="rId4"/>
    <p:sldId id="323" r:id="rId5"/>
    <p:sldId id="286" r:id="rId6"/>
    <p:sldId id="298" r:id="rId7"/>
    <p:sldId id="287" r:id="rId8"/>
    <p:sldId id="313" r:id="rId9"/>
    <p:sldId id="314" r:id="rId10"/>
    <p:sldId id="289" r:id="rId11"/>
    <p:sldId id="290" r:id="rId12"/>
    <p:sldId id="294" r:id="rId13"/>
    <p:sldId id="315" r:id="rId14"/>
    <p:sldId id="305" r:id="rId15"/>
    <p:sldId id="318" r:id="rId16"/>
    <p:sldId id="297" r:id="rId17"/>
    <p:sldId id="295" r:id="rId18"/>
    <p:sldId id="304" r:id="rId19"/>
    <p:sldId id="316" r:id="rId20"/>
    <p:sldId id="292" r:id="rId21"/>
    <p:sldId id="291" r:id="rId22"/>
    <p:sldId id="312" r:id="rId23"/>
    <p:sldId id="300" r:id="rId24"/>
    <p:sldId id="319" r:id="rId25"/>
    <p:sldId id="302" r:id="rId26"/>
    <p:sldId id="301" r:id="rId27"/>
    <p:sldId id="293" r:id="rId28"/>
    <p:sldId id="320" r:id="rId29"/>
    <p:sldId id="321" r:id="rId30"/>
    <p:sldId id="322" r:id="rId31"/>
    <p:sldId id="317" r:id="rId32"/>
    <p:sldId id="310" r:id="rId33"/>
    <p:sldId id="311" r:id="rId34"/>
    <p:sldId id="308" r:id="rId35"/>
    <p:sldId id="306" r:id="rId36"/>
    <p:sldId id="307" r:id="rId37"/>
    <p:sldId id="309" r:id="rId38"/>
    <p:sldId id="324" r:id="rId39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8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work\UN%20SUMMIT\Datos_NCDs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Ingresos bajos</c:v>
                </c:pt>
                <c:pt idx="1">
                  <c:v>Ingresos medianos</c:v>
                </c:pt>
                <c:pt idx="2">
                  <c:v>Ingresos altos</c:v>
                </c:pt>
                <c:pt idx="3">
                  <c:v>Total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53</c:v>
                </c:pt>
                <c:pt idx="1">
                  <c:v>63</c:v>
                </c:pt>
                <c:pt idx="2">
                  <c:v>75</c:v>
                </c:pt>
                <c:pt idx="3">
                  <c:v>64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Ingresos bajos</c:v>
                </c:pt>
                <c:pt idx="1">
                  <c:v>Ingresos medianos</c:v>
                </c:pt>
                <c:pt idx="2">
                  <c:v>Ingresos altos</c:v>
                </c:pt>
                <c:pt idx="3">
                  <c:v>Total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54</c:v>
                </c:pt>
                <c:pt idx="1">
                  <c:v>66</c:v>
                </c:pt>
                <c:pt idx="2">
                  <c:v>76</c:v>
                </c:pt>
                <c:pt idx="3">
                  <c:v>66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Ingresos bajos</c:v>
                </c:pt>
                <c:pt idx="1">
                  <c:v>Ingresos medianos</c:v>
                </c:pt>
                <c:pt idx="2">
                  <c:v>Ingresos altos</c:v>
                </c:pt>
                <c:pt idx="3">
                  <c:v>Total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62</c:v>
                </c:pt>
                <c:pt idx="1">
                  <c:v>70</c:v>
                </c:pt>
                <c:pt idx="2">
                  <c:v>79</c:v>
                </c:pt>
                <c:pt idx="3">
                  <c:v>70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99650384"/>
        <c:axId val="299647664"/>
        <c:axId val="0"/>
      </c:bar3DChart>
      <c:catAx>
        <c:axId val="299650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CL"/>
          </a:p>
        </c:txPr>
        <c:crossAx val="299647664"/>
        <c:crosses val="autoZero"/>
        <c:auto val="1"/>
        <c:lblAlgn val="ctr"/>
        <c:lblOffset val="100"/>
        <c:noMultiLvlLbl val="0"/>
      </c:catAx>
      <c:valAx>
        <c:axId val="299647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965038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400" b="1"/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Ingresos bajos</c:v>
                </c:pt>
                <c:pt idx="1">
                  <c:v>Ingresos medianos</c:v>
                </c:pt>
                <c:pt idx="2">
                  <c:v>Ingresos altos</c:v>
                </c:pt>
                <c:pt idx="3">
                  <c:v>Total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</c:v>
                </c:pt>
                <c:pt idx="1">
                  <c:v>17</c:v>
                </c:pt>
                <c:pt idx="2">
                  <c:v>20</c:v>
                </c:pt>
                <c:pt idx="3">
                  <c:v>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Ingresos bajos</c:v>
                </c:pt>
                <c:pt idx="1">
                  <c:v>Ingresos medianos</c:v>
                </c:pt>
                <c:pt idx="2">
                  <c:v>Ingresos altos</c:v>
                </c:pt>
                <c:pt idx="3">
                  <c:v>Total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16</c:v>
                </c:pt>
                <c:pt idx="1">
                  <c:v>18</c:v>
                </c:pt>
                <c:pt idx="2">
                  <c:v>21</c:v>
                </c:pt>
                <c:pt idx="3">
                  <c:v>19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Ingresos bajos</c:v>
                </c:pt>
                <c:pt idx="1">
                  <c:v>Ingresos medianos</c:v>
                </c:pt>
                <c:pt idx="2">
                  <c:v>Ingresos altos</c:v>
                </c:pt>
                <c:pt idx="3">
                  <c:v>Total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17</c:v>
                </c:pt>
                <c:pt idx="1">
                  <c:v>19</c:v>
                </c:pt>
                <c:pt idx="2">
                  <c:v>23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99641136"/>
        <c:axId val="299648208"/>
        <c:axId val="0"/>
      </c:bar3DChart>
      <c:catAx>
        <c:axId val="29964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CL"/>
          </a:p>
        </c:txPr>
        <c:crossAx val="299648208"/>
        <c:crosses val="autoZero"/>
        <c:auto val="1"/>
        <c:lblAlgn val="ctr"/>
        <c:lblOffset val="100"/>
        <c:noMultiLvlLbl val="0"/>
      </c:catAx>
      <c:valAx>
        <c:axId val="299648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964113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400" b="1"/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EVN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Global</c:v>
                </c:pt>
                <c:pt idx="1">
                  <c:v>Bajos ingresos</c:v>
                </c:pt>
                <c:pt idx="2">
                  <c:v>Medianos ingresos</c:v>
                </c:pt>
                <c:pt idx="3">
                  <c:v>Altos ingresos</c:v>
                </c:pt>
                <c:pt idx="4">
                  <c:v>Japon</c:v>
                </c:pt>
                <c:pt idx="5">
                  <c:v>S.Leona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70</c:v>
                </c:pt>
                <c:pt idx="1">
                  <c:v>62</c:v>
                </c:pt>
                <c:pt idx="2">
                  <c:v>70</c:v>
                </c:pt>
                <c:pt idx="3">
                  <c:v>79</c:v>
                </c:pt>
                <c:pt idx="4">
                  <c:v>84</c:v>
                </c:pt>
                <c:pt idx="5">
                  <c:v>46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EV60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Global</c:v>
                </c:pt>
                <c:pt idx="1">
                  <c:v>Bajos ingresos</c:v>
                </c:pt>
                <c:pt idx="2">
                  <c:v>Medianos ingresos</c:v>
                </c:pt>
                <c:pt idx="3">
                  <c:v>Altos ingresos</c:v>
                </c:pt>
                <c:pt idx="4">
                  <c:v>Japon</c:v>
                </c:pt>
                <c:pt idx="5">
                  <c:v>S.Leona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20</c:v>
                </c:pt>
                <c:pt idx="1">
                  <c:v>17</c:v>
                </c:pt>
                <c:pt idx="2">
                  <c:v>19</c:v>
                </c:pt>
                <c:pt idx="3">
                  <c:v>23</c:v>
                </c:pt>
                <c:pt idx="4">
                  <c:v>26</c:v>
                </c:pt>
                <c:pt idx="5">
                  <c:v>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99648752"/>
        <c:axId val="299644400"/>
        <c:axId val="0"/>
      </c:bar3DChart>
      <c:catAx>
        <c:axId val="299648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9644400"/>
        <c:crosses val="autoZero"/>
        <c:auto val="1"/>
        <c:lblAlgn val="ctr"/>
        <c:lblOffset val="100"/>
        <c:noMultiLvlLbl val="0"/>
      </c:catAx>
      <c:valAx>
        <c:axId val="299644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CL"/>
          </a:p>
        </c:txPr>
        <c:crossAx val="29964875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800"/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EVN</c:v>
                </c:pt>
              </c:strCache>
            </c:strRef>
          </c:tx>
          <c:invertIfNegative val="0"/>
          <c:dPt>
            <c:idx val="1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3"/>
            <c:invertIfNegative val="0"/>
            <c:bubble3D val="0"/>
            <c:spPr>
              <a:solidFill>
                <a:srgbClr val="E2D5A3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Chile</c:v>
                </c:pt>
                <c:pt idx="1">
                  <c:v>Colombia</c:v>
                </c:pt>
                <c:pt idx="2">
                  <c:v>Uruguay</c:v>
                </c:pt>
                <c:pt idx="3">
                  <c:v>Peru</c:v>
                </c:pt>
                <c:pt idx="4">
                  <c:v>Surinam</c:v>
                </c:pt>
                <c:pt idx="5">
                  <c:v>Argentina</c:v>
                </c:pt>
                <c:pt idx="6">
                  <c:v>Venezuela</c:v>
                </c:pt>
                <c:pt idx="7">
                  <c:v>Ecuador</c:v>
                </c:pt>
                <c:pt idx="8">
                  <c:v>Paraguay</c:v>
                </c:pt>
                <c:pt idx="9">
                  <c:v>Brasil</c:v>
                </c:pt>
                <c:pt idx="10">
                  <c:v>Bolivia</c:v>
                </c:pt>
                <c:pt idx="11">
                  <c:v>Guyana</c:v>
                </c:pt>
                <c:pt idx="12">
                  <c:v>Haiti</c:v>
                </c:pt>
                <c:pt idx="13">
                  <c:v>Canada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80</c:v>
                </c:pt>
                <c:pt idx="1">
                  <c:v>79</c:v>
                </c:pt>
                <c:pt idx="2">
                  <c:v>77</c:v>
                </c:pt>
                <c:pt idx="3">
                  <c:v>77</c:v>
                </c:pt>
                <c:pt idx="4">
                  <c:v>77</c:v>
                </c:pt>
                <c:pt idx="5">
                  <c:v>76</c:v>
                </c:pt>
                <c:pt idx="6">
                  <c:v>76</c:v>
                </c:pt>
                <c:pt idx="7">
                  <c:v>75</c:v>
                </c:pt>
                <c:pt idx="8">
                  <c:v>75</c:v>
                </c:pt>
                <c:pt idx="9">
                  <c:v>74</c:v>
                </c:pt>
                <c:pt idx="10">
                  <c:v>68</c:v>
                </c:pt>
                <c:pt idx="11">
                  <c:v>63</c:v>
                </c:pt>
                <c:pt idx="12">
                  <c:v>62</c:v>
                </c:pt>
                <c:pt idx="13">
                  <c:v>82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EV60</c:v>
                </c:pt>
              </c:strCache>
            </c:strRef>
          </c:tx>
          <c:invertIfNegative val="0"/>
          <c:dPt>
            <c:idx val="1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3"/>
            <c:invertIfNegative val="0"/>
            <c:bubble3D val="0"/>
            <c:spPr>
              <a:solidFill>
                <a:srgbClr val="C4D0B5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Chile</c:v>
                </c:pt>
                <c:pt idx="1">
                  <c:v>Colombia</c:v>
                </c:pt>
                <c:pt idx="2">
                  <c:v>Uruguay</c:v>
                </c:pt>
                <c:pt idx="3">
                  <c:v>Peru</c:v>
                </c:pt>
                <c:pt idx="4">
                  <c:v>Surinam</c:v>
                </c:pt>
                <c:pt idx="5">
                  <c:v>Argentina</c:v>
                </c:pt>
                <c:pt idx="6">
                  <c:v>Venezuela</c:v>
                </c:pt>
                <c:pt idx="7">
                  <c:v>Ecuador</c:v>
                </c:pt>
                <c:pt idx="8">
                  <c:v>Paraguay</c:v>
                </c:pt>
                <c:pt idx="9">
                  <c:v>Brasil</c:v>
                </c:pt>
                <c:pt idx="10">
                  <c:v>Bolivia</c:v>
                </c:pt>
                <c:pt idx="11">
                  <c:v>Guyana</c:v>
                </c:pt>
                <c:pt idx="12">
                  <c:v>Haiti</c:v>
                </c:pt>
                <c:pt idx="13">
                  <c:v>Canada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24</c:v>
                </c:pt>
                <c:pt idx="1">
                  <c:v>27</c:v>
                </c:pt>
                <c:pt idx="2">
                  <c:v>22</c:v>
                </c:pt>
                <c:pt idx="3">
                  <c:v>23</c:v>
                </c:pt>
                <c:pt idx="4">
                  <c:v>23</c:v>
                </c:pt>
                <c:pt idx="5">
                  <c:v>21</c:v>
                </c:pt>
                <c:pt idx="6">
                  <c:v>23</c:v>
                </c:pt>
                <c:pt idx="7">
                  <c:v>22</c:v>
                </c:pt>
                <c:pt idx="8">
                  <c:v>21</c:v>
                </c:pt>
                <c:pt idx="9">
                  <c:v>21</c:v>
                </c:pt>
                <c:pt idx="10">
                  <c:v>19</c:v>
                </c:pt>
                <c:pt idx="11">
                  <c:v>15</c:v>
                </c:pt>
                <c:pt idx="12">
                  <c:v>17</c:v>
                </c:pt>
                <c:pt idx="13">
                  <c:v>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99653104"/>
        <c:axId val="299640048"/>
        <c:axId val="0"/>
      </c:bar3DChart>
      <c:catAx>
        <c:axId val="299653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CL"/>
          </a:p>
        </c:txPr>
        <c:crossAx val="299640048"/>
        <c:crosses val="autoZero"/>
        <c:auto val="1"/>
        <c:lblAlgn val="ctr"/>
        <c:lblOffset val="100"/>
        <c:noMultiLvlLbl val="0"/>
      </c:catAx>
      <c:valAx>
        <c:axId val="299640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CL"/>
          </a:p>
        </c:txPr>
        <c:crossAx val="2996531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Altos ingresos</c:v>
                </c:pt>
                <c:pt idx="1">
                  <c:v>Bajos y medianos</c:v>
                </c:pt>
                <c:pt idx="2">
                  <c:v>Mundo</c:v>
                </c:pt>
                <c:pt idx="3">
                  <c:v>A.Latina y Caribe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20.9</c:v>
                </c:pt>
                <c:pt idx="1">
                  <c:v>17</c:v>
                </c:pt>
                <c:pt idx="2">
                  <c:v>18.100000000000001</c:v>
                </c:pt>
                <c:pt idx="3">
                  <c:v>19.100000000000001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Altos ingresos</c:v>
                </c:pt>
                <c:pt idx="1">
                  <c:v>Bajos y medianos</c:v>
                </c:pt>
                <c:pt idx="2">
                  <c:v>Mundo</c:v>
                </c:pt>
                <c:pt idx="3">
                  <c:v>A.Latina y Caribe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24.2</c:v>
                </c:pt>
                <c:pt idx="1">
                  <c:v>18.5</c:v>
                </c:pt>
                <c:pt idx="2">
                  <c:v>20</c:v>
                </c:pt>
                <c:pt idx="3">
                  <c:v>21.6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Promedio aumento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Altos ingresos</c:v>
                </c:pt>
                <c:pt idx="1">
                  <c:v>Bajos y medianos</c:v>
                </c:pt>
                <c:pt idx="2">
                  <c:v>Mundo</c:v>
                </c:pt>
                <c:pt idx="3">
                  <c:v>A.Latina y Caribe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1.5</c:v>
                </c:pt>
                <c:pt idx="1">
                  <c:v>0.8</c:v>
                </c:pt>
                <c:pt idx="2">
                  <c:v>0.9</c:v>
                </c:pt>
                <c:pt idx="3">
                  <c:v>1.1000000000000001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23645856"/>
        <c:axId val="223642048"/>
        <c:axId val="0"/>
      </c:bar3DChart>
      <c:catAx>
        <c:axId val="223645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3642048"/>
        <c:crosses val="autoZero"/>
        <c:auto val="1"/>
        <c:lblAlgn val="ctr"/>
        <c:lblOffset val="100"/>
        <c:noMultiLvlLbl val="0"/>
      </c:catAx>
      <c:valAx>
        <c:axId val="223642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CL"/>
          </a:p>
        </c:txPr>
        <c:crossAx val="22364585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400"/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2000" b="1"/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Hoja1!$E$3:$E$7</c:f>
              <c:strCache>
                <c:ptCount val="5"/>
                <c:pt idx="0">
                  <c:v>Enfermedades cardiovasculares</c:v>
                </c:pt>
                <c:pt idx="1">
                  <c:v>Cáncer</c:v>
                </c:pt>
                <c:pt idx="2">
                  <c:v>Otras ECNT</c:v>
                </c:pt>
                <c:pt idx="3">
                  <c:v>Diabetes</c:v>
                </c:pt>
                <c:pt idx="4">
                  <c:v>Enfermedades respiratorias crónicas</c:v>
                </c:pt>
              </c:strCache>
            </c:strRef>
          </c:cat>
          <c:val>
            <c:numRef>
              <c:f>Hoja1!$F$3:$F$7</c:f>
              <c:numCache>
                <c:formatCode>0</c:formatCode>
                <c:ptCount val="5"/>
                <c:pt idx="0">
                  <c:v>45.454545454544743</c:v>
                </c:pt>
                <c:pt idx="1">
                  <c:v>29.792393939393619</c:v>
                </c:pt>
                <c:pt idx="2">
                  <c:v>7.5757575757575761</c:v>
                </c:pt>
                <c:pt idx="3">
                  <c:v>7.0909090909090908</c:v>
                </c:pt>
                <c:pt idx="4">
                  <c:v>10.060606060606149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C:\Users\E. Filgueira Lima\Documents\Doc Salud\Docencia\ISALUD\ISALUD Maestria Sistemas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792663"/>
            <a:ext cx="1500187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C:\Users\E. Filgueira Lima\Documents\Doc Salud\Docencia\ISALUD\ISALUD Maestria Sistemas\Logo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792663"/>
            <a:ext cx="1500187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C0B9C7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528FDA3B-1619-FD47-8447-299D938DF697}" type="datetimeFigureOut">
              <a:rPr lang="es-AR"/>
              <a:pPr>
                <a:defRPr/>
              </a:pPr>
              <a:t>19/11/2014</a:t>
            </a:fld>
            <a:endParaRPr lang="es-AR"/>
          </a:p>
        </p:txBody>
      </p:sp>
      <p:sp>
        <p:nvSpPr>
          <p:cNvPr id="7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C9C2D1">
                    <a:shade val="90000"/>
                  </a:srgbClr>
                </a:solidFill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8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C0B9C7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3123C65C-D468-E94B-A134-76638541144C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3145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212D38D4-FF04-7B45-9851-9D72FA8B67CB}" type="datetimeFigureOut">
              <a:rPr lang="es-AR"/>
              <a:pPr>
                <a:defRPr/>
              </a:pPr>
              <a:t>19/11/2014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A4ADE717-E9CE-C44A-8339-00DE693A1A47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737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60A8DCF5-C5AD-964D-A19D-BF2F9AA484D7}" type="datetimeFigureOut">
              <a:rPr lang="es-AR"/>
              <a:pPr>
                <a:defRPr/>
              </a:pPr>
              <a:t>19/11/2014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0AA0DD9A-83F8-CC4C-AB45-59A0175DBA08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51756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2540" y="1380815"/>
            <a:ext cx="4080591" cy="4611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611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06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9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 lIns="91424" tIns="45712" rIns="91424" bIns="45712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69676D">
                    <a:shade val="90000"/>
                  </a:srgbClr>
                </a:solidFill>
                <a:latin typeface="Constantia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 lIns="91424" tIns="45712" rIns="91424" bIns="45712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lIns="91424" tIns="45712" rIns="91424" bIns="4571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FC485957-2D9F-BC49-A5DD-B2ACA375DD3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08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19200"/>
            <a:ext cx="8686800" cy="5257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898989"/>
                </a:solidFill>
                <a:latin typeface="Calibri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CE03F42-5AC5-8C43-A35A-F4ADC876650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77295"/>
      </p:ext>
    </p:extLst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ítulo, text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3 Marcador de gráfico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s-ES" noProof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69676D">
                    <a:shade val="90000"/>
                  </a:srgbClr>
                </a:solidFill>
                <a:latin typeface="Constantia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052C2E9F-F849-524A-9C0B-2F6CF7B631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8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C:\Users\E. Filgueira Lima\Documents\Doc Salud\Docencia\ISALUD\ISALUD Maestria Sistemas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792663"/>
            <a:ext cx="1500187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C:\Users\E. Filgueira Lima\Documents\Doc Salud\Docencia\ISALUD\ISALUD Maestria Sistemas\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792663"/>
            <a:ext cx="1500187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CAC473E2-2479-FF4C-90CE-0E41CE8F795D}" type="datetimeFigureOut">
              <a:rPr lang="es-AR"/>
              <a:pPr>
                <a:defRPr/>
              </a:pPr>
              <a:t>19/11/2014</a:t>
            </a:fld>
            <a:endParaRPr lang="es-AR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5A1E9BE4-A35B-5D45-8224-1154A229AEB6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80245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C0B9C7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6DA07985-9FAD-5A47-8AE3-EE0CE1672BF8}" type="datetimeFigureOut">
              <a:rPr lang="es-AR"/>
              <a:pPr>
                <a:defRPr/>
              </a:pPr>
              <a:t>19/11/2014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C9C2D1">
                    <a:shade val="90000"/>
                  </a:srgbClr>
                </a:solidFill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C0B9C7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5C38C92C-C878-A54E-95B7-A897804C780E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52904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F33FE2DC-172D-C74E-BE19-97ADAFDB7EF5}" type="datetimeFigureOut">
              <a:rPr lang="es-AR"/>
              <a:pPr>
                <a:defRPr/>
              </a:pPr>
              <a:t>19/11/2014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57EAB7FC-C5D7-F042-8A5E-8133B1808D93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71672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EA716AEB-242C-F841-B1B1-81BA08CC641E}" type="datetimeFigureOut">
              <a:rPr lang="es-AR"/>
              <a:pPr>
                <a:defRPr/>
              </a:pPr>
              <a:t>19/11/2014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1BAD032E-E9CD-9040-B112-6F5C4811F1F5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43101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BB93E20E-7770-EB4F-93CA-362EF461D807}" type="datetimeFigureOut">
              <a:rPr lang="es-AR"/>
              <a:pPr>
                <a:defRPr/>
              </a:pPr>
              <a:t>19/11/2014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7D8D2F3D-2040-DD4B-8161-EC7F1AD27722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7760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9542BA69-DEF3-9B43-A137-21A1AF09C622}" type="datetimeFigureOut">
              <a:rPr lang="es-AR"/>
              <a:pPr>
                <a:defRPr/>
              </a:pPr>
              <a:t>19/11/2014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3D5CA514-D579-8A47-ADC2-B1E7674632CC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7031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72DEE3EB-0A62-0542-97D8-95F1929CCFBB}" type="datetimeFigureOut">
              <a:rPr lang="es-AR"/>
              <a:pPr>
                <a:defRPr/>
              </a:pPr>
              <a:t>19/11/2014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11ADE147-40A9-B24A-A43D-B833CBDF6BF8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19557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Recortar y redondear rectángulo de esquina sencilla"/>
          <p:cNvSpPr>
            <a:spLocks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0 w 5257800"/>
              <a:gd name="T1" fmla="*/ 0 h 4114800"/>
              <a:gd name="T2" fmla="*/ 5107772 w 5257800"/>
              <a:gd name="T3" fmla="*/ 0 h 4114800"/>
              <a:gd name="T4" fmla="*/ 5257800 w 5257800"/>
              <a:gd name="T5" fmla="*/ 150026 h 4114800"/>
              <a:gd name="T6" fmla="*/ 5257800 w 5257800"/>
              <a:gd name="T7" fmla="*/ 4114800 h 4114800"/>
              <a:gd name="T8" fmla="*/ 0 w 5257800"/>
              <a:gd name="T9" fmla="*/ 4114800 h 4114800"/>
              <a:gd name="T10" fmla="*/ 0 w 5257800"/>
              <a:gd name="T11" fmla="*/ 0 h 4114800"/>
              <a:gd name="T12" fmla="*/ 0 w 5257800"/>
              <a:gd name="T13" fmla="*/ 0 h 41148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57800"/>
              <a:gd name="T22" fmla="*/ 0 h 4114800"/>
              <a:gd name="T23" fmla="*/ 5257800 w 5257800"/>
              <a:gd name="T24" fmla="*/ 4114800 h 41148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>
            <a:solidFill>
              <a:srgbClr val="C0C0C0"/>
            </a:solidFill>
            <a:round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AR" sz="2400">
              <a:solidFill>
                <a:prstClr val="black"/>
              </a:solidFill>
              <a:latin typeface="Trebuchet MS" pitchFamily="34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6" name="11 Triángulo rectángulo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dist="6350" dir="12899787" algn="tl" rotWithShape="0">
              <a:srgbClr val="808080">
                <a:alpha val="46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AR">
              <a:solidFill>
                <a:srgbClr val="FFFFFF"/>
              </a:solidFill>
              <a:latin typeface="Constantia" charset="0"/>
              <a:ea typeface="MS PGothic" charset="0"/>
              <a:cs typeface="MS PGothic" charset="0"/>
            </a:endParaRPr>
          </a:p>
        </p:txBody>
      </p:sp>
      <p:sp>
        <p:nvSpPr>
          <p:cNvPr id="7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14D31A34-CB32-2745-830F-1DFFC953EAEC}" type="datetimeFigureOut">
              <a:rPr lang="es-AR"/>
              <a:pPr>
                <a:defRPr/>
              </a:pPr>
              <a:t>19/11/2014</a:t>
            </a:fld>
            <a:endParaRPr lang="es-AR"/>
          </a:p>
        </p:txBody>
      </p:sp>
      <p:sp>
        <p:nvSpPr>
          <p:cNvPr id="10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1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1B6B74E8-5B3F-EC4E-9CCF-FCFEC1B75B59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53329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  <a:ea typeface="ＭＳ Ｐゴシック" charset="0"/>
              <a:cs typeface="ＭＳ Ｐゴシック" charset="0"/>
            </a:endParaRPr>
          </a:p>
        </p:txBody>
      </p:sp>
      <p:sp>
        <p:nvSpPr>
          <p:cNvPr id="13316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3317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646268"/>
                </a:solidFill>
                <a:latin typeface="Constanti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4DB139-FC49-514A-B7C2-CB8DDB858F2D}" type="datetimeFigureOut">
              <a:rPr lang="es-AR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19/11/2014</a:t>
            </a:fld>
            <a:endParaRPr lang="es-AR"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69676D">
                    <a:shade val="90000"/>
                  </a:srgbClr>
                </a:solidFill>
                <a:latin typeface="Constant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646268"/>
                </a:solidFill>
                <a:latin typeface="Constanti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EFA5D3-33C4-A846-AE72-5478982DF1D9}" type="slidenum">
              <a:rPr lang="es-AR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1 Grupo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Trebuchet MS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Trebuchet MS" charset="0"/>
                <a:ea typeface="MS PGothic" charset="0"/>
                <a:cs typeface="MS PGothic" charset="0"/>
              </a:endParaRPr>
            </a:p>
          </p:txBody>
        </p:sp>
      </p:grpSp>
      <p:pic>
        <p:nvPicPr>
          <p:cNvPr id="13322" name="Picture 2" descr="C:\Users\rtorres\AppData\Local\Microsoft\Windows\Temporary Internet Files\Content.Outlook\YARSMZ95\logo universidad isalud vertical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5300663"/>
            <a:ext cx="8636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36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itchFamily="34" charset="-12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6BB1C9"/>
        </a:buClr>
        <a:buSzPct val="95000"/>
        <a:buFont typeface="Wingdings 2" charset="0"/>
        <a:buChar char=""/>
        <a:defRPr sz="26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charset="0"/>
        <a:buChar char=""/>
        <a:defRPr sz="2100" kern="1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6BB1C9"/>
        </a:buClr>
        <a:buSzPct val="65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6585CF"/>
        </a:buClr>
        <a:buSzPct val="65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5" Type="http://schemas.openxmlformats.org/officeDocument/2006/relationships/oleObject" Target="../embeddings/Hoja_de_c_lculo_de_Microsoft_Excel_97-20031.xls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</a:rPr>
              <a:t>El </a:t>
            </a:r>
            <a:r>
              <a:rPr lang="en-US" sz="4000" b="1" dirty="0" err="1" smtClean="0">
                <a:solidFill>
                  <a:srgbClr val="000000"/>
                </a:solidFill>
              </a:rPr>
              <a:t>envejecimiento</a:t>
            </a:r>
            <a:r>
              <a:rPr lang="en-US" sz="4000" b="1" dirty="0" smtClean="0">
                <a:solidFill>
                  <a:srgbClr val="000000"/>
                </a:solidFill>
              </a:rPr>
              <a:t> en el </a:t>
            </a:r>
            <a:r>
              <a:rPr lang="en-US" sz="4000" b="1" dirty="0" err="1" smtClean="0">
                <a:solidFill>
                  <a:srgbClr val="000000"/>
                </a:solidFill>
              </a:rPr>
              <a:t>Cono</a:t>
            </a:r>
            <a:r>
              <a:rPr lang="en-US" sz="4000" b="1" dirty="0" smtClean="0">
                <a:solidFill>
                  <a:srgbClr val="000000"/>
                </a:solidFill>
              </a:rPr>
              <a:t> Sur</a:t>
            </a:r>
            <a:br>
              <a:rPr lang="en-US" sz="4000" b="1" dirty="0" smtClean="0">
                <a:solidFill>
                  <a:srgbClr val="000000"/>
                </a:solidFill>
              </a:rPr>
            </a:br>
            <a:r>
              <a:rPr lang="en-US" sz="2000" i="1" dirty="0" smtClean="0">
                <a:solidFill>
                  <a:srgbClr val="000000"/>
                </a:solidFill>
              </a:rPr>
              <a:t>Un </a:t>
            </a:r>
            <a:r>
              <a:rPr lang="en-US" sz="2000" i="1" dirty="0" err="1" smtClean="0">
                <a:solidFill>
                  <a:srgbClr val="000000"/>
                </a:solidFill>
              </a:rPr>
              <a:t>desafio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para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las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politicas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sociales</a:t>
            </a: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6237312"/>
            <a:ext cx="1540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onstantia"/>
              </a:rPr>
              <a:t>Ruben Torres</a:t>
            </a: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0570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Envejecimiento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inequidad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en el mundo-2012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631988051"/>
              </p:ext>
            </p:extLst>
          </p:nvPr>
        </p:nvGraphicFramePr>
        <p:xfrm>
          <a:off x="155385" y="1124744"/>
          <a:ext cx="8964488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Left-Right Arrow 3"/>
          <p:cNvSpPr/>
          <p:nvPr/>
        </p:nvSpPr>
        <p:spPr>
          <a:xfrm>
            <a:off x="2699792" y="2276872"/>
            <a:ext cx="2664296" cy="1008112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</a:rPr>
              <a:t>17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</a:rPr>
              <a:t>anos</a:t>
            </a:r>
            <a:endParaRPr lang="en-US" sz="3200" i="1" dirty="0">
              <a:solidFill>
                <a:srgbClr val="000000"/>
              </a:solidFill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6300192" y="2564904"/>
            <a:ext cx="1584176" cy="1276720"/>
          </a:xfrm>
          <a:prstGeom prst="leftRightArrow">
            <a:avLst/>
          </a:prstGeom>
          <a:solidFill>
            <a:srgbClr val="EBE3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</a:rPr>
              <a:t>38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anos</a:t>
            </a: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2915816" y="4509120"/>
            <a:ext cx="2664296" cy="792088"/>
          </a:xfrm>
          <a:prstGeom prst="leftRightArrow">
            <a:avLst/>
          </a:prstGeom>
          <a:solidFill>
            <a:srgbClr val="9CB0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</a:rPr>
              <a:t>6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</a:rPr>
              <a:t>anos</a:t>
            </a:r>
            <a:endParaRPr lang="en-US" sz="3200" i="1" dirty="0">
              <a:solidFill>
                <a:srgbClr val="000000"/>
              </a:solidFill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6804248" y="4509120"/>
            <a:ext cx="1584176" cy="1008112"/>
          </a:xfrm>
          <a:prstGeom prst="leftRightArrow">
            <a:avLst/>
          </a:prstGeom>
          <a:solidFill>
            <a:srgbClr val="9CB0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13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anos</a:t>
            </a:r>
            <a:endParaRPr lang="en-US" sz="20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38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933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rgbClr val="000000"/>
                </a:solidFill>
              </a:rPr>
              <a:t>Envejecimiento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inequidad</a:t>
            </a:r>
            <a:r>
              <a:rPr lang="en-US" dirty="0">
                <a:solidFill>
                  <a:srgbClr val="000000"/>
                </a:solidFill>
              </a:rPr>
              <a:t> 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3100" dirty="0">
                <a:solidFill>
                  <a:srgbClr val="000000"/>
                </a:solidFill>
              </a:rPr>
              <a:t>en el </a:t>
            </a:r>
            <a:r>
              <a:rPr lang="en-US" sz="3100" dirty="0" err="1" smtClean="0">
                <a:solidFill>
                  <a:srgbClr val="000000"/>
                </a:solidFill>
              </a:rPr>
              <a:t>Cono</a:t>
            </a:r>
            <a:r>
              <a:rPr lang="en-US" sz="3100" dirty="0" smtClean="0">
                <a:solidFill>
                  <a:srgbClr val="000000"/>
                </a:solidFill>
              </a:rPr>
              <a:t> Sur-</a:t>
            </a:r>
            <a:r>
              <a:rPr lang="en-US" sz="3100" dirty="0">
                <a:solidFill>
                  <a:srgbClr val="000000"/>
                </a:solidFill>
              </a:rPr>
              <a:t>2012</a:t>
            </a:r>
            <a:endParaRPr lang="en-US" sz="67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934791715"/>
              </p:ext>
            </p:extLst>
          </p:nvPr>
        </p:nvGraphicFramePr>
        <p:xfrm>
          <a:off x="0" y="980728"/>
          <a:ext cx="9144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Left-Right Arrow 3"/>
          <p:cNvSpPr/>
          <p:nvPr/>
        </p:nvSpPr>
        <p:spPr>
          <a:xfrm>
            <a:off x="683568" y="2564904"/>
            <a:ext cx="6552728" cy="48463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17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1403648" y="4437112"/>
            <a:ext cx="5976664" cy="484632"/>
          </a:xfrm>
          <a:prstGeom prst="leftRightArrow">
            <a:avLst/>
          </a:prstGeom>
          <a:solidFill>
            <a:srgbClr val="C4D0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12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7735652" y="2780928"/>
            <a:ext cx="796788" cy="48463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20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7884368" y="4509120"/>
            <a:ext cx="792089" cy="484632"/>
          </a:xfrm>
          <a:prstGeom prst="leftRightArrow">
            <a:avLst/>
          </a:prstGeom>
          <a:solidFill>
            <a:srgbClr val="C4D0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8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67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67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 smtClean="0"/>
              <a:t>Expectativa</a:t>
            </a:r>
            <a:r>
              <a:rPr lang="en-US" sz="3200" b="1" dirty="0" smtClean="0"/>
              <a:t> de </a:t>
            </a:r>
            <a:r>
              <a:rPr lang="en-US" sz="3200" b="1" dirty="0" err="1" smtClean="0"/>
              <a:t>vida</a:t>
            </a:r>
            <a:r>
              <a:rPr lang="en-US" sz="3200" b="1" dirty="0" smtClean="0"/>
              <a:t> a los 60 </a:t>
            </a:r>
            <a:r>
              <a:rPr lang="en-US" sz="3200" b="1" dirty="0" err="1" smtClean="0"/>
              <a:t>anos</a:t>
            </a:r>
            <a:r>
              <a:rPr lang="en-US" sz="3200" b="1" dirty="0" smtClean="0"/>
              <a:t> y </a:t>
            </a:r>
            <a:r>
              <a:rPr lang="en-US" sz="3200" b="1" dirty="0" err="1" smtClean="0"/>
              <a:t>promedio</a:t>
            </a:r>
            <a:r>
              <a:rPr lang="en-US" sz="3200" b="1" dirty="0" smtClean="0"/>
              <a:t> de </a:t>
            </a:r>
            <a:r>
              <a:rPr lang="en-US" sz="3200" b="1" dirty="0" err="1" smtClean="0"/>
              <a:t>aumento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por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ano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1800" dirty="0" smtClean="0"/>
              <a:t>1990-2012 </a:t>
            </a:r>
            <a:r>
              <a:rPr lang="en-US" sz="800" dirty="0" err="1" smtClean="0"/>
              <a:t>Fuente</a:t>
            </a:r>
            <a:r>
              <a:rPr lang="en-US" sz="800" dirty="0" smtClean="0"/>
              <a:t>: </a:t>
            </a:r>
            <a:r>
              <a:rPr lang="en-US" sz="800" dirty="0" err="1" smtClean="0"/>
              <a:t>E.propia</a:t>
            </a:r>
            <a:r>
              <a:rPr lang="en-US" sz="800" dirty="0" smtClean="0"/>
              <a:t> en base a WHO statistics</a:t>
            </a:r>
            <a:endParaRPr lang="en-US" sz="18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100396868"/>
              </p:ext>
            </p:extLst>
          </p:nvPr>
        </p:nvGraphicFramePr>
        <p:xfrm>
          <a:off x="0" y="1268760"/>
          <a:ext cx="8604448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93" y="2060848"/>
            <a:ext cx="9138808" cy="3539431"/>
          </a:xfrm>
          <a:prstGeom prst="rect">
            <a:avLst/>
          </a:prstGeom>
          <a:solidFill>
            <a:srgbClr val="C4D0B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En los </a:t>
            </a:r>
            <a:r>
              <a:rPr lang="en-US" sz="2000" b="1" dirty="0" err="1" smtClean="0"/>
              <a:t>ultimos</a:t>
            </a:r>
            <a:r>
              <a:rPr lang="en-US" sz="2000" b="1" dirty="0" smtClean="0"/>
              <a:t> 30 </a:t>
            </a:r>
            <a:r>
              <a:rPr lang="en-US" sz="2000" b="1" dirty="0" err="1" smtClean="0"/>
              <a:t>anos</a:t>
            </a:r>
            <a:r>
              <a:rPr lang="en-US" sz="2000" b="1" dirty="0" smtClean="0"/>
              <a:t>, la </a:t>
            </a:r>
            <a:r>
              <a:rPr lang="en-US" sz="2000" b="1" dirty="0" err="1" smtClean="0"/>
              <a:t>probabilidad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morir</a:t>
            </a:r>
            <a:r>
              <a:rPr lang="en-US" sz="2000" b="1" dirty="0" smtClean="0"/>
              <a:t> entre los 60 y los 80:</a:t>
            </a:r>
          </a:p>
          <a:p>
            <a:endParaRPr lang="en-US" sz="2400" dirty="0"/>
          </a:p>
          <a:p>
            <a:r>
              <a:rPr lang="en-US" b="1" dirty="0" smtClean="0"/>
              <a:t>! </a:t>
            </a:r>
            <a:r>
              <a:rPr lang="en-US" b="1" dirty="0" err="1" smtClean="0"/>
              <a:t>Disminuyo</a:t>
            </a:r>
            <a:r>
              <a:rPr lang="en-US" b="1" dirty="0" smtClean="0"/>
              <a:t> </a:t>
            </a:r>
            <a:r>
              <a:rPr lang="en-US" b="1" dirty="0" err="1" smtClean="0"/>
              <a:t>igual</a:t>
            </a:r>
            <a:r>
              <a:rPr lang="en-US" b="1" dirty="0" smtClean="0"/>
              <a:t> </a:t>
            </a:r>
            <a:r>
              <a:rPr lang="en-US" b="1" dirty="0" err="1" smtClean="0"/>
              <a:t>que</a:t>
            </a:r>
            <a:r>
              <a:rPr lang="en-US" b="1" dirty="0" smtClean="0"/>
              <a:t> la de </a:t>
            </a:r>
            <a:r>
              <a:rPr lang="en-US" b="1" dirty="0" err="1" smtClean="0"/>
              <a:t>morir</a:t>
            </a:r>
            <a:r>
              <a:rPr lang="en-US" b="1" dirty="0" smtClean="0"/>
              <a:t> entre los 30 y los 60, en los hombres! </a:t>
            </a:r>
            <a:r>
              <a:rPr lang="en-US" dirty="0" smtClean="0"/>
              <a:t>(1,5 % / </a:t>
            </a:r>
            <a:r>
              <a:rPr lang="en-US" dirty="0" err="1" smtClean="0"/>
              <a:t>ano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sz="2400" b="1" i="1" dirty="0" smtClean="0"/>
              <a:t>! Y mas en </a:t>
            </a:r>
            <a:r>
              <a:rPr lang="en-US" sz="2400" b="1" i="1" dirty="0" err="1" smtClean="0"/>
              <a:t>las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mujeres</a:t>
            </a:r>
            <a:r>
              <a:rPr lang="en-US" sz="2400" b="1" i="1" dirty="0" smtClean="0"/>
              <a:t>: 1,7% vs. 1,2 !</a:t>
            </a:r>
          </a:p>
          <a:p>
            <a:endParaRPr lang="en-US" sz="2400" b="1" i="1" dirty="0"/>
          </a:p>
          <a:p>
            <a:pPr algn="ctr"/>
            <a:r>
              <a:rPr lang="en-US" sz="2400" b="1" i="1" dirty="0" err="1" smtClean="0"/>
              <a:t>Expectativa</a:t>
            </a:r>
            <a:r>
              <a:rPr lang="en-US" sz="2400" b="1" i="1" dirty="0" smtClean="0"/>
              <a:t> de </a:t>
            </a:r>
            <a:r>
              <a:rPr lang="en-US" sz="2400" b="1" i="1" dirty="0" err="1" smtClean="0"/>
              <a:t>vida</a:t>
            </a:r>
            <a:r>
              <a:rPr lang="en-US" sz="2400" b="1" i="1" dirty="0" smtClean="0"/>
              <a:t> a los 80</a:t>
            </a:r>
            <a:r>
              <a:rPr lang="en-US" sz="2400" i="1" dirty="0"/>
              <a:t>(HIC</a:t>
            </a:r>
            <a:r>
              <a:rPr lang="en-US" sz="2400" i="1" dirty="0" smtClean="0"/>
              <a:t>)</a:t>
            </a:r>
            <a:r>
              <a:rPr lang="en-US" sz="2400" b="1" i="1" dirty="0" smtClean="0"/>
              <a:t>: </a:t>
            </a:r>
          </a:p>
          <a:p>
            <a:pPr algn="ctr"/>
            <a:r>
              <a:rPr lang="en-US" sz="2400" b="1" i="1" dirty="0" smtClean="0"/>
              <a:t>1980: 6,2 </a:t>
            </a:r>
            <a:r>
              <a:rPr lang="en-US" sz="2400" i="1" dirty="0" smtClean="0"/>
              <a:t>hombres</a:t>
            </a:r>
            <a:r>
              <a:rPr lang="en-US" sz="2400" b="1" i="1" dirty="0" smtClean="0"/>
              <a:t>/7,7 </a:t>
            </a:r>
            <a:r>
              <a:rPr lang="en-US" sz="2400" i="1" dirty="0" err="1" smtClean="0"/>
              <a:t>mujeres</a:t>
            </a:r>
            <a:endParaRPr lang="en-US" sz="2400" i="1" dirty="0" smtClean="0"/>
          </a:p>
          <a:p>
            <a:pPr algn="ctr"/>
            <a:endParaRPr lang="en-US" sz="2400" i="1" dirty="0"/>
          </a:p>
          <a:p>
            <a:pPr algn="ctr"/>
            <a:r>
              <a:rPr lang="en-US" sz="2400" b="1" i="1" dirty="0" smtClean="0"/>
              <a:t>2011: 8,7 </a:t>
            </a:r>
            <a:r>
              <a:rPr lang="en-US" sz="2400" i="1" dirty="0" smtClean="0"/>
              <a:t>hombres/</a:t>
            </a:r>
            <a:r>
              <a:rPr lang="en-US" sz="2400" b="1" i="1" dirty="0" smtClean="0"/>
              <a:t>11 </a:t>
            </a:r>
            <a:r>
              <a:rPr lang="en-US" sz="2400" i="1" dirty="0" err="1" smtClean="0"/>
              <a:t>mujeres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85489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Impacto</a:t>
            </a:r>
            <a:r>
              <a:rPr lang="en-US" dirty="0" smtClean="0">
                <a:solidFill>
                  <a:schemeClr val="tx1"/>
                </a:solidFill>
              </a:rPr>
              <a:t> del </a:t>
            </a:r>
            <a:r>
              <a:rPr lang="en-US" dirty="0" err="1" smtClean="0">
                <a:solidFill>
                  <a:schemeClr val="tx1"/>
                </a:solidFill>
              </a:rPr>
              <a:t>envejecimiento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0" y="2060848"/>
            <a:ext cx="5832648" cy="4114800"/>
          </a:xfrm>
        </p:spPr>
        <p:txBody>
          <a:bodyPr/>
          <a:lstStyle/>
          <a:p>
            <a:r>
              <a:rPr lang="en-US" b="1" i="1" dirty="0" err="1" smtClean="0"/>
              <a:t>Ambito</a:t>
            </a:r>
            <a:r>
              <a:rPr lang="en-US" b="1" i="1" dirty="0" smtClean="0"/>
              <a:t> </a:t>
            </a:r>
            <a:r>
              <a:rPr lang="en-US" b="1" i="1" dirty="0" err="1" smtClean="0"/>
              <a:t>demografico</a:t>
            </a:r>
            <a:endParaRPr lang="en-US" b="1" i="1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b="1" i="1" dirty="0" err="1" smtClean="0"/>
              <a:t>Transicion</a:t>
            </a:r>
            <a:r>
              <a:rPr lang="en-US" b="1" i="1" dirty="0" smtClean="0"/>
              <a:t> </a:t>
            </a:r>
            <a:r>
              <a:rPr lang="en-US" b="1" i="1" dirty="0" err="1" smtClean="0"/>
              <a:t>epidemiologica</a:t>
            </a:r>
            <a:endParaRPr lang="en-US" b="1" i="1" dirty="0" smtClean="0"/>
          </a:p>
          <a:p>
            <a:endParaRPr lang="en-US" dirty="0"/>
          </a:p>
          <a:p>
            <a:r>
              <a:rPr lang="en-US" dirty="0" err="1" smtClean="0"/>
              <a:t>Requerimiento</a:t>
            </a:r>
            <a:r>
              <a:rPr lang="en-US" dirty="0" smtClean="0"/>
              <a:t> </a:t>
            </a:r>
            <a:r>
              <a:rPr lang="en-US" dirty="0" err="1" smtClean="0"/>
              <a:t>mayores</a:t>
            </a:r>
            <a:r>
              <a:rPr lang="en-US" dirty="0" smtClean="0"/>
              <a:t> </a:t>
            </a:r>
            <a:r>
              <a:rPr lang="en-US" dirty="0" err="1" smtClean="0"/>
              <a:t>recursos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080" y="1196752"/>
            <a:ext cx="3125052" cy="47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6306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364" y="836712"/>
            <a:ext cx="8064896" cy="535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2 Rectángulo"/>
          <p:cNvSpPr/>
          <p:nvPr/>
        </p:nvSpPr>
        <p:spPr>
          <a:xfrm>
            <a:off x="0" y="0"/>
            <a:ext cx="903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800" b="1" dirty="0" smtClean="0"/>
              <a:t>Perfiles epidemiológicos en A. Latina y el Caribe</a:t>
            </a:r>
            <a:endParaRPr lang="es-AR" sz="2800" b="1" dirty="0"/>
          </a:p>
        </p:txBody>
      </p:sp>
      <p:sp>
        <p:nvSpPr>
          <p:cNvPr id="5" name="3 Rectángulo"/>
          <p:cNvSpPr/>
          <p:nvPr/>
        </p:nvSpPr>
        <p:spPr>
          <a:xfrm>
            <a:off x="24491" y="6381328"/>
            <a:ext cx="784887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800" dirty="0" smtClean="0"/>
              <a:t>Fuente: OMS, Observatorio Mundial de la Salud (2008)</a:t>
            </a:r>
            <a:endParaRPr lang="es-AR" sz="800" dirty="0"/>
          </a:p>
        </p:txBody>
      </p:sp>
    </p:spTree>
    <p:extLst>
      <p:ext uri="{BB962C8B-B14F-4D97-AF65-F5344CB8AC3E}">
        <p14:creationId xmlns:p14="http://schemas.microsoft.com/office/powerpoint/2010/main" val="203231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/>
        </p:nvGraphicFramePr>
        <p:xfrm>
          <a:off x="382426" y="1898977"/>
          <a:ext cx="712879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62" name="30 CuadroTexto"/>
          <p:cNvSpPr txBox="1">
            <a:spLocks noChangeArrowheads="1"/>
          </p:cNvSpPr>
          <p:nvPr/>
        </p:nvSpPr>
        <p:spPr bwMode="auto">
          <a:xfrm>
            <a:off x="454025" y="3186113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/>
            <a:r>
              <a:rPr lang="es-ES" sz="2000" b="1">
                <a:solidFill>
                  <a:srgbClr val="000000"/>
                </a:solidFill>
                <a:latin typeface="Century Schoolbook"/>
              </a:rPr>
              <a:t>Diabetes</a:t>
            </a:r>
          </a:p>
        </p:txBody>
      </p:sp>
      <p:sp>
        <p:nvSpPr>
          <p:cNvPr id="15363" name="31 CuadroTexto"/>
          <p:cNvSpPr txBox="1">
            <a:spLocks noChangeArrowheads="1"/>
          </p:cNvSpPr>
          <p:nvPr/>
        </p:nvSpPr>
        <p:spPr bwMode="auto">
          <a:xfrm>
            <a:off x="166688" y="1538288"/>
            <a:ext cx="353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/>
            <a:r>
              <a:rPr lang="es-ES" sz="2000" b="1" dirty="0">
                <a:solidFill>
                  <a:srgbClr val="000000"/>
                </a:solidFill>
                <a:latin typeface="Century Schoolbook"/>
              </a:rPr>
              <a:t>EPOC</a:t>
            </a:r>
          </a:p>
        </p:txBody>
      </p:sp>
      <p:sp>
        <p:nvSpPr>
          <p:cNvPr id="15364" name="32 CuadroTexto"/>
          <p:cNvSpPr txBox="1">
            <a:spLocks noChangeArrowheads="1"/>
          </p:cNvSpPr>
          <p:nvPr/>
        </p:nvSpPr>
        <p:spPr bwMode="auto">
          <a:xfrm>
            <a:off x="1893888" y="5354638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s-ES" sz="2000" b="1">
                <a:solidFill>
                  <a:srgbClr val="000000"/>
                </a:solidFill>
                <a:latin typeface="Century Schoolbook"/>
              </a:rPr>
              <a:t>Cáncer</a:t>
            </a:r>
          </a:p>
        </p:txBody>
      </p:sp>
      <p:sp>
        <p:nvSpPr>
          <p:cNvPr id="15365" name="33 CuadroTexto"/>
          <p:cNvSpPr txBox="1">
            <a:spLocks noChangeArrowheads="1"/>
          </p:cNvSpPr>
          <p:nvPr/>
        </p:nvSpPr>
        <p:spPr bwMode="auto">
          <a:xfrm>
            <a:off x="5643563" y="3857625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s-ES" sz="2000" b="1">
                <a:solidFill>
                  <a:srgbClr val="FF0000"/>
                </a:solidFill>
                <a:latin typeface="Century Schoolbook"/>
              </a:rPr>
              <a:t>Cardiovasculares</a:t>
            </a:r>
          </a:p>
        </p:txBody>
      </p:sp>
      <p:sp>
        <p:nvSpPr>
          <p:cNvPr id="15366" name="35 CuadroTexto"/>
          <p:cNvSpPr txBox="1">
            <a:spLocks noChangeArrowheads="1"/>
          </p:cNvSpPr>
          <p:nvPr/>
        </p:nvSpPr>
        <p:spPr bwMode="auto">
          <a:xfrm>
            <a:off x="1763687" y="3071813"/>
            <a:ext cx="4752529" cy="1446550"/>
          </a:xfrm>
          <a:prstGeom prst="rect">
            <a:avLst/>
          </a:prstGeom>
          <a:solidFill>
            <a:srgbClr val="C4D0B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endParaRPr lang="es-ES" sz="2800" b="1" dirty="0">
              <a:latin typeface="Century Schoolbook"/>
            </a:endParaRPr>
          </a:p>
          <a:p>
            <a:pPr algn="ctr" defTabSz="914400"/>
            <a:r>
              <a:rPr lang="es-ES" sz="2800" b="1" dirty="0">
                <a:latin typeface="Century Schoolbook"/>
              </a:rPr>
              <a:t> </a:t>
            </a:r>
            <a:r>
              <a:rPr lang="es-ES" b="1" dirty="0">
                <a:latin typeface="Century Schoolbook"/>
              </a:rPr>
              <a:t>TOTAL DE MUERTES POR ENT</a:t>
            </a:r>
          </a:p>
          <a:p>
            <a:pPr algn="ctr" defTabSz="914400"/>
            <a:r>
              <a:rPr lang="es-ES" sz="3200" b="1" dirty="0">
                <a:latin typeface="Century Schoolbook"/>
              </a:rPr>
              <a:t>3,9 M (77%)</a:t>
            </a:r>
          </a:p>
        </p:txBody>
      </p:sp>
      <p:sp>
        <p:nvSpPr>
          <p:cNvPr id="15367" name="37 CuadroTexto"/>
          <p:cNvSpPr txBox="1">
            <a:spLocks noChangeArrowheads="1"/>
          </p:cNvSpPr>
          <p:nvPr/>
        </p:nvSpPr>
        <p:spPr bwMode="auto">
          <a:xfrm>
            <a:off x="93663" y="2330450"/>
            <a:ext cx="208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/>
            <a:r>
              <a:rPr lang="es-ES" sz="2000" b="1">
                <a:solidFill>
                  <a:srgbClr val="000000"/>
                </a:solidFill>
                <a:latin typeface="Century Schoolbook"/>
              </a:rPr>
              <a:t>Otras ENT</a:t>
            </a:r>
          </a:p>
        </p:txBody>
      </p:sp>
      <p:sp>
        <p:nvSpPr>
          <p:cNvPr id="9" name="31 CuadroTexto"/>
          <p:cNvSpPr txBox="1">
            <a:spLocks noChangeArrowheads="1"/>
          </p:cNvSpPr>
          <p:nvPr/>
        </p:nvSpPr>
        <p:spPr bwMode="auto">
          <a:xfrm>
            <a:off x="107950" y="292100"/>
            <a:ext cx="8640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s-ES" sz="2800" b="1">
                <a:solidFill>
                  <a:srgbClr val="2F589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/>
              </a:rPr>
              <a:t>CARGA DE LAS ECNT EN LA REGION DE LAS AMERICAS</a:t>
            </a:r>
          </a:p>
        </p:txBody>
      </p:sp>
      <p:pic>
        <p:nvPicPr>
          <p:cNvPr id="153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6373813"/>
            <a:ext cx="12112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Text Box 18"/>
          <p:cNvGrpSpPr>
            <a:grpSpLocks/>
          </p:cNvGrpSpPr>
          <p:nvPr/>
        </p:nvGrpSpPr>
        <p:grpSpPr bwMode="auto">
          <a:xfrm>
            <a:off x="3886200" y="1143000"/>
            <a:ext cx="4859338" cy="1239838"/>
            <a:chOff x="2742" y="545"/>
            <a:chExt cx="3018" cy="492"/>
          </a:xfrm>
        </p:grpSpPr>
        <p:pic>
          <p:nvPicPr>
            <p:cNvPr id="15375" name="Text Box 18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42" y="545"/>
              <a:ext cx="3018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6" name="Text Box 19"/>
            <p:cNvSpPr txBox="1">
              <a:spLocks noChangeArrowheads="1"/>
            </p:cNvSpPr>
            <p:nvPr/>
          </p:nvSpPr>
          <p:spPr bwMode="auto">
            <a:xfrm>
              <a:off x="2811" y="585"/>
              <a:ext cx="2878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/>
              <a:r>
                <a:rPr lang="en-US" sz="2000" b="1" dirty="0">
                  <a:solidFill>
                    <a:srgbClr val="FFFFFF"/>
                  </a:solidFill>
                  <a:latin typeface="Century Schoolbook"/>
                </a:rPr>
                <a:t>149 </a:t>
              </a:r>
              <a:r>
                <a:rPr lang="en-US" sz="2000" b="1" dirty="0" err="1">
                  <a:solidFill>
                    <a:srgbClr val="FFFFFF"/>
                  </a:solidFill>
                  <a:latin typeface="Century Schoolbook"/>
                </a:rPr>
                <a:t>millones</a:t>
              </a:r>
              <a:r>
                <a:rPr lang="en-US" sz="2000" b="1" dirty="0">
                  <a:solidFill>
                    <a:srgbClr val="FFFFFF"/>
                  </a:solidFill>
                  <a:latin typeface="Century Schoolbook"/>
                </a:rPr>
                <a:t> de </a:t>
              </a:r>
              <a:r>
                <a:rPr lang="en-US" sz="2000" b="1" dirty="0" err="1">
                  <a:solidFill>
                    <a:srgbClr val="FFFFFF"/>
                  </a:solidFill>
                  <a:latin typeface="Century Schoolbook"/>
                </a:rPr>
                <a:t>fumadores</a:t>
              </a:r>
              <a:r>
                <a:rPr lang="en-US" sz="2000" b="1" dirty="0">
                  <a:solidFill>
                    <a:srgbClr val="FFFFFF"/>
                  </a:solidFill>
                  <a:latin typeface="Century Schoolbook"/>
                </a:rPr>
                <a:t> </a:t>
              </a:r>
            </a:p>
            <a:p>
              <a:pPr defTabSz="914400"/>
              <a:r>
                <a:rPr lang="en-US" b="1" dirty="0">
                  <a:solidFill>
                    <a:srgbClr val="FFFFFF"/>
                  </a:solidFill>
                  <a:latin typeface="Arial" pitchFamily="34" charset="0"/>
                </a:rPr>
                <a:t>30% entre 25-64 son </a:t>
              </a:r>
              <a:r>
                <a:rPr lang="en-US" b="1" dirty="0" err="1">
                  <a:solidFill>
                    <a:srgbClr val="FFFFFF"/>
                  </a:solidFill>
                  <a:latin typeface="Arial" pitchFamily="34" charset="0"/>
                </a:rPr>
                <a:t>hipertensos</a:t>
              </a:r>
              <a:endParaRPr lang="en-US" b="1" dirty="0">
                <a:solidFill>
                  <a:srgbClr val="FFFFFF"/>
                </a:solidFill>
                <a:latin typeface="Arial" pitchFamily="34" charset="0"/>
              </a:endParaRPr>
            </a:p>
            <a:p>
              <a:pPr defTabSz="914400"/>
              <a:r>
                <a:rPr lang="en-US" sz="2000" b="1" dirty="0">
                  <a:solidFill>
                    <a:srgbClr val="FFFFFF"/>
                  </a:solidFill>
                  <a:latin typeface="Century Schoolbook"/>
                </a:rPr>
                <a:t>25% personas &gt;15  son </a:t>
              </a:r>
              <a:r>
                <a:rPr lang="en-US" sz="2000" b="1" dirty="0" err="1">
                  <a:solidFill>
                    <a:srgbClr val="FFFFFF"/>
                  </a:solidFill>
                  <a:latin typeface="Century Schoolbook"/>
                </a:rPr>
                <a:t>obesos</a:t>
              </a:r>
              <a:endParaRPr lang="en-US" sz="2000" b="1" dirty="0">
                <a:solidFill>
                  <a:srgbClr val="FFFFFF"/>
                </a:solidFill>
                <a:latin typeface="Century Schoolbook"/>
              </a:endParaRPr>
            </a:p>
          </p:txBody>
        </p:sp>
      </p:grp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166688" y="3074988"/>
            <a:ext cx="8794750" cy="4619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400" eaLnBrk="1" hangingPunct="1">
              <a:defRPr/>
            </a:pPr>
            <a:r>
              <a:rPr lang="en-US" b="1" dirty="0" err="1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Aprox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250,000,000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millones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 personas </a:t>
            </a:r>
            <a:r>
              <a:rPr lang="en-US" b="1" dirty="0" err="1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viven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 con </a:t>
            </a:r>
            <a:r>
              <a:rPr lang="en-US" b="1" dirty="0" err="1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una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 ECNT en </a:t>
            </a:r>
            <a:r>
              <a:rPr lang="en-US" b="1" dirty="0" err="1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las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Américas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endParaRPr lang="en-US" b="1" dirty="0" smtClean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5373" name="Picture 4" descr="logo_CETSA-fina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11963" y="5357813"/>
            <a:ext cx="233203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226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/>
              <a:t>Causas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principales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carga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enfermedad</a:t>
            </a:r>
            <a:r>
              <a:rPr lang="en-US" sz="2000" b="1" dirty="0" smtClean="0"/>
              <a:t> en personas de 60 </a:t>
            </a:r>
            <a:r>
              <a:rPr lang="en-US" sz="2000" b="1" dirty="0" err="1" smtClean="0"/>
              <a:t>años</a:t>
            </a:r>
            <a:r>
              <a:rPr lang="en-US" sz="2000" b="1" dirty="0" smtClean="0"/>
              <a:t> y </a:t>
            </a:r>
            <a:r>
              <a:rPr lang="en-US" sz="2000" b="1" smtClean="0"/>
              <a:t>más</a:t>
            </a:r>
            <a:endParaRPr lang="en-US" sz="2000" b="1" dirty="0" smtClean="0"/>
          </a:p>
          <a:p>
            <a:pPr algn="ctr"/>
            <a:r>
              <a:rPr lang="en-US" sz="1400" dirty="0" smtClean="0"/>
              <a:t>AVAD (x 1000) </a:t>
            </a:r>
            <a:r>
              <a:rPr lang="en-US" sz="1400" dirty="0" err="1" smtClean="0"/>
              <a:t>por</a:t>
            </a:r>
            <a:r>
              <a:rPr lang="en-US" sz="1400" dirty="0" smtClean="0"/>
              <a:t> </a:t>
            </a:r>
            <a:r>
              <a:rPr lang="en-US" sz="1400" dirty="0" err="1" smtClean="0"/>
              <a:t>causa</a:t>
            </a:r>
            <a:r>
              <a:rPr lang="en-US" sz="1400" dirty="0" smtClean="0"/>
              <a:t> y </a:t>
            </a:r>
            <a:r>
              <a:rPr lang="en-US" sz="1400" dirty="0" err="1" smtClean="0"/>
              <a:t>grupos</a:t>
            </a:r>
            <a:r>
              <a:rPr lang="en-US" sz="1400" dirty="0" smtClean="0"/>
              <a:t> de </a:t>
            </a:r>
            <a:r>
              <a:rPr lang="en-US" sz="1400" dirty="0" err="1" smtClean="0"/>
              <a:t>ingresos</a:t>
            </a:r>
            <a:endParaRPr lang="en-US" sz="1400" dirty="0"/>
          </a:p>
          <a:p>
            <a:pPr algn="ctr"/>
            <a:r>
              <a:rPr lang="en-US" sz="1200" dirty="0" smtClean="0"/>
              <a:t>CVD=</a:t>
            </a:r>
            <a:r>
              <a:rPr lang="en-US" sz="1200" dirty="0" err="1" smtClean="0"/>
              <a:t>enferm</a:t>
            </a:r>
            <a:r>
              <a:rPr lang="en-US" sz="1200" dirty="0" smtClean="0"/>
              <a:t>. Cardiovascular. </a:t>
            </a:r>
            <a:r>
              <a:rPr lang="en-US" sz="1200" dirty="0"/>
              <a:t>MND</a:t>
            </a:r>
            <a:r>
              <a:rPr lang="en-US" sz="1200" dirty="0" smtClean="0"/>
              <a:t>=</a:t>
            </a:r>
            <a:r>
              <a:rPr lang="en-US" sz="1200" dirty="0" err="1" smtClean="0"/>
              <a:t>desordenes</a:t>
            </a:r>
            <a:r>
              <a:rPr lang="en-US" sz="1200" dirty="0" smtClean="0"/>
              <a:t> </a:t>
            </a:r>
            <a:r>
              <a:rPr lang="en-US" sz="1200" dirty="0" err="1" smtClean="0"/>
              <a:t>mentales</a:t>
            </a:r>
            <a:r>
              <a:rPr lang="en-US" sz="1200" dirty="0" smtClean="0"/>
              <a:t> y </a:t>
            </a:r>
            <a:r>
              <a:rPr lang="en-US" sz="1200" dirty="0" err="1" smtClean="0"/>
              <a:t>neurologicos</a:t>
            </a:r>
            <a:r>
              <a:rPr lang="en-US" sz="1200" dirty="0" smtClean="0"/>
              <a:t>.</a:t>
            </a:r>
            <a:endParaRPr lang="es-AR" sz="1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813770"/>
            <a:ext cx="6912768" cy="605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5956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err="1" smtClean="0"/>
              <a:t>Contribucion</a:t>
            </a:r>
            <a:r>
              <a:rPr lang="en-US" sz="2400" b="1" dirty="0" smtClean="0"/>
              <a:t> a la </a:t>
            </a:r>
            <a:r>
              <a:rPr lang="en-US" sz="2400" b="1" dirty="0" err="1" smtClean="0"/>
              <a:t>ganancia</a:t>
            </a:r>
            <a:r>
              <a:rPr lang="en-US" sz="2400" b="1" dirty="0" smtClean="0"/>
              <a:t> en </a:t>
            </a:r>
            <a:r>
              <a:rPr lang="en-US" sz="2400" b="1" dirty="0" err="1" smtClean="0"/>
              <a:t>expectativa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vida</a:t>
            </a:r>
            <a:r>
              <a:rPr lang="en-US" sz="2400" b="1" dirty="0" smtClean="0"/>
              <a:t> a los 60 </a:t>
            </a:r>
            <a:r>
              <a:rPr lang="en-US" sz="2400" b="1" dirty="0" err="1" smtClean="0"/>
              <a:t>anos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causa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1600" dirty="0" smtClean="0"/>
              <a:t>1980-2011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052736"/>
            <a:ext cx="8064896" cy="56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2 Rectángulo"/>
          <p:cNvSpPr/>
          <p:nvPr/>
        </p:nvSpPr>
        <p:spPr>
          <a:xfrm>
            <a:off x="0" y="6576043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 Las </a:t>
            </a:r>
            <a:r>
              <a:rPr lang="en-US" sz="1200" dirty="0" err="1" smtClean="0"/>
              <a:t>muertes</a:t>
            </a:r>
            <a:r>
              <a:rPr lang="en-US" sz="1200" dirty="0" smtClean="0"/>
              <a:t> </a:t>
            </a:r>
            <a:r>
              <a:rPr lang="en-US" sz="1200" dirty="0" err="1" smtClean="0"/>
              <a:t>atribuibles</a:t>
            </a:r>
            <a:r>
              <a:rPr lang="en-US" sz="1200" dirty="0" smtClean="0"/>
              <a:t> a </a:t>
            </a:r>
            <a:r>
              <a:rPr lang="en-US" sz="1200" dirty="0" err="1" smtClean="0"/>
              <a:t>tabaco</a:t>
            </a:r>
            <a:r>
              <a:rPr lang="en-US" sz="1200" dirty="0" smtClean="0"/>
              <a:t> </a:t>
            </a:r>
            <a:r>
              <a:rPr lang="en-US" sz="1200" dirty="0" err="1" smtClean="0"/>
              <a:t>para</a:t>
            </a:r>
            <a:r>
              <a:rPr lang="en-US" sz="1200" dirty="0" smtClean="0"/>
              <a:t> </a:t>
            </a:r>
            <a:r>
              <a:rPr lang="en-US" sz="1200" dirty="0" err="1" smtClean="0"/>
              <a:t>cada</a:t>
            </a:r>
            <a:r>
              <a:rPr lang="en-US" sz="1200" dirty="0" smtClean="0"/>
              <a:t> </a:t>
            </a:r>
            <a:r>
              <a:rPr lang="en-US" sz="1200" dirty="0" err="1" smtClean="0"/>
              <a:t>causa</a:t>
            </a:r>
            <a:r>
              <a:rPr lang="en-US" sz="1200" dirty="0" smtClean="0"/>
              <a:t> </a:t>
            </a:r>
            <a:r>
              <a:rPr lang="en-US" sz="1200" dirty="0" err="1" smtClean="0"/>
              <a:t>especifica</a:t>
            </a:r>
            <a:r>
              <a:rPr lang="en-US" sz="1200" dirty="0" smtClean="0"/>
              <a:t> </a:t>
            </a:r>
            <a:r>
              <a:rPr lang="en-US" sz="1200" dirty="0" err="1" smtClean="0"/>
              <a:t>fueron</a:t>
            </a:r>
            <a:r>
              <a:rPr lang="en-US" sz="1200" dirty="0" smtClean="0"/>
              <a:t> </a:t>
            </a:r>
            <a:r>
              <a:rPr lang="en-US" sz="1200" dirty="0" err="1" smtClean="0"/>
              <a:t>substraidas</a:t>
            </a:r>
            <a:r>
              <a:rPr lang="en-US" sz="1200" dirty="0" smtClean="0"/>
              <a:t> de </a:t>
            </a:r>
            <a:r>
              <a:rPr lang="en-US" sz="1200" dirty="0" err="1" smtClean="0"/>
              <a:t>las</a:t>
            </a:r>
            <a:r>
              <a:rPr lang="en-US" sz="1200" dirty="0" smtClean="0"/>
              <a:t> </a:t>
            </a:r>
            <a:r>
              <a:rPr lang="en-US" sz="1200" dirty="0" err="1" smtClean="0"/>
              <a:t>mismas</a:t>
            </a:r>
            <a:r>
              <a:rPr lang="en-US" sz="1200" dirty="0" smtClean="0"/>
              <a:t> y </a:t>
            </a:r>
            <a:r>
              <a:rPr lang="en-US" sz="1200" dirty="0" err="1" smtClean="0"/>
              <a:t>mostradas</a:t>
            </a:r>
            <a:r>
              <a:rPr lang="en-US" sz="1200" dirty="0" smtClean="0"/>
              <a:t> </a:t>
            </a:r>
            <a:r>
              <a:rPr lang="en-US" sz="1200" dirty="0" err="1" smtClean="0"/>
              <a:t>como</a:t>
            </a:r>
            <a:r>
              <a:rPr lang="en-US" sz="1200" dirty="0" smtClean="0"/>
              <a:t> </a:t>
            </a:r>
            <a:r>
              <a:rPr lang="en-US" sz="1200" dirty="0" err="1" smtClean="0"/>
              <a:t>una</a:t>
            </a:r>
            <a:r>
              <a:rPr lang="en-US" sz="1200" dirty="0" smtClean="0"/>
              <a:t> </a:t>
            </a:r>
            <a:r>
              <a:rPr lang="en-US" sz="1200" dirty="0" err="1" smtClean="0"/>
              <a:t>categoria</a:t>
            </a:r>
            <a:r>
              <a:rPr lang="en-US" sz="1200" dirty="0" smtClean="0"/>
              <a:t>..</a:t>
            </a:r>
            <a:endParaRPr lang="es-AR" sz="1200" dirty="0"/>
          </a:p>
        </p:txBody>
      </p:sp>
      <p:sp>
        <p:nvSpPr>
          <p:cNvPr id="5" name="10-Point Star 4"/>
          <p:cNvSpPr/>
          <p:nvPr/>
        </p:nvSpPr>
        <p:spPr>
          <a:xfrm>
            <a:off x="6012160" y="1988840"/>
            <a:ext cx="648072" cy="648072"/>
          </a:xfrm>
          <a:prstGeom prst="star10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3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6" name="10-Point Star 5"/>
          <p:cNvSpPr/>
          <p:nvPr/>
        </p:nvSpPr>
        <p:spPr>
          <a:xfrm>
            <a:off x="7092280" y="2276872"/>
            <a:ext cx="720080" cy="720080"/>
          </a:xfrm>
          <a:prstGeom prst="star10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4,3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7" name="10-Point Star 6"/>
          <p:cNvSpPr/>
          <p:nvPr/>
        </p:nvSpPr>
        <p:spPr>
          <a:xfrm>
            <a:off x="1259632" y="2996952"/>
            <a:ext cx="648072" cy="576064"/>
          </a:xfrm>
          <a:prstGeom prst="star10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1,1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10-Point Star 7"/>
          <p:cNvSpPr/>
          <p:nvPr/>
        </p:nvSpPr>
        <p:spPr>
          <a:xfrm>
            <a:off x="2411760" y="2780928"/>
            <a:ext cx="648072" cy="648072"/>
          </a:xfrm>
          <a:prstGeom prst="star10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2,4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9" name="10-Point Star 8"/>
          <p:cNvSpPr/>
          <p:nvPr/>
        </p:nvSpPr>
        <p:spPr>
          <a:xfrm>
            <a:off x="5940152" y="3501008"/>
            <a:ext cx="648072" cy="648072"/>
          </a:xfrm>
          <a:prstGeom prst="star10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" name="10-Point Star 9"/>
          <p:cNvSpPr/>
          <p:nvPr/>
        </p:nvSpPr>
        <p:spPr>
          <a:xfrm>
            <a:off x="7956376" y="4149080"/>
            <a:ext cx="648072" cy="576064"/>
          </a:xfrm>
          <a:prstGeom prst="star10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0,2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1" name="10-Point Star 10"/>
          <p:cNvSpPr/>
          <p:nvPr/>
        </p:nvSpPr>
        <p:spPr>
          <a:xfrm>
            <a:off x="1259632" y="3789040"/>
            <a:ext cx="648072" cy="576064"/>
          </a:xfrm>
          <a:prstGeom prst="star10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0,9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2" name="10-Point Star 11"/>
          <p:cNvSpPr/>
          <p:nvPr/>
        </p:nvSpPr>
        <p:spPr>
          <a:xfrm>
            <a:off x="5292080" y="2852936"/>
            <a:ext cx="648072" cy="576064"/>
          </a:xfrm>
          <a:prstGeom prst="star10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0,3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3" name="10-Point Star 12"/>
          <p:cNvSpPr/>
          <p:nvPr/>
        </p:nvSpPr>
        <p:spPr>
          <a:xfrm>
            <a:off x="7812360" y="3573016"/>
            <a:ext cx="648072" cy="576064"/>
          </a:xfrm>
          <a:prstGeom prst="star10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0,8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4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/>
          <a:srcRect r="-869" b="50626"/>
          <a:stretch/>
        </p:blipFill>
        <p:spPr bwMode="auto">
          <a:xfrm>
            <a:off x="0" y="1124744"/>
            <a:ext cx="4427984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2 Rectángulo"/>
          <p:cNvSpPr/>
          <p:nvPr/>
        </p:nvSpPr>
        <p:spPr>
          <a:xfrm>
            <a:off x="179512" y="30838"/>
            <a:ext cx="88569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/>
              <a:t>% de </a:t>
            </a:r>
            <a:r>
              <a:rPr lang="en-US" sz="2400" b="1" i="1" dirty="0" err="1" smtClean="0"/>
              <a:t>Mortalidad</a:t>
            </a:r>
            <a:r>
              <a:rPr lang="en-US" sz="2400" b="1" i="1" dirty="0" smtClean="0"/>
              <a:t> evitable (</a:t>
            </a:r>
            <a:r>
              <a:rPr lang="en-US" sz="2400" b="1" i="1" dirty="0" err="1" smtClean="0"/>
              <a:t>por</a:t>
            </a:r>
            <a:r>
              <a:rPr lang="en-US" sz="2400" b="1" i="1" dirty="0" smtClean="0"/>
              <a:t> </a:t>
            </a:r>
            <a:r>
              <a:rPr lang="en-US" sz="2400" b="1" i="1" dirty="0"/>
              <a:t>100 000 </a:t>
            </a:r>
            <a:r>
              <a:rPr lang="en-US" sz="2400" b="1" i="1" dirty="0" smtClean="0"/>
              <a:t>personas </a:t>
            </a:r>
            <a:r>
              <a:rPr lang="en-US" sz="2400" b="1" i="1" dirty="0"/>
              <a:t>60 </a:t>
            </a:r>
            <a:r>
              <a:rPr lang="en-US" sz="2400" b="1" i="1" dirty="0" err="1" smtClean="0"/>
              <a:t>anos</a:t>
            </a:r>
            <a:r>
              <a:rPr lang="en-US" sz="2400" b="1" i="1" dirty="0" smtClean="0"/>
              <a:t> y &gt;</a:t>
            </a:r>
            <a:r>
              <a:rPr lang="en-US" sz="2400" b="1" dirty="0" smtClean="0"/>
              <a:t>)</a:t>
            </a:r>
          </a:p>
          <a:p>
            <a:pPr algn="ctr"/>
            <a:r>
              <a:rPr lang="en-US" sz="1400" dirty="0" smtClean="0"/>
              <a:t>23 </a:t>
            </a:r>
            <a:r>
              <a:rPr lang="en-US" sz="1400" dirty="0" err="1" smtClean="0"/>
              <a:t>paises</a:t>
            </a:r>
            <a:r>
              <a:rPr lang="en-US" sz="1400" dirty="0" smtClean="0"/>
              <a:t> (con </a:t>
            </a:r>
            <a:r>
              <a:rPr lang="en-US" sz="1400" dirty="0" err="1" smtClean="0"/>
              <a:t>población</a:t>
            </a:r>
            <a:r>
              <a:rPr lang="en-US" sz="1400" dirty="0" smtClean="0"/>
              <a:t> </a:t>
            </a:r>
            <a:r>
              <a:rPr lang="en-US" sz="1400" dirty="0" smtClean="0"/>
              <a:t>mayor a 2 </a:t>
            </a:r>
            <a:r>
              <a:rPr lang="en-US" sz="1400" dirty="0" err="1" smtClean="0"/>
              <a:t>millones</a:t>
            </a:r>
            <a:r>
              <a:rPr lang="en-US" sz="1400" dirty="0" smtClean="0"/>
              <a:t> de </a:t>
            </a:r>
            <a:r>
              <a:rPr lang="en-US" sz="1400" dirty="0" err="1" smtClean="0"/>
              <a:t>a.mayores</a:t>
            </a:r>
            <a:r>
              <a:rPr lang="en-US" sz="1400" dirty="0" smtClean="0"/>
              <a:t> en 2011)-</a:t>
            </a:r>
            <a:r>
              <a:rPr lang="en-US" sz="1400" dirty="0" err="1" smtClean="0"/>
              <a:t>por</a:t>
            </a:r>
            <a:r>
              <a:rPr lang="en-US" sz="1400" dirty="0" smtClean="0"/>
              <a:t> </a:t>
            </a:r>
            <a:r>
              <a:rPr lang="en-US" sz="1400" dirty="0" err="1" smtClean="0"/>
              <a:t>sexo</a:t>
            </a:r>
            <a:r>
              <a:rPr lang="es-AR" sz="1400" dirty="0" smtClean="0"/>
              <a:t>.</a:t>
            </a:r>
          </a:p>
          <a:p>
            <a:pPr algn="ctr"/>
            <a:r>
              <a:rPr lang="es-AR" sz="1400" dirty="0" smtClean="0"/>
              <a:t>1980-2011</a:t>
            </a:r>
            <a:endParaRPr lang="es-AR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/>
          <a:srcRect l="-478" t="48148" r="1"/>
          <a:stretch/>
        </p:blipFill>
        <p:spPr bwMode="auto">
          <a:xfrm>
            <a:off x="4355976" y="908720"/>
            <a:ext cx="4804063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-17956" y="2348880"/>
            <a:ext cx="911087" cy="21602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2780928"/>
            <a:ext cx="911087" cy="21602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0" y="2996952"/>
            <a:ext cx="911087" cy="21602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27984" y="2348880"/>
            <a:ext cx="911087" cy="21602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27984" y="2564904"/>
            <a:ext cx="909164" cy="20764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-Point Star 10"/>
          <p:cNvSpPr/>
          <p:nvPr/>
        </p:nvSpPr>
        <p:spPr>
          <a:xfrm>
            <a:off x="7956376" y="1196752"/>
            <a:ext cx="648072" cy="576064"/>
          </a:xfrm>
          <a:prstGeom prst="star10">
            <a:avLst/>
          </a:prstGeom>
          <a:solidFill>
            <a:srgbClr val="FF98C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22%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2" name="10-Point Star 11"/>
          <p:cNvSpPr/>
          <p:nvPr/>
        </p:nvSpPr>
        <p:spPr>
          <a:xfrm>
            <a:off x="3707904" y="1916832"/>
            <a:ext cx="648072" cy="576064"/>
          </a:xfrm>
          <a:prstGeom prst="star10">
            <a:avLst/>
          </a:prstGeom>
          <a:solidFill>
            <a:srgbClr val="FF98CF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35%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3" name="10-Point Star 12"/>
          <p:cNvSpPr/>
          <p:nvPr/>
        </p:nvSpPr>
        <p:spPr>
          <a:xfrm>
            <a:off x="3563888" y="4725144"/>
            <a:ext cx="648072" cy="576064"/>
          </a:xfrm>
          <a:prstGeom prst="star10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38%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4" name="10-Point Star 13"/>
          <p:cNvSpPr/>
          <p:nvPr/>
        </p:nvSpPr>
        <p:spPr>
          <a:xfrm>
            <a:off x="7668344" y="4653136"/>
            <a:ext cx="648072" cy="576064"/>
          </a:xfrm>
          <a:prstGeom prst="star10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29%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60432" y="4221088"/>
            <a:ext cx="576064" cy="504056"/>
          </a:xfrm>
          <a:prstGeom prst="rect">
            <a:avLst/>
          </a:prstGeom>
          <a:solidFill>
            <a:srgbClr val="A3B6E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28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60/69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60432" y="4869160"/>
            <a:ext cx="576064" cy="504056"/>
          </a:xfrm>
          <a:prstGeom prst="rect">
            <a:avLst/>
          </a:prstGeom>
          <a:solidFill>
            <a:srgbClr val="A3B6E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38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7</a:t>
            </a:r>
            <a:r>
              <a:rPr lang="en-US" sz="1200" dirty="0" smtClean="0">
                <a:solidFill>
                  <a:srgbClr val="000000"/>
                </a:solidFill>
              </a:rPr>
              <a:t>0/79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07460" y="5517232"/>
            <a:ext cx="576064" cy="504056"/>
          </a:xfrm>
          <a:prstGeom prst="rect">
            <a:avLst/>
          </a:prstGeom>
          <a:solidFill>
            <a:srgbClr val="A3B6E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3</a:t>
            </a:r>
            <a:r>
              <a:rPr lang="en-US" sz="1200" dirty="0">
                <a:solidFill>
                  <a:srgbClr val="000000"/>
                </a:solidFill>
              </a:rPr>
              <a:t>4</a:t>
            </a:r>
            <a:endParaRPr lang="en-US" sz="1200" dirty="0" smtClean="0">
              <a:solidFill>
                <a:srgbClr val="000000"/>
              </a:solidFill>
            </a:endParaRP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Mas 80 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5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Impacto</a:t>
            </a:r>
            <a:r>
              <a:rPr lang="en-US" dirty="0" smtClean="0">
                <a:solidFill>
                  <a:schemeClr val="tx1"/>
                </a:solidFill>
              </a:rPr>
              <a:t> del </a:t>
            </a:r>
            <a:r>
              <a:rPr lang="en-US" dirty="0" err="1" smtClean="0">
                <a:solidFill>
                  <a:schemeClr val="tx1"/>
                </a:solidFill>
              </a:rPr>
              <a:t>envejecimiento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0" y="2060848"/>
            <a:ext cx="5832648" cy="4114800"/>
          </a:xfrm>
        </p:spPr>
        <p:txBody>
          <a:bodyPr/>
          <a:lstStyle/>
          <a:p>
            <a:r>
              <a:rPr lang="en-US" b="1" i="1" dirty="0" err="1" smtClean="0"/>
              <a:t>Ambito</a:t>
            </a:r>
            <a:r>
              <a:rPr lang="en-US" b="1" i="1" dirty="0" smtClean="0"/>
              <a:t> </a:t>
            </a:r>
            <a:r>
              <a:rPr lang="en-US" b="1" i="1" dirty="0" err="1" smtClean="0"/>
              <a:t>demografico</a:t>
            </a:r>
            <a:endParaRPr lang="en-US" b="1" i="1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b="1" i="1" dirty="0" err="1" smtClean="0"/>
              <a:t>Transicion</a:t>
            </a:r>
            <a:r>
              <a:rPr lang="en-US" b="1" i="1" dirty="0" smtClean="0"/>
              <a:t> </a:t>
            </a:r>
            <a:r>
              <a:rPr lang="en-US" b="1" i="1" dirty="0" err="1" smtClean="0"/>
              <a:t>epidemiologica</a:t>
            </a:r>
            <a:endParaRPr lang="en-US" b="1" i="1" dirty="0" smtClean="0"/>
          </a:p>
          <a:p>
            <a:endParaRPr lang="en-US" dirty="0"/>
          </a:p>
          <a:p>
            <a:r>
              <a:rPr lang="en-US" b="1" i="1" dirty="0" err="1" smtClean="0"/>
              <a:t>Requerimiento</a:t>
            </a:r>
            <a:r>
              <a:rPr lang="en-US" b="1" i="1" dirty="0" smtClean="0"/>
              <a:t> </a:t>
            </a:r>
            <a:r>
              <a:rPr lang="en-US" b="1" i="1" dirty="0" err="1" smtClean="0"/>
              <a:t>mayores</a:t>
            </a:r>
            <a:r>
              <a:rPr lang="en-US" b="1" i="1" dirty="0" smtClean="0"/>
              <a:t> </a:t>
            </a:r>
            <a:r>
              <a:rPr lang="en-US" b="1" i="1" dirty="0" err="1" smtClean="0"/>
              <a:t>recursos</a:t>
            </a:r>
            <a:endParaRPr lang="en-US" b="1" i="1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104" y="1196752"/>
            <a:ext cx="3125052" cy="47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1951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Impacto</a:t>
            </a:r>
            <a:r>
              <a:rPr lang="en-US" dirty="0" smtClean="0">
                <a:solidFill>
                  <a:schemeClr val="tx1"/>
                </a:solidFill>
              </a:rPr>
              <a:t> del </a:t>
            </a:r>
            <a:r>
              <a:rPr lang="en-US" dirty="0" err="1" smtClean="0">
                <a:solidFill>
                  <a:schemeClr val="tx1"/>
                </a:solidFill>
              </a:rPr>
              <a:t>envejecimiento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0" y="2060848"/>
            <a:ext cx="5832648" cy="4114800"/>
          </a:xfrm>
        </p:spPr>
        <p:txBody>
          <a:bodyPr/>
          <a:lstStyle/>
          <a:p>
            <a:r>
              <a:rPr lang="en-US" b="1" i="1" dirty="0" err="1" smtClean="0"/>
              <a:t>Ambito</a:t>
            </a:r>
            <a:r>
              <a:rPr lang="en-US" b="1" i="1" dirty="0" smtClean="0"/>
              <a:t> </a:t>
            </a:r>
            <a:r>
              <a:rPr lang="en-US" b="1" i="1" dirty="0" err="1" smtClean="0"/>
              <a:t>demografico</a:t>
            </a:r>
            <a:endParaRPr lang="en-US" b="1" i="1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Transicion</a:t>
            </a:r>
            <a:r>
              <a:rPr lang="en-US" dirty="0" smtClean="0"/>
              <a:t> </a:t>
            </a:r>
            <a:r>
              <a:rPr lang="en-US" dirty="0" err="1" smtClean="0"/>
              <a:t>epidemiologica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Requerimiento</a:t>
            </a:r>
            <a:r>
              <a:rPr lang="en-US" dirty="0" smtClean="0"/>
              <a:t> </a:t>
            </a:r>
            <a:r>
              <a:rPr lang="en-US" dirty="0" err="1" smtClean="0"/>
              <a:t>mayores</a:t>
            </a:r>
            <a:r>
              <a:rPr lang="en-US" dirty="0" smtClean="0"/>
              <a:t> </a:t>
            </a:r>
            <a:r>
              <a:rPr lang="en-US" dirty="0" err="1" smtClean="0"/>
              <a:t>recursos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080" y="1196752"/>
            <a:ext cx="3125052" cy="47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6577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7572"/>
            <a:ext cx="8316416" cy="594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2 Rectángulo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PERCEPCION DE CALIDAD DE VIDA Y EDAD </a:t>
            </a:r>
            <a:r>
              <a:rPr lang="en-US" sz="1600" i="1" dirty="0" smtClean="0"/>
              <a:t>(personas de hasta 75 </a:t>
            </a:r>
            <a:r>
              <a:rPr lang="en-US" sz="1600" i="1" dirty="0" err="1" smtClean="0"/>
              <a:t>anos</a:t>
            </a:r>
            <a:r>
              <a:rPr lang="en-US" sz="1600" i="1" dirty="0" smtClean="0"/>
              <a:t>)</a:t>
            </a:r>
            <a:endParaRPr lang="en-US" sz="1600" b="1" dirty="0"/>
          </a:p>
          <a:p>
            <a:pPr algn="ctr"/>
            <a:r>
              <a:rPr lang="en-US" sz="1600" dirty="0" smtClean="0"/>
              <a:t> </a:t>
            </a:r>
            <a:r>
              <a:rPr lang="en-US" sz="1600" dirty="0" err="1" smtClean="0"/>
              <a:t>Escala</a:t>
            </a:r>
            <a:r>
              <a:rPr lang="en-US" sz="1600" dirty="0" smtClean="0"/>
              <a:t> de </a:t>
            </a:r>
            <a:r>
              <a:rPr lang="en-US" sz="1600" dirty="0" err="1" smtClean="0"/>
              <a:t>Cantril</a:t>
            </a:r>
            <a:r>
              <a:rPr lang="en-US" sz="1600" dirty="0"/>
              <a:t>:</a:t>
            </a:r>
            <a:r>
              <a:rPr lang="en-US" sz="1600" dirty="0" smtClean="0"/>
              <a:t> </a:t>
            </a:r>
            <a:r>
              <a:rPr lang="en-US" sz="1600" dirty="0"/>
              <a:t>0 </a:t>
            </a:r>
            <a:r>
              <a:rPr lang="en-US" sz="1600" dirty="0" smtClean="0"/>
              <a:t>(</a:t>
            </a:r>
            <a:r>
              <a:rPr lang="en-US" sz="1600" dirty="0" err="1" smtClean="0"/>
              <a:t>peor</a:t>
            </a:r>
            <a:r>
              <a:rPr lang="en-US" sz="1600" dirty="0" smtClean="0"/>
              <a:t>)  </a:t>
            </a:r>
            <a:r>
              <a:rPr lang="en-US" sz="1600" dirty="0"/>
              <a:t>10 </a:t>
            </a:r>
            <a:r>
              <a:rPr lang="en-US" sz="1600" dirty="0" smtClean="0"/>
              <a:t>(</a:t>
            </a:r>
            <a:r>
              <a:rPr lang="en-US" sz="1600" dirty="0" err="1" smtClean="0"/>
              <a:t>mejor</a:t>
            </a:r>
            <a:r>
              <a:rPr lang="en-US" sz="1600" dirty="0" smtClean="0"/>
              <a:t>) </a:t>
            </a:r>
            <a:endParaRPr lang="es-AR" sz="1600" dirty="0"/>
          </a:p>
        </p:txBody>
      </p:sp>
    </p:spTree>
    <p:extLst>
      <p:ext uri="{BB962C8B-B14F-4D97-AF65-F5344CB8AC3E}">
        <p14:creationId xmlns:p14="http://schemas.microsoft.com/office/powerpoint/2010/main" val="78470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 bwMode="auto">
          <a:xfrm>
            <a:off x="13972" y="10209"/>
            <a:ext cx="9130027" cy="97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haker2Lancet-Regular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haker2Lancet-Regular"/>
              </a:rPr>
              <a:t>Consumo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haker2Lancet-Regular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haker2Lancet-Regular"/>
              </a:rPr>
              <a:t>como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haker2Lancet-Regular"/>
              </a:rPr>
              <a:t> % de los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haker2Lancet-Regular"/>
              </a:rPr>
              <a:t>ingresos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haker2Lancet-Regular"/>
              </a:rPr>
              <a:t>,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haker2Lancet-Regular"/>
              </a:rPr>
              <a:t>por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haker2Lancet-Regular"/>
              </a:rPr>
              <a:t> 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haker2Lancet-Regular"/>
              </a:rPr>
              <a:t>edad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haker2Lancet-Regular"/>
              </a:rPr>
              <a:t> y 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haker2Lancet-Regular"/>
              </a:rPr>
              <a:t>país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haker2Lancet-Regular"/>
              </a:rPr>
              <a:t> </a:t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haker2Lancet-Regular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haker2Lancet-Regular"/>
              </a:rPr>
              <a:t>Los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haker2Lancet-Regular"/>
              </a:rPr>
              <a:t>ingresos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haker2Lancet-Regular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haker2Lancet-Regular"/>
              </a:rPr>
              <a:t>incluyen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haker2Lancet-Regular"/>
              </a:rPr>
              <a:t> los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haker2Lancet-Regular"/>
              </a:rPr>
              <a:t>laborales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haker2Lancet-Regular"/>
              </a:rPr>
              <a:t> y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haker2Lancet-Regular"/>
              </a:rPr>
              <a:t>transfers.pública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haker2Lancet-Regular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haker2Lancet-Regular"/>
              </a:rPr>
              <a:t>neta</a:t>
            </a:r>
            <a:endParaRPr kumimoji="0" lang="es-AR" sz="8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6325"/>
            <a:ext cx="8028384" cy="577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7092280" y="4869160"/>
            <a:ext cx="576064" cy="86409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7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96" y="1185964"/>
            <a:ext cx="7836472" cy="561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5 Rectángulo"/>
          <p:cNvSpPr/>
          <p:nvPr/>
        </p:nvSpPr>
        <p:spPr>
          <a:xfrm>
            <a:off x="179512" y="0"/>
            <a:ext cx="89644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 </a:t>
            </a:r>
            <a:r>
              <a:rPr lang="en-US" sz="4000" b="1" dirty="0" err="1" smtClean="0"/>
              <a:t>Desembolsos</a:t>
            </a:r>
            <a:r>
              <a:rPr lang="en-US" sz="4000" b="1" dirty="0" smtClean="0"/>
              <a:t> en </a:t>
            </a:r>
            <a:r>
              <a:rPr lang="en-US" sz="4000" b="1" dirty="0" err="1" smtClean="0"/>
              <a:t>salud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segun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edad</a:t>
            </a:r>
            <a:endParaRPr lang="en-US" sz="4000" b="1" dirty="0"/>
          </a:p>
          <a:p>
            <a:pPr algn="ctr"/>
            <a:r>
              <a:rPr lang="en-US" dirty="0" err="1" smtClean="0"/>
              <a:t>Gasto</a:t>
            </a:r>
            <a:r>
              <a:rPr lang="en-US" dirty="0" smtClean="0"/>
              <a:t> total en </a:t>
            </a:r>
            <a:r>
              <a:rPr lang="en-US" dirty="0" err="1" smtClean="0"/>
              <a:t>salud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% del PBI vs. % de </a:t>
            </a:r>
            <a:r>
              <a:rPr lang="en-US" dirty="0" err="1" smtClean="0"/>
              <a:t>poblacion</a:t>
            </a:r>
            <a:r>
              <a:rPr lang="en-US" dirty="0" smtClean="0"/>
              <a:t> de 65 </a:t>
            </a:r>
            <a:r>
              <a:rPr lang="en-US" dirty="0" err="1" smtClean="0"/>
              <a:t>anos</a:t>
            </a:r>
            <a:r>
              <a:rPr lang="en-US" dirty="0" smtClean="0"/>
              <a:t> o &gt;.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2588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Rectángulo"/>
          <p:cNvSpPr/>
          <p:nvPr/>
        </p:nvSpPr>
        <p:spPr>
          <a:xfrm>
            <a:off x="85004" y="764704"/>
            <a:ext cx="9036496" cy="6001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b="1" dirty="0"/>
              <a:t>2</a:t>
            </a:r>
            <a:r>
              <a:rPr lang="es-AR" sz="2400" b="1" dirty="0" smtClean="0"/>
              <a:t> componentes:</a:t>
            </a:r>
            <a:endParaRPr lang="es-AR" sz="2400" b="1" dirty="0"/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 </a:t>
            </a:r>
            <a:r>
              <a:rPr lang="es-AR" b="1" dirty="0" smtClean="0"/>
              <a:t>Mayor proporción de población en tercera edad</a:t>
            </a:r>
            <a:r>
              <a:rPr lang="es-AR" dirty="0" smtClean="0"/>
              <a:t>, por </a:t>
            </a:r>
            <a:r>
              <a:rPr lang="es-AR" b="1" i="1" dirty="0" smtClean="0"/>
              <a:t>caída de tasas de natalidad</a:t>
            </a:r>
            <a:r>
              <a:rPr lang="es-AR" dirty="0" smtClean="0"/>
              <a:t>. </a:t>
            </a:r>
          </a:p>
          <a:p>
            <a:pPr marL="342900" indent="-342900">
              <a:buFont typeface="+mj-lt"/>
              <a:buAutoNum type="arabicPeriod"/>
            </a:pPr>
            <a:endParaRPr lang="es-AR" dirty="0"/>
          </a:p>
          <a:p>
            <a:pPr marL="342900" indent="-342900">
              <a:buFont typeface="+mj-lt"/>
              <a:buAutoNum type="arabicPeriod"/>
            </a:pPr>
            <a:endParaRPr lang="es-AR" dirty="0" smtClean="0"/>
          </a:p>
          <a:p>
            <a:pPr marL="342900" indent="-342900">
              <a:buFont typeface="+mj-lt"/>
              <a:buAutoNum type="arabicPeriod"/>
            </a:pPr>
            <a:endParaRPr lang="es-AR" dirty="0"/>
          </a:p>
          <a:p>
            <a:pPr marL="342900" indent="-342900">
              <a:buFont typeface="+mj-lt"/>
              <a:buAutoNum type="arabicPeriod"/>
            </a:pPr>
            <a:endParaRPr lang="es-AR" dirty="0" smtClean="0"/>
          </a:p>
          <a:p>
            <a:pPr marL="342900" indent="-342900">
              <a:buFont typeface="+mj-lt"/>
              <a:buAutoNum type="arabicPeriod"/>
            </a:pPr>
            <a:endParaRPr lang="es-AR" dirty="0"/>
          </a:p>
          <a:p>
            <a:pPr marL="342900" indent="-342900">
              <a:buFont typeface="+mj-lt"/>
              <a:buAutoNum type="arabicPeriod"/>
            </a:pPr>
            <a:endParaRPr lang="es-AR" dirty="0" smtClean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 smtClean="0"/>
          </a:p>
          <a:p>
            <a:endParaRPr lang="es-AR" dirty="0" smtClean="0"/>
          </a:p>
          <a:p>
            <a:endParaRPr lang="es-AR" dirty="0"/>
          </a:p>
          <a:p>
            <a:endParaRPr lang="es-AR" dirty="0"/>
          </a:p>
          <a:p>
            <a:pPr marL="342900" indent="-342900">
              <a:buFont typeface="+mj-lt"/>
              <a:buAutoNum type="arabicPeriod"/>
            </a:pPr>
            <a:r>
              <a:rPr lang="es-AR" b="1" dirty="0" smtClean="0"/>
              <a:t>Aumento de la esperanza de vida</a:t>
            </a:r>
            <a:r>
              <a:rPr lang="es-AR" b="1" dirty="0"/>
              <a:t> </a:t>
            </a:r>
            <a:r>
              <a:rPr lang="es-AR" dirty="0" smtClean="0"/>
              <a:t>(conductas y ambientes más saludables, desarrollo de tecnologías y medicamentos que requieren de mayor presupuesto y mejor gerenciamiento de fondos).</a:t>
            </a:r>
            <a:endParaRPr lang="es-AR" dirty="0"/>
          </a:p>
        </p:txBody>
      </p:sp>
      <p:sp>
        <p:nvSpPr>
          <p:cNvPr id="4" name="Rectangle 3"/>
          <p:cNvSpPr/>
          <p:nvPr/>
        </p:nvSpPr>
        <p:spPr>
          <a:xfrm>
            <a:off x="0" y="188640"/>
            <a:ext cx="9036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000" b="1" dirty="0"/>
              <a:t>I</a:t>
            </a:r>
            <a:r>
              <a:rPr lang="es-AR" sz="2000" b="1" dirty="0" smtClean="0"/>
              <a:t>ncremento </a:t>
            </a:r>
            <a:r>
              <a:rPr lang="es-AR" sz="2000" b="1" dirty="0"/>
              <a:t>del gasto en salud y</a:t>
            </a:r>
            <a:r>
              <a:rPr lang="es-AR" sz="2000" b="1" dirty="0" smtClean="0"/>
              <a:t>  </a:t>
            </a:r>
            <a:r>
              <a:rPr lang="es-AR" sz="2000" b="1" dirty="0"/>
              <a:t>envejecimiento de la población </a:t>
            </a:r>
          </a:p>
        </p:txBody>
      </p:sp>
      <p:sp>
        <p:nvSpPr>
          <p:cNvPr id="5" name="Down Arrow 4"/>
          <p:cNvSpPr/>
          <p:nvPr/>
        </p:nvSpPr>
        <p:spPr>
          <a:xfrm>
            <a:off x="1043608" y="2204864"/>
            <a:ext cx="3384376" cy="21602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solidFill>
                  <a:schemeClr val="tx1"/>
                </a:solidFill>
              </a:rPr>
              <a:t>RECAUDACION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4788024" y="2204864"/>
            <a:ext cx="2952328" cy="2160240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DEMANDA</a:t>
            </a:r>
          </a:p>
          <a:p>
            <a:pPr algn="ctr"/>
            <a:r>
              <a:rPr lang="en-US" b="1" i="1" dirty="0" smtClean="0"/>
              <a:t>SERVICIOS </a:t>
            </a:r>
            <a:endParaRPr lang="en-US" b="1" i="1" dirty="0"/>
          </a:p>
        </p:txBody>
      </p:sp>
      <p:sp>
        <p:nvSpPr>
          <p:cNvPr id="7" name="Up Arrow 6"/>
          <p:cNvSpPr/>
          <p:nvPr/>
        </p:nvSpPr>
        <p:spPr>
          <a:xfrm>
            <a:off x="6012160" y="3501008"/>
            <a:ext cx="2952328" cy="2160240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/>
              <a:t>COSTOS </a:t>
            </a:r>
          </a:p>
          <a:p>
            <a:pPr algn="ctr"/>
            <a:r>
              <a:rPr lang="en-US" sz="1600" b="1" i="1" dirty="0" smtClean="0"/>
              <a:t>Y</a:t>
            </a:r>
          </a:p>
          <a:p>
            <a:pPr algn="ctr"/>
            <a:r>
              <a:rPr lang="en-US" sz="1400" b="1" i="1" dirty="0" smtClean="0"/>
              <a:t>PRESUPUESTO 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204244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 bwMode="auto">
          <a:xfrm>
            <a:off x="23813" y="0"/>
            <a:ext cx="90344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/>
          <a:lstStyle/>
          <a:p>
            <a:pPr algn="ctr"/>
            <a:r>
              <a:rPr lang="en-US" sz="2400" b="1" dirty="0" err="1">
                <a:solidFill>
                  <a:srgbClr val="2F2B2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Pérdida</a:t>
            </a:r>
            <a:r>
              <a:rPr lang="en-US" sz="2400" b="1" dirty="0">
                <a:solidFill>
                  <a:srgbClr val="2F2B2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de </a:t>
            </a:r>
            <a:r>
              <a:rPr lang="en-US" sz="2400" b="1" dirty="0" err="1">
                <a:solidFill>
                  <a:srgbClr val="2F2B2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productividad</a:t>
            </a:r>
            <a:r>
              <a:rPr lang="en-US" sz="2400" b="1" dirty="0">
                <a:solidFill>
                  <a:srgbClr val="2F2B2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solidFill>
                  <a:srgbClr val="2F2B2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debida</a:t>
            </a:r>
            <a:r>
              <a:rPr lang="en-US" sz="2400" b="1" dirty="0">
                <a:solidFill>
                  <a:srgbClr val="2F2B2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a </a:t>
            </a:r>
            <a:r>
              <a:rPr lang="en-US" sz="2400" b="1" dirty="0" err="1">
                <a:solidFill>
                  <a:srgbClr val="2F2B2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las</a:t>
            </a:r>
            <a:r>
              <a:rPr lang="en-US" sz="2400" b="1" dirty="0">
                <a:solidFill>
                  <a:srgbClr val="2F2B2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5 </a:t>
            </a:r>
            <a:r>
              <a:rPr lang="en-US" sz="2400" b="1" dirty="0" err="1">
                <a:solidFill>
                  <a:srgbClr val="2F2B2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enfermedades</a:t>
            </a:r>
            <a:r>
              <a:rPr lang="en-US" sz="2400" b="1" dirty="0">
                <a:solidFill>
                  <a:srgbClr val="2F2B2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endParaRPr lang="en-US" sz="2400" b="1" dirty="0" smtClean="0">
              <a:solidFill>
                <a:srgbClr val="2F2B2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algn="ctr"/>
            <a:r>
              <a:rPr lang="en-US" sz="2400" b="1" dirty="0" smtClean="0">
                <a:solidFill>
                  <a:srgbClr val="2F2B2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(</a:t>
            </a:r>
            <a:r>
              <a:rPr lang="en-US" sz="2400" b="1" dirty="0">
                <a:solidFill>
                  <a:srgbClr val="2F2B2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2011-2030)</a:t>
            </a:r>
            <a:br>
              <a:rPr lang="en-US" sz="2400" b="1" dirty="0">
                <a:solidFill>
                  <a:srgbClr val="2F2B2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</a:br>
            <a:r>
              <a:rPr lang="en-US" sz="2400" b="1" dirty="0">
                <a:solidFill>
                  <a:srgbClr val="2F2B2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≈ US$ 47 </a:t>
            </a:r>
            <a:r>
              <a:rPr lang="en-US" sz="2400" b="1" dirty="0" err="1">
                <a:solidFill>
                  <a:srgbClr val="2F2B2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trillones</a:t>
            </a:r>
            <a:endParaRPr lang="en-US" sz="2400" b="1" dirty="0">
              <a:solidFill>
                <a:srgbClr val="2F2B2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16386" name="Rectangle 3"/>
          <p:cNvSpPr txBox="1">
            <a:spLocks noChangeArrowheads="1"/>
          </p:cNvSpPr>
          <p:nvPr/>
        </p:nvSpPr>
        <p:spPr bwMode="auto">
          <a:xfrm>
            <a:off x="22349" y="1196752"/>
            <a:ext cx="8438083" cy="463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2400" b="1" dirty="0">
                <a:solidFill>
                  <a:srgbClr val="2F2B20"/>
                </a:solidFill>
                <a:latin typeface="Century Schoolbook" pitchFamily="18" charset="0"/>
              </a:rPr>
              <a:t/>
            </a:r>
            <a:br>
              <a:rPr lang="en-GB" sz="2400" b="1" dirty="0">
                <a:solidFill>
                  <a:srgbClr val="2F2B20"/>
                </a:solidFill>
                <a:latin typeface="Century Schoolbook" pitchFamily="18" charset="0"/>
              </a:rPr>
            </a:br>
            <a:endParaRPr lang="en-US" sz="2400" dirty="0">
              <a:solidFill>
                <a:srgbClr val="2F2B20"/>
              </a:solidFill>
              <a:latin typeface="Century Schoolbook" pitchFamily="18" charset="0"/>
            </a:endParaRPr>
          </a:p>
          <a:p>
            <a:pPr lvl="1" algn="ctr">
              <a:spcBef>
                <a:spcPct val="20000"/>
              </a:spcBef>
              <a:buFont typeface="Calibri" pitchFamily="34" charset="0"/>
              <a:buChar char="—"/>
            </a:pPr>
            <a:endParaRPr lang="en-US" sz="2800" dirty="0">
              <a:solidFill>
                <a:srgbClr val="2F2B20"/>
              </a:solidFill>
              <a:latin typeface="Century Schoolbook" pitchFamily="18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en-US" sz="2400" dirty="0">
              <a:solidFill>
                <a:srgbClr val="2F2B20"/>
              </a:solidFill>
              <a:latin typeface="Century Schoolbook" pitchFamily="18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en-US" sz="2400" dirty="0">
              <a:solidFill>
                <a:srgbClr val="2F2B20"/>
              </a:solidFill>
              <a:latin typeface="Century Schoolbook" pitchFamily="18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en-US" sz="2400" dirty="0">
              <a:solidFill>
                <a:srgbClr val="2F2B20"/>
              </a:solidFill>
              <a:latin typeface="Century Schoolbook" pitchFamily="18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en-US" sz="2400" dirty="0">
              <a:solidFill>
                <a:srgbClr val="2F2B20"/>
              </a:solidFill>
              <a:latin typeface="Century Schoolbook" pitchFamily="18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en-US" sz="2400" dirty="0">
              <a:solidFill>
                <a:srgbClr val="2F2B20"/>
              </a:solidFill>
              <a:latin typeface="Century Schoolbook" pitchFamily="18" charset="0"/>
            </a:endParaRPr>
          </a:p>
          <a:p>
            <a:pPr marL="1447800" lvl="2" indent="-533400" algn="ctr">
              <a:spcBef>
                <a:spcPct val="20000"/>
              </a:spcBef>
              <a:buClr>
                <a:srgbClr val="1255A4"/>
              </a:buClr>
              <a:buFont typeface="Times New Roman" pitchFamily="18" charset="0"/>
              <a:buNone/>
            </a:pPr>
            <a:endParaRPr lang="en-GB" sz="2400" dirty="0">
              <a:solidFill>
                <a:srgbClr val="2F2B20"/>
              </a:solidFill>
              <a:latin typeface="Century Schoolbook" pitchFamily="18" charset="0"/>
            </a:endParaRPr>
          </a:p>
        </p:txBody>
      </p:sp>
      <p:sp>
        <p:nvSpPr>
          <p:cNvPr id="16387" name="Line Callout 1 3"/>
          <p:cNvSpPr>
            <a:spLocks/>
          </p:cNvSpPr>
          <p:nvPr/>
        </p:nvSpPr>
        <p:spPr bwMode="auto">
          <a:xfrm>
            <a:off x="5922963" y="2441575"/>
            <a:ext cx="1771650" cy="552450"/>
          </a:xfrm>
          <a:prstGeom prst="borderCallout1">
            <a:avLst>
              <a:gd name="adj1" fmla="val 18750"/>
              <a:gd name="adj2" fmla="val -8333"/>
              <a:gd name="adj3" fmla="val 112500"/>
              <a:gd name="adj4" fmla="val -38333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s-ES_tradnl">
              <a:solidFill>
                <a:srgbClr val="2F2B20"/>
              </a:solidFill>
              <a:latin typeface="Times New Roman" pitchFamily="18" charset="0"/>
            </a:endParaRPr>
          </a:p>
        </p:txBody>
      </p:sp>
      <p:sp>
        <p:nvSpPr>
          <p:cNvPr id="16388" name="Line Callout 1 4"/>
          <p:cNvSpPr>
            <a:spLocks/>
          </p:cNvSpPr>
          <p:nvPr/>
        </p:nvSpPr>
        <p:spPr bwMode="auto">
          <a:xfrm>
            <a:off x="5473700" y="2181225"/>
            <a:ext cx="2001838" cy="957263"/>
          </a:xfrm>
          <a:prstGeom prst="borderCallout1">
            <a:avLst>
              <a:gd name="adj1" fmla="val 18750"/>
              <a:gd name="adj2" fmla="val -8333"/>
              <a:gd name="adj3" fmla="val 112500"/>
              <a:gd name="adj4" fmla="val -38333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s-ES_tradnl">
              <a:solidFill>
                <a:srgbClr val="2F2B20"/>
              </a:solidFill>
              <a:latin typeface="Times New Roman" pitchFamily="18" charset="0"/>
            </a:endParaRP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8800"/>
            <a:ext cx="51371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/>
          <p:nvPr/>
        </p:nvSpPr>
        <p:spPr>
          <a:xfrm>
            <a:off x="-61913" y="4889500"/>
            <a:ext cx="920591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solidFill>
                  <a:srgbClr val="2F2B2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El </a:t>
            </a:r>
            <a:r>
              <a:rPr lang="en-US" b="1" dirty="0" err="1">
                <a:solidFill>
                  <a:srgbClr val="2F2B2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costo</a:t>
            </a:r>
            <a:r>
              <a:rPr lang="en-US" b="1" dirty="0">
                <a:solidFill>
                  <a:srgbClr val="2F2B2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 en </a:t>
            </a:r>
            <a:r>
              <a:rPr lang="en-US" b="1" dirty="0" err="1">
                <a:solidFill>
                  <a:srgbClr val="2F2B2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vidas</a:t>
            </a:r>
            <a:r>
              <a:rPr lang="en-US" b="1" dirty="0">
                <a:solidFill>
                  <a:srgbClr val="2F2B2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2F2B2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humanas</a:t>
            </a:r>
            <a:r>
              <a:rPr lang="en-US" b="1" dirty="0">
                <a:solidFill>
                  <a:srgbClr val="2F2B2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 y </a:t>
            </a:r>
            <a:r>
              <a:rPr lang="en-US" b="1" dirty="0" err="1">
                <a:solidFill>
                  <a:srgbClr val="2F2B2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económico</a:t>
            </a:r>
            <a:r>
              <a:rPr lang="en-US" b="1" dirty="0">
                <a:solidFill>
                  <a:srgbClr val="2F2B2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 no </a:t>
            </a:r>
            <a:r>
              <a:rPr lang="en-US" b="1" dirty="0" err="1">
                <a:solidFill>
                  <a:srgbClr val="2F2B2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es</a:t>
            </a:r>
            <a:r>
              <a:rPr lang="en-US" b="1" dirty="0">
                <a:solidFill>
                  <a:srgbClr val="2F2B2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2F2B2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sostenible</a:t>
            </a:r>
            <a:r>
              <a:rPr lang="en-US" b="1" dirty="0">
                <a:solidFill>
                  <a:srgbClr val="2F2B2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 , y </a:t>
            </a:r>
            <a:r>
              <a:rPr lang="en-US" b="1" dirty="0" err="1">
                <a:solidFill>
                  <a:srgbClr val="2F2B2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constituye</a:t>
            </a:r>
            <a:r>
              <a:rPr lang="en-US" b="1" dirty="0">
                <a:solidFill>
                  <a:srgbClr val="2F2B2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 un </a:t>
            </a:r>
            <a:endParaRPr lang="en-US" b="1" dirty="0" smtClean="0">
              <a:solidFill>
                <a:srgbClr val="2F2B2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en-US" b="1" dirty="0" err="1" smtClean="0">
                <a:solidFill>
                  <a:srgbClr val="2F2B2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desafío</a:t>
            </a:r>
            <a:r>
              <a:rPr lang="en-US" b="1" dirty="0" smtClean="0">
                <a:solidFill>
                  <a:srgbClr val="2F2B2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2F2B2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para el </a:t>
            </a:r>
            <a:r>
              <a:rPr lang="en-US" b="1" dirty="0" err="1">
                <a:solidFill>
                  <a:srgbClr val="2F2B2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desarrollo</a:t>
            </a:r>
            <a:endParaRPr lang="en-US" b="1" dirty="0">
              <a:solidFill>
                <a:srgbClr val="2F2B2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6391" name="Rectangle 2"/>
          <p:cNvSpPr>
            <a:spLocks noChangeArrowheads="1"/>
          </p:cNvSpPr>
          <p:nvPr/>
        </p:nvSpPr>
        <p:spPr bwMode="auto">
          <a:xfrm>
            <a:off x="3543301" y="2716213"/>
            <a:ext cx="498914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Calibri" panose="020F0502020204030204" pitchFamily="34" charset="0"/>
              </a:rPr>
              <a:t>Se </a:t>
            </a:r>
            <a:r>
              <a:rPr lang="en-US" dirty="0" err="1">
                <a:solidFill>
                  <a:srgbClr val="2F2B20"/>
                </a:solidFill>
                <a:latin typeface="Calibri" panose="020F0502020204030204" pitchFamily="34" charset="0"/>
              </a:rPr>
              <a:t>estima</a:t>
            </a:r>
            <a:r>
              <a:rPr lang="en-US" dirty="0">
                <a:solidFill>
                  <a:srgbClr val="2F2B2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F2B20"/>
                </a:solidFill>
                <a:latin typeface="Calibri" panose="020F0502020204030204" pitchFamily="34" charset="0"/>
              </a:rPr>
              <a:t>que</a:t>
            </a:r>
            <a:r>
              <a:rPr lang="en-US" dirty="0">
                <a:solidFill>
                  <a:srgbClr val="2F2B20"/>
                </a:solidFill>
                <a:latin typeface="Calibri" panose="020F0502020204030204" pitchFamily="34" charset="0"/>
              </a:rPr>
              <a:t> el </a:t>
            </a:r>
            <a:r>
              <a:rPr lang="en-US" dirty="0" err="1">
                <a:solidFill>
                  <a:srgbClr val="2F2B20"/>
                </a:solidFill>
                <a:latin typeface="Calibri" panose="020F0502020204030204" pitchFamily="34" charset="0"/>
              </a:rPr>
              <a:t>costo</a:t>
            </a:r>
            <a:r>
              <a:rPr lang="en-US" dirty="0">
                <a:solidFill>
                  <a:srgbClr val="2F2B20"/>
                </a:solidFill>
                <a:latin typeface="Calibri" panose="020F0502020204030204" pitchFamily="34" charset="0"/>
              </a:rPr>
              <a:t> de </a:t>
            </a:r>
            <a:r>
              <a:rPr lang="en-US" dirty="0" err="1">
                <a:solidFill>
                  <a:srgbClr val="2F2B20"/>
                </a:solidFill>
                <a:latin typeface="Calibri" panose="020F0502020204030204" pitchFamily="34" charset="0"/>
              </a:rPr>
              <a:t>las</a:t>
            </a:r>
            <a:r>
              <a:rPr lang="en-US" dirty="0">
                <a:solidFill>
                  <a:srgbClr val="2F2B20"/>
                </a:solidFill>
                <a:latin typeface="Calibri" panose="020F0502020204030204" pitchFamily="34" charset="0"/>
              </a:rPr>
              <a:t> ECNT y </a:t>
            </a:r>
            <a:r>
              <a:rPr lang="en-US" dirty="0" err="1">
                <a:solidFill>
                  <a:srgbClr val="2F2B20"/>
                </a:solidFill>
                <a:latin typeface="Calibri" panose="020F0502020204030204" pitchFamily="34" charset="0"/>
              </a:rPr>
              <a:t>sus</a:t>
            </a:r>
            <a:r>
              <a:rPr lang="en-US" dirty="0">
                <a:solidFill>
                  <a:srgbClr val="2F2B2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F2B20"/>
                </a:solidFill>
                <a:latin typeface="Calibri" panose="020F0502020204030204" pitchFamily="34" charset="0"/>
              </a:rPr>
              <a:t>factores</a:t>
            </a:r>
            <a:r>
              <a:rPr lang="en-US" dirty="0">
                <a:solidFill>
                  <a:srgbClr val="2F2B20"/>
                </a:solidFill>
                <a:latin typeface="Calibri" panose="020F0502020204030204" pitchFamily="34" charset="0"/>
              </a:rPr>
              <a:t> de </a:t>
            </a:r>
            <a:r>
              <a:rPr lang="en-US" dirty="0" err="1">
                <a:solidFill>
                  <a:srgbClr val="2F2B20"/>
                </a:solidFill>
                <a:latin typeface="Calibri" panose="020F0502020204030204" pitchFamily="34" charset="0"/>
              </a:rPr>
              <a:t>riesgo</a:t>
            </a:r>
            <a:r>
              <a:rPr lang="en-US" dirty="0">
                <a:solidFill>
                  <a:srgbClr val="2F2B2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2F2B20"/>
                </a:solidFill>
                <a:latin typeface="Calibri" panose="020F0502020204030204" pitchFamily="34" charset="0"/>
              </a:rPr>
              <a:t>promedia</a:t>
            </a:r>
            <a:r>
              <a:rPr lang="en-US" dirty="0">
                <a:solidFill>
                  <a:srgbClr val="2F2B20"/>
                </a:solidFill>
                <a:latin typeface="Calibri" panose="020F0502020204030204" pitchFamily="34" charset="0"/>
              </a:rPr>
              <a:t> entre </a:t>
            </a:r>
            <a:r>
              <a:rPr lang="en-US" b="1" dirty="0">
                <a:solidFill>
                  <a:srgbClr val="2F2B20"/>
                </a:solidFill>
                <a:latin typeface="Calibri" panose="020F0502020204030204" pitchFamily="34" charset="0"/>
              </a:rPr>
              <a:t>0.02% </a:t>
            </a:r>
            <a:r>
              <a:rPr lang="en-US" b="1" dirty="0" smtClean="0">
                <a:solidFill>
                  <a:srgbClr val="2F2B20"/>
                </a:solidFill>
                <a:latin typeface="Calibri" panose="020F0502020204030204" pitchFamily="34" charset="0"/>
              </a:rPr>
              <a:t>y 6.77</a:t>
            </a:r>
            <a:r>
              <a:rPr lang="en-US" b="1" dirty="0">
                <a:solidFill>
                  <a:srgbClr val="2F2B20"/>
                </a:solidFill>
                <a:latin typeface="Calibri" panose="020F0502020204030204" pitchFamily="34" charset="0"/>
              </a:rPr>
              <a:t>% del PBI </a:t>
            </a:r>
            <a:r>
              <a:rPr lang="en-US" dirty="0" err="1">
                <a:solidFill>
                  <a:srgbClr val="2F2B20"/>
                </a:solidFill>
                <a:latin typeface="Calibri" panose="020F0502020204030204" pitchFamily="34" charset="0"/>
              </a:rPr>
              <a:t>anual</a:t>
            </a:r>
            <a:r>
              <a:rPr lang="en-US" dirty="0">
                <a:solidFill>
                  <a:srgbClr val="2F2B20"/>
                </a:solidFill>
                <a:latin typeface="Calibri" panose="020F0502020204030204" pitchFamily="34" charset="0"/>
              </a:rPr>
              <a:t> </a:t>
            </a:r>
            <a:endParaRPr lang="en-US" dirty="0" smtClean="0">
              <a:solidFill>
                <a:srgbClr val="2F2B20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en-US" dirty="0" smtClean="0">
                <a:solidFill>
                  <a:srgbClr val="2F2B20"/>
                </a:solidFill>
                <a:latin typeface="Calibri" panose="020F0502020204030204" pitchFamily="34" charset="0"/>
              </a:rPr>
              <a:t>de </a:t>
            </a:r>
            <a:r>
              <a:rPr lang="en-US" dirty="0">
                <a:solidFill>
                  <a:srgbClr val="2F2B20"/>
                </a:solidFill>
                <a:latin typeface="Calibri" panose="020F0502020204030204" pitchFamily="34" charset="0"/>
              </a:rPr>
              <a:t>un </a:t>
            </a:r>
            <a:r>
              <a:rPr lang="en-US" dirty="0" err="1">
                <a:solidFill>
                  <a:srgbClr val="2F2B20"/>
                </a:solidFill>
                <a:latin typeface="Calibri" panose="020F0502020204030204" pitchFamily="34" charset="0"/>
              </a:rPr>
              <a:t>país</a:t>
            </a:r>
            <a:r>
              <a:rPr lang="en-US" dirty="0">
                <a:solidFill>
                  <a:srgbClr val="2F2B20"/>
                </a:solidFill>
                <a:latin typeface="Calibri" panose="020F0502020204030204" pitchFamily="34" charset="0"/>
              </a:rPr>
              <a:t>.</a:t>
            </a:r>
            <a:r>
              <a:rPr lang="en-US" sz="1600" dirty="0">
                <a:solidFill>
                  <a:srgbClr val="2F2B20"/>
                </a:solidFill>
                <a:latin typeface="Calibri" panose="020F0502020204030204" pitchFamily="34" charset="0"/>
              </a:rPr>
              <a:t> </a:t>
            </a:r>
            <a:endParaRPr lang="en-US" sz="1100" dirty="0">
              <a:solidFill>
                <a:srgbClr val="2F2B2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32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135699"/>
            <a:ext cx="8259150" cy="45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0" y="116632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b="1" dirty="0" smtClean="0"/>
              <a:t>Probabilidad de gasto en salud financieramente catastrófico</a:t>
            </a:r>
          </a:p>
          <a:p>
            <a:pPr algn="ctr"/>
            <a:r>
              <a:rPr lang="es-AR" i="1" dirty="0" smtClean="0"/>
              <a:t>Países seleccionados de América Latina, en </a:t>
            </a:r>
            <a:r>
              <a:rPr lang="es-AR" i="1" dirty="0"/>
              <a:t>%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980728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b="1" dirty="0"/>
              <a:t>L</a:t>
            </a:r>
            <a:r>
              <a:rPr lang="es-AR" sz="2400" b="1" dirty="0" smtClean="0"/>
              <a:t>a presencia de adultos mayores en un hogar aumenta</a:t>
            </a:r>
            <a:r>
              <a:rPr lang="es-AR" sz="2400" dirty="0" smtClean="0"/>
              <a:t> la prevalencia del gasto </a:t>
            </a:r>
            <a:r>
              <a:rPr lang="es-AR" sz="2400" dirty="0"/>
              <a:t>catastrófico </a:t>
            </a:r>
            <a:r>
              <a:rPr lang="es-AR" sz="2400" dirty="0" smtClean="0"/>
              <a:t>entre </a:t>
            </a:r>
            <a:r>
              <a:rPr lang="es-AR" sz="2400" b="1" dirty="0"/>
              <a:t>14% </a:t>
            </a:r>
            <a:r>
              <a:rPr lang="es-AR" sz="2400" b="1" dirty="0" smtClean="0"/>
              <a:t>y </a:t>
            </a:r>
            <a:r>
              <a:rPr lang="es-AR" sz="2400" b="1" dirty="0"/>
              <a:t>21</a:t>
            </a:r>
            <a:r>
              <a:rPr lang="es-AR" sz="2400" b="1" dirty="0" smtClean="0"/>
              <a:t>%. </a:t>
            </a:r>
          </a:p>
          <a:p>
            <a:pPr algn="r"/>
            <a:r>
              <a:rPr lang="es-AR" sz="1600" dirty="0" smtClean="0"/>
              <a:t>Muiser </a:t>
            </a:r>
            <a:r>
              <a:rPr lang="es-AR" sz="1600" dirty="0"/>
              <a:t>y Vargas (2009) </a:t>
            </a:r>
          </a:p>
        </p:txBody>
      </p:sp>
    </p:spTree>
    <p:extLst>
      <p:ext uri="{BB962C8B-B14F-4D97-AF65-F5344CB8AC3E}">
        <p14:creationId xmlns:p14="http://schemas.microsoft.com/office/powerpoint/2010/main" val="216768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6000"/>
            <a:ext cx="8110272" cy="598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2 Rectángulo"/>
          <p:cNvSpPr/>
          <p:nvPr/>
        </p:nvSpPr>
        <p:spPr>
          <a:xfrm>
            <a:off x="-109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EFECTOS FINANCIEROS DE TENER UN MIEMBRO DE TERCERA EDAD EN EL HOGAR</a:t>
            </a:r>
            <a:endParaRPr lang="en-US" dirty="0"/>
          </a:p>
          <a:p>
            <a:pPr algn="ctr"/>
            <a:r>
              <a:rPr lang="en-US" sz="1200" i="1" dirty="0" smtClean="0"/>
              <a:t> </a:t>
            </a:r>
            <a:r>
              <a:rPr lang="en-US" sz="1200" i="1" dirty="0" err="1" smtClean="0"/>
              <a:t>Gasto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Catastrofico</a:t>
            </a:r>
            <a:r>
              <a:rPr lang="en-US" sz="1200" i="1" dirty="0" smtClean="0"/>
              <a:t>: </a:t>
            </a:r>
            <a:r>
              <a:rPr lang="en-US" sz="1200" i="1" dirty="0" err="1" smtClean="0"/>
              <a:t>pago</a:t>
            </a:r>
            <a:r>
              <a:rPr lang="en-US" sz="1200" i="1" dirty="0" smtClean="0"/>
              <a:t> de </a:t>
            </a:r>
            <a:r>
              <a:rPr lang="en-US" sz="1200" i="1" dirty="0" err="1" smtClean="0"/>
              <a:t>bolsillo</a:t>
            </a:r>
            <a:r>
              <a:rPr lang="en-US" sz="1200" i="1" dirty="0" smtClean="0"/>
              <a:t> en </a:t>
            </a:r>
            <a:r>
              <a:rPr lang="en-US" sz="1200" i="1" dirty="0" err="1" smtClean="0"/>
              <a:t>salud</a:t>
            </a:r>
            <a:r>
              <a:rPr lang="en-US" sz="1200" i="1" dirty="0"/>
              <a:t>:</a:t>
            </a:r>
            <a:r>
              <a:rPr lang="en-US" sz="1200" i="1" dirty="0" smtClean="0"/>
              <a:t> </a:t>
            </a:r>
            <a:r>
              <a:rPr lang="en-US" sz="1200" i="1" dirty="0"/>
              <a:t>40% </a:t>
            </a:r>
            <a:r>
              <a:rPr lang="en-US" sz="1200" i="1" dirty="0" smtClean="0"/>
              <a:t>del </a:t>
            </a:r>
            <a:r>
              <a:rPr lang="en-US" sz="1200" i="1" dirty="0" err="1" smtClean="0"/>
              <a:t>gasto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excluido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alimentos</a:t>
            </a:r>
            <a:r>
              <a:rPr lang="en-US" dirty="0" smtClean="0"/>
              <a:t>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0836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0430" y="4071392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669900"/>
              </a:buClr>
              <a:tabLst>
                <a:tab pos="5645150" algn="l"/>
              </a:tabLst>
            </a:pPr>
            <a:r>
              <a:rPr lang="es-MX" sz="2400">
                <a:solidFill>
                  <a:srgbClr val="003399"/>
                </a:solidFill>
                <a:latin typeface="Tahoma" pitchFamily="34" charset="0"/>
              </a:rPr>
              <a:t>Oferta</a:t>
            </a:r>
            <a:endParaRPr lang="es-MX" sz="2800" b="1">
              <a:solidFill>
                <a:srgbClr val="003399"/>
              </a:solidFill>
              <a:latin typeface="Tahoma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0430" y="1888580"/>
            <a:ext cx="1828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669900"/>
              </a:buClr>
              <a:tabLst>
                <a:tab pos="5645150" algn="l"/>
              </a:tabLst>
            </a:pPr>
            <a:r>
              <a:rPr lang="es-MX" sz="2400" dirty="0">
                <a:solidFill>
                  <a:srgbClr val="003399"/>
                </a:solidFill>
                <a:latin typeface="Tahoma" pitchFamily="34" charset="0"/>
              </a:rPr>
              <a:t>Demanda</a:t>
            </a:r>
            <a:endParaRPr lang="es-MX" sz="2800" b="1" dirty="0">
              <a:solidFill>
                <a:srgbClr val="003399"/>
              </a:solidFill>
              <a:latin typeface="Tahoma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26405" y="1556792"/>
            <a:ext cx="2943225" cy="13112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276225" indent="-276225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669900"/>
              </a:buClr>
              <a:buFontTx/>
              <a:buChar char="•"/>
              <a:defRPr/>
            </a:pPr>
            <a:r>
              <a:rPr lang="es-E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charset="0"/>
              </a:rPr>
              <a:t>Envejecimiento</a:t>
            </a:r>
            <a:r>
              <a:rPr lang="es-ES" sz="2000" b="1" dirty="0" smtClean="0">
                <a:solidFill>
                  <a:srgbClr val="FF0000"/>
                </a:solidFill>
                <a:latin typeface="Times New Roman" charset="0"/>
              </a:rPr>
              <a:t> </a:t>
            </a:r>
          </a:p>
          <a:p>
            <a:pPr eaLnBrk="1" hangingPunct="1">
              <a:spcBef>
                <a:spcPct val="50000"/>
              </a:spcBef>
              <a:buClr>
                <a:srgbClr val="669900"/>
              </a:buClr>
              <a:buFontTx/>
              <a:buChar char="•"/>
              <a:defRPr/>
            </a:pPr>
            <a:r>
              <a:rPr lang="es-ES" sz="2000" b="1" dirty="0" smtClean="0">
                <a:solidFill>
                  <a:srgbClr val="003399"/>
                </a:solidFill>
                <a:latin typeface="Times New Roman" charset="0"/>
              </a:rPr>
              <a:t>Aseguramiento</a:t>
            </a:r>
          </a:p>
          <a:p>
            <a:pPr eaLnBrk="1" hangingPunct="1">
              <a:spcBef>
                <a:spcPct val="50000"/>
              </a:spcBef>
              <a:buClr>
                <a:srgbClr val="669900"/>
              </a:buClr>
              <a:buFontTx/>
              <a:buChar char="•"/>
              <a:defRPr/>
            </a:pPr>
            <a:r>
              <a:rPr lang="es-ES" sz="2000" b="1" dirty="0" smtClean="0">
                <a:solidFill>
                  <a:srgbClr val="003399"/>
                </a:solidFill>
                <a:latin typeface="Times New Roman" charset="0"/>
              </a:rPr>
              <a:t>Ingreso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050205" y="3309392"/>
            <a:ext cx="3871913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6225" indent="-276225"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es-ES" sz="2000" b="1" dirty="0">
                <a:solidFill>
                  <a:srgbClr val="003399"/>
                </a:solidFill>
                <a:latin typeface="Times New Roman" pitchFamily="18" charset="0"/>
              </a:rPr>
              <a:t>Demanda inducida por la oferta</a:t>
            </a:r>
          </a:p>
          <a:p>
            <a:pPr marL="276225" indent="-276225"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es-ES" sz="2000" b="1" dirty="0">
                <a:solidFill>
                  <a:srgbClr val="003399"/>
                </a:solidFill>
                <a:latin typeface="Times New Roman" pitchFamily="18" charset="0"/>
              </a:rPr>
              <a:t>Crecimiento diferenciado de la productividad</a:t>
            </a:r>
          </a:p>
          <a:p>
            <a:pPr marL="276225" indent="-276225">
              <a:spcBef>
                <a:spcPct val="50000"/>
              </a:spcBef>
              <a:buClr>
                <a:schemeClr val="accent2"/>
              </a:buClr>
            </a:pPr>
            <a:r>
              <a:rPr lang="es-ES" sz="2000" b="1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</a:p>
          <a:p>
            <a:pPr marL="276225" indent="-276225"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es-ES_tradnl" sz="2400" b="1" dirty="0">
                <a:solidFill>
                  <a:srgbClr val="C00000"/>
                </a:solidFill>
                <a:latin typeface="Times New Roman" pitchFamily="18" charset="0"/>
              </a:rPr>
              <a:t>Innovación tecnológica</a:t>
            </a:r>
          </a:p>
        </p:txBody>
      </p:sp>
      <p:sp>
        <p:nvSpPr>
          <p:cNvPr id="7" name="AutoShape 6"/>
          <p:cNvSpPr>
            <a:spLocks/>
          </p:cNvSpPr>
          <p:nvPr/>
        </p:nvSpPr>
        <p:spPr bwMode="auto">
          <a:xfrm>
            <a:off x="1716830" y="3325266"/>
            <a:ext cx="406898" cy="2479997"/>
          </a:xfrm>
          <a:prstGeom prst="leftBrace">
            <a:avLst>
              <a:gd name="adj1" fmla="val 48333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es-ES_tradnl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/>
          </p:cNvSpPr>
          <p:nvPr/>
        </p:nvSpPr>
        <p:spPr bwMode="auto">
          <a:xfrm>
            <a:off x="1793030" y="1404392"/>
            <a:ext cx="304800" cy="1524000"/>
          </a:xfrm>
          <a:prstGeom prst="leftBrace">
            <a:avLst>
              <a:gd name="adj1" fmla="val 41667"/>
              <a:gd name="adj2" fmla="val 50000"/>
            </a:avLst>
          </a:prstGeom>
          <a:noFill/>
          <a:ln w="9525">
            <a:solidFill>
              <a:srgbClr val="6699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_tradnl">
              <a:latin typeface="Times New Roman" pitchFamily="18" charset="0"/>
            </a:endParaRPr>
          </a:p>
        </p:txBody>
      </p:sp>
      <p:sp>
        <p:nvSpPr>
          <p:cNvPr id="9" name="AutoShape 8"/>
          <p:cNvSpPr>
            <a:spLocks/>
          </p:cNvSpPr>
          <p:nvPr/>
        </p:nvSpPr>
        <p:spPr bwMode="auto">
          <a:xfrm>
            <a:off x="5508104" y="2204864"/>
            <a:ext cx="1152128" cy="3581400"/>
          </a:xfrm>
          <a:prstGeom prst="rightBrace">
            <a:avLst>
              <a:gd name="adj1" fmla="val 44133"/>
              <a:gd name="adj2" fmla="val 50000"/>
            </a:avLst>
          </a:prstGeom>
          <a:noFill/>
          <a:ln w="76200" cmpd="sng">
            <a:solidFill>
              <a:srgbClr val="FF6600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es-ES_tradnl">
              <a:latin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660232" y="3140968"/>
            <a:ext cx="251078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669900"/>
              </a:buClr>
              <a:tabLst>
                <a:tab pos="5645150" algn="l"/>
              </a:tabLst>
            </a:pPr>
            <a:r>
              <a:rPr lang="es-MX" sz="2000" dirty="0" smtClean="0">
                <a:solidFill>
                  <a:srgbClr val="FF0000"/>
                </a:solidFill>
                <a:latin typeface="Tahoma" pitchFamily="34" charset="0"/>
              </a:rPr>
              <a:t>Explican </a:t>
            </a:r>
            <a:r>
              <a:rPr lang="es-MX" sz="2000" dirty="0">
                <a:solidFill>
                  <a:srgbClr val="FF0000"/>
                </a:solidFill>
                <a:latin typeface="Tahoma" pitchFamily="34" charset="0"/>
              </a:rPr>
              <a:t>el </a:t>
            </a:r>
            <a:r>
              <a:rPr lang="es-MX" sz="2000" b="1" dirty="0">
                <a:solidFill>
                  <a:srgbClr val="FF0000"/>
                </a:solidFill>
                <a:latin typeface="Tahoma" pitchFamily="34" charset="0"/>
              </a:rPr>
              <a:t>50%</a:t>
            </a:r>
            <a:r>
              <a:rPr lang="es-MX" sz="2000" dirty="0">
                <a:solidFill>
                  <a:srgbClr val="FF0000"/>
                </a:solidFill>
                <a:latin typeface="Tahoma" pitchFamily="34" charset="0"/>
              </a:rPr>
              <a:t> del aumento del gasto en salud durante los últimos 50 años</a:t>
            </a:r>
            <a:endParaRPr lang="es-MX" sz="24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88640"/>
            <a:ext cx="899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MX" sz="2800" dirty="0">
                <a:solidFill>
                  <a:srgbClr val="003399"/>
                </a:solidFill>
                <a:latin typeface="Impact" pitchFamily="34" charset="0"/>
              </a:rPr>
              <a:t>Gasto en </a:t>
            </a:r>
            <a:r>
              <a:rPr lang="es-MX" sz="2800" dirty="0" smtClean="0">
                <a:solidFill>
                  <a:srgbClr val="003399"/>
                </a:solidFill>
                <a:latin typeface="Impact" pitchFamily="34" charset="0"/>
              </a:rPr>
              <a:t>salud,  envejecimiento e </a:t>
            </a:r>
            <a:r>
              <a:rPr lang="es-MX" sz="2800" dirty="0">
                <a:solidFill>
                  <a:srgbClr val="003399"/>
                </a:solidFill>
                <a:latin typeface="Impact" pitchFamily="34" charset="0"/>
              </a:rPr>
              <a:t>i</a:t>
            </a:r>
            <a:r>
              <a:rPr lang="es-MX" sz="2800" dirty="0" smtClean="0">
                <a:solidFill>
                  <a:srgbClr val="003399"/>
                </a:solidFill>
                <a:latin typeface="Impact" pitchFamily="34" charset="0"/>
              </a:rPr>
              <a:t>nnovación </a:t>
            </a:r>
            <a:r>
              <a:rPr lang="es-MX" sz="2800" dirty="0">
                <a:solidFill>
                  <a:srgbClr val="003399"/>
                </a:solidFill>
                <a:latin typeface="Impact" pitchFamily="34" charset="0"/>
              </a:rPr>
              <a:t>tecnológica</a:t>
            </a:r>
            <a:endParaRPr lang="es-ES" sz="2800" dirty="0">
              <a:solidFill>
                <a:srgbClr val="003399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06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0" y="3289168"/>
            <a:ext cx="9144000" cy="4209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5" name="Picture 4" descr="hack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4119" y="1023246"/>
            <a:ext cx="4153842" cy="526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logo_CETSA-fin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7170" y="5589240"/>
            <a:ext cx="1966830" cy="124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4593310"/>
              </p:ext>
            </p:extLst>
          </p:nvPr>
        </p:nvGraphicFramePr>
        <p:xfrm>
          <a:off x="0" y="0"/>
          <a:ext cx="9144000" cy="3401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Worksheet" r:id="rId5" imgW="7662039" imgH="3053844" progId="Excel.Sheet.8">
                  <p:embed/>
                </p:oleObj>
              </mc:Choice>
              <mc:Fallback>
                <p:oleObj name="Worksheet" r:id="rId5" imgW="7662039" imgH="3053844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3401626"/>
                      </a:xfrm>
                      <a:prstGeom prst="rect">
                        <a:avLst/>
                      </a:prstGeom>
                      <a:solidFill>
                        <a:srgbClr val="DCE6F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17 CuadroTexto"/>
          <p:cNvSpPr txBox="1"/>
          <p:nvPr/>
        </p:nvSpPr>
        <p:spPr>
          <a:xfrm>
            <a:off x="0" y="0"/>
            <a:ext cx="3113089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ES" sz="1000" dirty="0">
                <a:latin typeface="Century Schoolbook" pitchFamily="18" charset="0"/>
              </a:rPr>
              <a:t>Venta mundial de productos biológicos (</a:t>
            </a:r>
            <a:r>
              <a:rPr lang="es-ES" sz="1000" dirty="0" err="1">
                <a:latin typeface="Century Schoolbook" pitchFamily="18" charset="0"/>
              </a:rPr>
              <a:t>mill.U$S</a:t>
            </a:r>
            <a:r>
              <a:rPr lang="es-ES" sz="1000" dirty="0">
                <a:latin typeface="Century Schoolbook" pitchFamily="18" charset="0"/>
              </a:rPr>
              <a:t>)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3429000"/>
            <a:ext cx="9144000" cy="2070100"/>
          </a:xfrm>
          <a:prstGeom prst="rect">
            <a:avLst/>
          </a:prstGeom>
          <a:solidFill>
            <a:srgbClr val="DCE6F2"/>
          </a:solidFill>
        </p:spPr>
        <p:txBody>
          <a:bodyPr>
            <a:normAutofit/>
          </a:bodyPr>
          <a:lstStyle/>
          <a:p>
            <a:pPr marL="228600" indent="-228600" algn="just">
              <a:lnSpc>
                <a:spcPct val="140000"/>
              </a:lnSpc>
              <a:spcBef>
                <a:spcPct val="20000"/>
              </a:spcBef>
              <a:buClr>
                <a:srgbClr val="008F8C"/>
              </a:buClr>
              <a:buSzPct val="100000"/>
              <a:buFont typeface="Arial" pitchFamily="34" charset="0"/>
              <a:buChar char="•"/>
            </a:pPr>
            <a:endParaRPr lang="es-ES" sz="1600" dirty="0">
              <a:solidFill>
                <a:srgbClr val="4C4C4C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algn="just">
              <a:lnSpc>
                <a:spcPct val="140000"/>
              </a:lnSpc>
              <a:spcBef>
                <a:spcPct val="20000"/>
              </a:spcBef>
              <a:buClr>
                <a:srgbClr val="008F8C"/>
              </a:buClr>
              <a:buSzPct val="100000"/>
              <a:buFont typeface="Arial" pitchFamily="34" charset="0"/>
              <a:buChar char="•"/>
            </a:pPr>
            <a:r>
              <a:rPr lang="es-ES" sz="2000" b="1" dirty="0">
                <a:solidFill>
                  <a:srgbClr val="4C4C4C"/>
                </a:solidFill>
                <a:latin typeface="Arial" pitchFamily="34" charset="0"/>
                <a:cs typeface="Arial" pitchFamily="34" charset="0"/>
              </a:rPr>
              <a:t>6 de los primeros 10 productos del mercado mundial son biológicos</a:t>
            </a:r>
          </a:p>
          <a:p>
            <a:pPr marL="228600" indent="-228600" algn="just">
              <a:lnSpc>
                <a:spcPct val="140000"/>
              </a:lnSpc>
              <a:spcBef>
                <a:spcPct val="20000"/>
              </a:spcBef>
              <a:buClr>
                <a:srgbClr val="008F8C"/>
              </a:buClr>
              <a:buSzPct val="100000"/>
              <a:buFont typeface="Arial" pitchFamily="34" charset="0"/>
              <a:buChar char="•"/>
            </a:pPr>
            <a:r>
              <a:rPr lang="es-ES" sz="1600" dirty="0">
                <a:solidFill>
                  <a:srgbClr val="4C4C4C"/>
                </a:solidFill>
                <a:latin typeface="Arial" pitchFamily="34" charset="0"/>
                <a:cs typeface="Arial" pitchFamily="34" charset="0"/>
              </a:rPr>
              <a:t>En 2018 se espera que 50 de los primeros 100 productos sean biológicos</a:t>
            </a:r>
          </a:p>
          <a:p>
            <a:pPr marL="228600" indent="-228600" algn="just">
              <a:lnSpc>
                <a:spcPct val="140000"/>
              </a:lnSpc>
              <a:spcBef>
                <a:spcPct val="20000"/>
              </a:spcBef>
              <a:buClr>
                <a:srgbClr val="008F8C"/>
              </a:buClr>
              <a:buSzPct val="100000"/>
              <a:buFont typeface="Arial" pitchFamily="34" charset="0"/>
              <a:buChar char="•"/>
            </a:pPr>
            <a:r>
              <a:rPr lang="es-ES" sz="1600" dirty="0">
                <a:solidFill>
                  <a:srgbClr val="4C4C4C"/>
                </a:solidFill>
                <a:latin typeface="Arial" pitchFamily="34" charset="0"/>
                <a:cs typeface="Arial" pitchFamily="34" charset="0"/>
              </a:rPr>
              <a:t>Existen 150 anticuerpos monoclonales en fase clínica en cáncer, 70 en enfermedades autoinmunes y 68 en otras indicaciones</a:t>
            </a:r>
          </a:p>
          <a:p>
            <a:pPr marL="228600" indent="-228600" algn="just">
              <a:lnSpc>
                <a:spcPct val="140000"/>
              </a:lnSpc>
              <a:spcBef>
                <a:spcPct val="20000"/>
              </a:spcBef>
              <a:buClr>
                <a:srgbClr val="008F8C"/>
              </a:buClr>
              <a:buSzPct val="100000"/>
              <a:buFont typeface="Arial" pitchFamily="34" charset="0"/>
              <a:buChar char="•"/>
            </a:pPr>
            <a:endParaRPr lang="es-ES" sz="1600" dirty="0">
              <a:solidFill>
                <a:srgbClr val="4C4C4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18 Rectángulo"/>
          <p:cNvSpPr>
            <a:spLocks noChangeArrowheads="1"/>
          </p:cNvSpPr>
          <p:nvPr/>
        </p:nvSpPr>
        <p:spPr bwMode="auto">
          <a:xfrm>
            <a:off x="107950" y="6381750"/>
            <a:ext cx="6767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spcBef>
                <a:spcPct val="20000"/>
              </a:spcBef>
              <a:buClr>
                <a:srgbClr val="008F8C"/>
              </a:buClr>
              <a:buSzPct val="100000"/>
            </a:pPr>
            <a:r>
              <a:rPr lang="es-ES" sz="900" dirty="0">
                <a:solidFill>
                  <a:srgbClr val="4C4C4C"/>
                </a:solidFill>
                <a:latin typeface="Arial" pitchFamily="34" charset="0"/>
                <a:cs typeface="Arial" pitchFamily="34" charset="0"/>
              </a:rPr>
              <a:t>Fuente: 	IMS </a:t>
            </a:r>
            <a:r>
              <a:rPr lang="es-ES" sz="900" dirty="0" err="1">
                <a:solidFill>
                  <a:srgbClr val="4C4C4C"/>
                </a:solidFill>
                <a:latin typeface="Arial" pitchFamily="34" charset="0"/>
                <a:cs typeface="Arial" pitchFamily="34" charset="0"/>
              </a:rPr>
              <a:t>Health</a:t>
            </a:r>
            <a:r>
              <a:rPr lang="es-ES" sz="900" dirty="0">
                <a:solidFill>
                  <a:srgbClr val="4C4C4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900" dirty="0" err="1">
                <a:solidFill>
                  <a:srgbClr val="4C4C4C"/>
                </a:solidFill>
                <a:latin typeface="Arial" pitchFamily="34" charset="0"/>
                <a:cs typeface="Arial" pitchFamily="34" charset="0"/>
              </a:rPr>
              <a:t>September</a:t>
            </a:r>
            <a:r>
              <a:rPr lang="es-ES" sz="900" dirty="0">
                <a:solidFill>
                  <a:srgbClr val="4C4C4C"/>
                </a:solidFill>
                <a:latin typeface="Arial" pitchFamily="34" charset="0"/>
                <a:cs typeface="Arial" pitchFamily="34" charset="0"/>
              </a:rPr>
              <a:t> 2013</a:t>
            </a:r>
          </a:p>
          <a:p>
            <a:pPr marL="228600" indent="-228600" algn="just">
              <a:spcBef>
                <a:spcPct val="20000"/>
              </a:spcBef>
              <a:buClr>
                <a:srgbClr val="008F8C"/>
              </a:buClr>
              <a:buSzPct val="100000"/>
            </a:pPr>
            <a:r>
              <a:rPr lang="es-ES" sz="900" dirty="0">
                <a:solidFill>
                  <a:srgbClr val="4C4C4C"/>
                </a:solidFill>
                <a:latin typeface="Arial" pitchFamily="34" charset="0"/>
                <a:cs typeface="Arial" pitchFamily="34" charset="0"/>
              </a:rPr>
              <a:t>		Monoclonal </a:t>
            </a:r>
            <a:r>
              <a:rPr lang="es-ES" sz="900" dirty="0" err="1">
                <a:solidFill>
                  <a:srgbClr val="4C4C4C"/>
                </a:solidFill>
                <a:latin typeface="Arial" pitchFamily="34" charset="0"/>
                <a:cs typeface="Arial" pitchFamily="34" charset="0"/>
              </a:rPr>
              <a:t>Antibodies</a:t>
            </a:r>
            <a:r>
              <a:rPr lang="es-ES" sz="900" dirty="0">
                <a:solidFill>
                  <a:srgbClr val="4C4C4C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s-ES" sz="900" dirty="0" err="1">
                <a:solidFill>
                  <a:srgbClr val="4C4C4C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" sz="900" dirty="0">
                <a:solidFill>
                  <a:srgbClr val="4C4C4C"/>
                </a:solidFill>
                <a:latin typeface="Arial" pitchFamily="34" charset="0"/>
                <a:cs typeface="Arial" pitchFamily="34" charset="0"/>
              </a:rPr>
              <a:t> pipeline (</a:t>
            </a:r>
            <a:r>
              <a:rPr lang="es-ES" sz="900" dirty="0" err="1">
                <a:solidFill>
                  <a:srgbClr val="4C4C4C"/>
                </a:solidFill>
                <a:latin typeface="Arial" pitchFamily="34" charset="0"/>
                <a:cs typeface="Arial" pitchFamily="34" charset="0"/>
              </a:rPr>
              <a:t>Insight</a:t>
            </a:r>
            <a:r>
              <a:rPr lang="es-ES" sz="900" dirty="0">
                <a:solidFill>
                  <a:srgbClr val="4C4C4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900" dirty="0" err="1">
                <a:solidFill>
                  <a:srgbClr val="4C4C4C"/>
                </a:solidFill>
                <a:latin typeface="Arial" pitchFamily="34" charset="0"/>
                <a:cs typeface="Arial" pitchFamily="34" charset="0"/>
              </a:rPr>
              <a:t>Pharma</a:t>
            </a:r>
            <a:r>
              <a:rPr lang="es-ES" sz="900" dirty="0">
                <a:solidFill>
                  <a:srgbClr val="4C4C4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900" dirty="0" err="1">
                <a:solidFill>
                  <a:srgbClr val="4C4C4C"/>
                </a:solidFill>
                <a:latin typeface="Arial" pitchFamily="34" charset="0"/>
                <a:cs typeface="Arial" pitchFamily="34" charset="0"/>
              </a:rPr>
              <a:t>Reports</a:t>
            </a:r>
            <a:r>
              <a:rPr lang="es-ES" sz="900" dirty="0">
                <a:solidFill>
                  <a:srgbClr val="4C4C4C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5277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6"/>
          <p:cNvSpPr txBox="1"/>
          <p:nvPr/>
        </p:nvSpPr>
        <p:spPr>
          <a:xfrm>
            <a:off x="0" y="177800"/>
            <a:ext cx="9144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>
              <a:buClr>
                <a:srgbClr val="008F8C"/>
              </a:buClr>
              <a:buSzPct val="100000"/>
            </a:pPr>
            <a:r>
              <a:rPr lang="es-ES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	El precio de los biologicos es 5,2 veces el promedio y el de los anticuerpos monoclonales  33,4 veces !!!</a:t>
            </a:r>
          </a:p>
        </p:txBody>
      </p:sp>
      <p:sp>
        <p:nvSpPr>
          <p:cNvPr id="21506" name="11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87700A-7527-4589-8736-3AA64452E16D}" type="slidenum">
              <a:rPr lang="es-ES">
                <a:solidFill>
                  <a:srgbClr val="000000"/>
                </a:solidFill>
              </a:rPr>
              <a:pPr/>
              <a:t>29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21537" name="18 Rectángulo"/>
          <p:cNvSpPr>
            <a:spLocks noChangeArrowheads="1"/>
          </p:cNvSpPr>
          <p:nvPr/>
        </p:nvSpPr>
        <p:spPr bwMode="auto">
          <a:xfrm>
            <a:off x="107950" y="6470650"/>
            <a:ext cx="67675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spcBef>
                <a:spcPct val="20000"/>
              </a:spcBef>
              <a:buClr>
                <a:srgbClr val="008F8C"/>
              </a:buClr>
              <a:buSzPct val="100000"/>
            </a:pPr>
            <a:r>
              <a:rPr lang="es-ES" sz="9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Fuente:IMS Health, World Review (MAT December 2012) para EE.UU., Japon, Alemania, 		Francia, UK, España e Italia</a:t>
            </a:r>
          </a:p>
        </p:txBody>
      </p:sp>
      <p:pic>
        <p:nvPicPr>
          <p:cNvPr id="21538" name="Picture 2" descr="C:\Users\rtorres\Desktop\HTA\logo_CETSA-f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5373216"/>
            <a:ext cx="228600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746009"/>
              </p:ext>
            </p:extLst>
          </p:nvPr>
        </p:nvGraphicFramePr>
        <p:xfrm>
          <a:off x="26707" y="1628800"/>
          <a:ext cx="8065144" cy="3888084"/>
        </p:xfrm>
        <a:graphic>
          <a:graphicData uri="http://schemas.openxmlformats.org/drawingml/2006/table">
            <a:tbl>
              <a:tblPr/>
              <a:tblGrid>
                <a:gridCol w="2404514"/>
                <a:gridCol w="1536218"/>
                <a:gridCol w="1536218"/>
                <a:gridCol w="1402634"/>
                <a:gridCol w="1185560"/>
              </a:tblGrid>
              <a:tr h="1504320"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Precio Promedio por unidad de venta</a:t>
                      </a:r>
                    </a:p>
                  </a:txBody>
                  <a:tcPr marL="8930" marR="8930" marT="8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Participacion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en 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Unidades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sobre el mercado Total</a:t>
                      </a:r>
                    </a:p>
                  </a:txBody>
                  <a:tcPr marL="8930" marR="8930" marT="8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Participacion en </a:t>
                      </a:r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Valores</a:t>
                      </a:r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sobre el mercado Total</a:t>
                      </a:r>
                    </a:p>
                  </a:txBody>
                  <a:tcPr marL="8930" marR="8930" marT="8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Crecimiento vs 2011 en USD</a:t>
                      </a:r>
                    </a:p>
                  </a:txBody>
                  <a:tcPr marL="8930" marR="8930" marT="8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581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Mercado </a:t>
                      </a:r>
                      <a:r>
                        <a:rPr lang="es-ES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Farmaceutico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$18,5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-2,4%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81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Productos convencionales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$14,9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96%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77%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-4,5%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31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Productos </a:t>
                      </a:r>
                      <a:r>
                        <a:rPr lang="es-ES" sz="16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Biologicos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$96,9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23%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5,1%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81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Anticuerpos Monoclonales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$618,8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0,2%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13,0%</a:t>
                      </a:r>
                    </a:p>
                  </a:txBody>
                  <a:tcPr marL="8930" marR="8930" marT="8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69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6557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EVN y </a:t>
            </a:r>
            <a:r>
              <a:rPr lang="en-US" sz="6000" b="1" dirty="0" err="1" smtClean="0"/>
              <a:t>fecundidad</a:t>
            </a:r>
            <a:endParaRPr lang="en-US" sz="6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4744"/>
            <a:ext cx="8467516" cy="526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2555776" y="2492896"/>
            <a:ext cx="4608512" cy="1512168"/>
          </a:xfrm>
          <a:prstGeom prst="ellipse">
            <a:avLst/>
          </a:prstGeom>
          <a:noFill/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076328" y="4077072"/>
            <a:ext cx="4608512" cy="1376536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1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6"/>
          <p:cNvSpPr txBox="1"/>
          <p:nvPr/>
        </p:nvSpPr>
        <p:spPr>
          <a:xfrm>
            <a:off x="177800" y="177800"/>
            <a:ext cx="882491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>
              <a:buClr>
                <a:srgbClr val="008F8C"/>
              </a:buClr>
              <a:buSzPct val="100000"/>
            </a:pPr>
            <a:r>
              <a:rPr lang="es-ES" sz="2400" b="1">
                <a:solidFill>
                  <a:srgbClr val="31859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Cada año los nuevos productos biologicos se introducen a un precio mayor</a:t>
            </a:r>
          </a:p>
        </p:txBody>
      </p:sp>
      <p:sp>
        <p:nvSpPr>
          <p:cNvPr id="22530" name="11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6D7863-225E-4ED2-8A1E-2D05473D9942}" type="slidenum">
              <a:rPr lang="es-ES"/>
              <a:pPr/>
              <a:t>30</a:t>
            </a:fld>
            <a:endParaRPr lang="es-ES"/>
          </a:p>
        </p:txBody>
      </p:sp>
      <p:sp>
        <p:nvSpPr>
          <p:cNvPr id="22531" name="12 Marcador de pie de página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ea typeface="MS PGothic" pitchFamily="34" charset="-128"/>
              </a:rPr>
              <a:t>CONFIDENTIAL</a:t>
            </a:r>
            <a:endParaRPr lang="es-ES" smtClean="0">
              <a:ea typeface="MS PGothic" pitchFamily="34" charset="-128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69628"/>
              </p:ext>
            </p:extLst>
          </p:nvPr>
        </p:nvGraphicFramePr>
        <p:xfrm>
          <a:off x="107950" y="1844675"/>
          <a:ext cx="8629650" cy="2932117"/>
        </p:xfrm>
        <a:graphic>
          <a:graphicData uri="http://schemas.openxmlformats.org/drawingml/2006/table">
            <a:tbl>
              <a:tblPr/>
              <a:tblGrid>
                <a:gridCol w="3856038"/>
                <a:gridCol w="414337"/>
                <a:gridCol w="2319338"/>
                <a:gridCol w="114300"/>
                <a:gridCol w="1925637"/>
              </a:tblGrid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Precio Promedio por unidad en U$D (2012)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Biologicos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Anticuerpos Monoclonales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Lanzados en los 80's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$                     60 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Lanzados en los 90's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$                     85 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$                481 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Lanzados entre 2000 y 2009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$                   208 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$                796 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Lanzados desde 2010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$                   207 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$             1.259 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22578" name="17 Rectángulo"/>
          <p:cNvSpPr>
            <a:spLocks noChangeArrowheads="1"/>
          </p:cNvSpPr>
          <p:nvPr/>
        </p:nvSpPr>
        <p:spPr bwMode="auto">
          <a:xfrm>
            <a:off x="107950" y="6488113"/>
            <a:ext cx="6696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spcBef>
                <a:spcPct val="20000"/>
              </a:spcBef>
              <a:buClr>
                <a:srgbClr val="008F8C"/>
              </a:buClr>
              <a:buSzPct val="100000"/>
            </a:pPr>
            <a:r>
              <a:rPr lang="es-ES" sz="900">
                <a:solidFill>
                  <a:srgbClr val="4C4C4C"/>
                </a:solidFill>
                <a:latin typeface="Arial" pitchFamily="34" charset="0"/>
                <a:cs typeface="Arial" pitchFamily="34" charset="0"/>
              </a:rPr>
              <a:t>	Fuente: IMS Health, World Review (MAT December 2012) para EE.UU., Japon, Alemania, Francia, UK, España e Italia</a:t>
            </a:r>
          </a:p>
        </p:txBody>
      </p:sp>
      <p:pic>
        <p:nvPicPr>
          <p:cNvPr id="22579" name="Picture 2" descr="C:\Users\rtorres\Desktop\HTA\logo_CETSA-f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4869160"/>
            <a:ext cx="2286000" cy="201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049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Rectángulo"/>
          <p:cNvSpPr/>
          <p:nvPr/>
        </p:nvSpPr>
        <p:spPr>
          <a:xfrm>
            <a:off x="2411760" y="0"/>
            <a:ext cx="4905910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sz="4400" b="1" dirty="0" smtClean="0"/>
              <a:t>Impacto de políticas </a:t>
            </a:r>
          </a:p>
          <a:p>
            <a:pPr algn="ctr"/>
            <a:r>
              <a:rPr lang="es-AR" sz="2400" i="1" dirty="0" smtClean="0"/>
              <a:t>Variaciones anuales</a:t>
            </a:r>
            <a:endParaRPr lang="es-AR" sz="2400" i="1" dirty="0"/>
          </a:p>
        </p:txBody>
      </p:sp>
      <p:sp>
        <p:nvSpPr>
          <p:cNvPr id="4" name="2 Rectángulo"/>
          <p:cNvSpPr/>
          <p:nvPr/>
        </p:nvSpPr>
        <p:spPr>
          <a:xfrm>
            <a:off x="0" y="6396335"/>
            <a:ext cx="8858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200" dirty="0" smtClean="0"/>
              <a:t>* Proporción de enfermedades infecciosas, maternas, perinatales y nutricionales</a:t>
            </a:r>
          </a:p>
          <a:p>
            <a:r>
              <a:rPr lang="es-AR" sz="1200" dirty="0" smtClean="0"/>
              <a:t>Fuente: Los anos no vienen solos-BM-2014 en base a DEIS y resultados</a:t>
            </a:r>
            <a:endParaRPr lang="es-AR" sz="1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71" y="1340768"/>
            <a:ext cx="8598600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601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625640"/>
            <a:ext cx="4256315" cy="41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5024" y="1124744"/>
            <a:ext cx="4469873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95146" y="116632"/>
            <a:ext cx="903649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000" b="1" dirty="0" smtClean="0"/>
              <a:t>Proyección del impacto sobre el gasto de 2 políticas de salud preventivas. </a:t>
            </a:r>
          </a:p>
          <a:p>
            <a:pPr algn="ctr"/>
            <a:r>
              <a:rPr lang="es-AR" dirty="0" smtClean="0"/>
              <a:t>Argentina, 2010-2100</a:t>
            </a:r>
            <a:endParaRPr lang="es-AR" dirty="0"/>
          </a:p>
        </p:txBody>
      </p:sp>
      <p:sp>
        <p:nvSpPr>
          <p:cNvPr id="6" name="5 Rectángulo"/>
          <p:cNvSpPr/>
          <p:nvPr/>
        </p:nvSpPr>
        <p:spPr>
          <a:xfrm>
            <a:off x="179512" y="1052736"/>
            <a:ext cx="4155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 smtClean="0"/>
              <a:t>Política de control del consumo del tabaco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99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636680"/>
          </a:xfrm>
        </p:spPr>
        <p:txBody>
          <a:bodyPr>
            <a:no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AR" sz="2000" b="1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Proyección del impacto sobre el gasto de </a:t>
            </a:r>
            <a:r>
              <a:rPr lang="es-AR" sz="2000" b="1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2 </a:t>
            </a:r>
            <a:r>
              <a:rPr lang="es-AR" sz="2000" b="1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políticas de salud preventivas. </a:t>
            </a:r>
            <a:br>
              <a:rPr lang="es-AR" sz="2000" b="1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r>
              <a:rPr lang="es-AR" sz="18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Argentina, 2010-2100</a:t>
            </a:r>
            <a:br>
              <a:rPr lang="es-AR" sz="18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endParaRPr lang="en-US" sz="4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94" y="1988840"/>
            <a:ext cx="417908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2 Rectángulo"/>
          <p:cNvSpPr/>
          <p:nvPr/>
        </p:nvSpPr>
        <p:spPr>
          <a:xfrm>
            <a:off x="683568" y="1412776"/>
            <a:ext cx="2730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 smtClean="0"/>
              <a:t>Política de reducción de sal</a:t>
            </a:r>
            <a:endParaRPr lang="es-A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/>
          <a:srcRect l="257" t="7686" r="-1"/>
          <a:stretch/>
        </p:blipFill>
        <p:spPr bwMode="auto">
          <a:xfrm>
            <a:off x="4172856" y="1988841"/>
            <a:ext cx="4254538" cy="402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4 Rectángulo"/>
          <p:cNvSpPr/>
          <p:nvPr/>
        </p:nvSpPr>
        <p:spPr>
          <a:xfrm>
            <a:off x="4860032" y="1412776"/>
            <a:ext cx="3944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 smtClean="0"/>
              <a:t>Política de promoción de actividad física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9890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Rectángulo"/>
          <p:cNvSpPr/>
          <p:nvPr/>
        </p:nvSpPr>
        <p:spPr>
          <a:xfrm>
            <a:off x="0" y="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000" b="1" dirty="0" smtClean="0"/>
              <a:t>Proyección del gasto en salud, con y sin impactos de políticas preventivas </a:t>
            </a:r>
          </a:p>
          <a:p>
            <a:pPr algn="ctr"/>
            <a:r>
              <a:rPr lang="es-AR" sz="1600" dirty="0" smtClean="0"/>
              <a:t>Años 2010-2100, </a:t>
            </a:r>
          </a:p>
          <a:p>
            <a:pPr algn="ctr"/>
            <a:r>
              <a:rPr lang="es-AR" sz="1600" dirty="0" smtClean="0"/>
              <a:t>en millones de pesos</a:t>
            </a:r>
            <a:endParaRPr lang="es-AR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392" y="1052736"/>
            <a:ext cx="8799966" cy="531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8105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288" y="1628800"/>
            <a:ext cx="832370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2 Rectángulo"/>
          <p:cNvSpPr/>
          <p:nvPr/>
        </p:nvSpPr>
        <p:spPr>
          <a:xfrm>
            <a:off x="0" y="30275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800" b="1" dirty="0" smtClean="0"/>
              <a:t>Gasto público y de la Seguridad Social en salud</a:t>
            </a:r>
            <a:r>
              <a:rPr lang="es-AR" sz="3200" b="1" dirty="0" smtClean="0"/>
              <a:t>.</a:t>
            </a:r>
            <a:r>
              <a:rPr lang="es-AR" dirty="0" smtClean="0"/>
              <a:t> </a:t>
            </a:r>
          </a:p>
          <a:p>
            <a:pPr algn="ctr"/>
            <a:r>
              <a:rPr lang="es-AR" sz="2000" i="1" dirty="0" smtClean="0"/>
              <a:t>Proyección original y corregida por cambio epidemiológico y crecimiento. </a:t>
            </a:r>
          </a:p>
          <a:p>
            <a:pPr algn="ctr"/>
            <a:r>
              <a:rPr lang="es-AR" sz="2000" i="1" dirty="0" smtClean="0"/>
              <a:t>Años 2010-2100 (en millones de $)</a:t>
            </a:r>
            <a:endParaRPr lang="es-AR" sz="2000" i="1" dirty="0"/>
          </a:p>
        </p:txBody>
      </p:sp>
      <p:sp>
        <p:nvSpPr>
          <p:cNvPr id="2" name="Up-Down Arrow 1"/>
          <p:cNvSpPr/>
          <p:nvPr/>
        </p:nvSpPr>
        <p:spPr>
          <a:xfrm>
            <a:off x="7956376" y="2420888"/>
            <a:ext cx="484632" cy="1224136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0,11%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4139952" y="4797152"/>
            <a:ext cx="484632" cy="9784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0,10%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2699792" y="5229200"/>
            <a:ext cx="484632" cy="9784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0,08%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51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AR" sz="2800" b="1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Gasto público y de la Seguridad Social en salud</a:t>
            </a:r>
            <a:r>
              <a:rPr lang="es-AR" sz="3200" b="1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.</a:t>
            </a:r>
            <a:r>
              <a:rPr lang="es-AR" sz="18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 </a:t>
            </a:r>
            <a:br>
              <a:rPr lang="es-AR" sz="18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r>
              <a:rPr lang="es-AR" sz="2000" i="1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Proyección original y corregida por cambio epidemiológico y crecimiento. </a:t>
            </a:r>
            <a:br>
              <a:rPr lang="es-AR" sz="2000" i="1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r>
              <a:rPr lang="es-AR" sz="2000" i="1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Años 2010-2100 (en </a:t>
            </a:r>
            <a:r>
              <a:rPr lang="es-AR" sz="2000" i="1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% del PIB)</a:t>
            </a:r>
            <a:r>
              <a:rPr lang="es-AR" sz="2000" i="1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/>
            </a:r>
            <a:br>
              <a:rPr lang="es-AR" sz="2000" i="1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74" y="1340768"/>
            <a:ext cx="8574360" cy="488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1833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02" y="1340768"/>
            <a:ext cx="827411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2 Rectángulo"/>
          <p:cNvSpPr/>
          <p:nvPr/>
        </p:nvSpPr>
        <p:spPr>
          <a:xfrm>
            <a:off x="0" y="0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3200" b="1" dirty="0" smtClean="0"/>
              <a:t>Componentes de los cuidados a largo plazo</a:t>
            </a:r>
            <a:endParaRPr lang="es-AR" sz="3200" b="1" dirty="0"/>
          </a:p>
        </p:txBody>
      </p:sp>
      <p:sp>
        <p:nvSpPr>
          <p:cNvPr id="5" name="3 Rectángulo"/>
          <p:cNvSpPr/>
          <p:nvPr/>
        </p:nvSpPr>
        <p:spPr>
          <a:xfrm>
            <a:off x="0" y="6453336"/>
            <a:ext cx="807249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 smtClean="0"/>
              <a:t>Fuente</a:t>
            </a:r>
            <a:r>
              <a:rPr lang="en-US" sz="800" dirty="0" smtClean="0"/>
              <a:t>: </a:t>
            </a:r>
            <a:r>
              <a:rPr lang="en-US" sz="800" dirty="0" err="1" smtClean="0"/>
              <a:t>Adaptado</a:t>
            </a:r>
            <a:r>
              <a:rPr lang="en-US" sz="800" dirty="0" smtClean="0"/>
              <a:t> de OCDE. Conceptual framework and methods for analysis of data sources for long-term care expenditure. </a:t>
            </a:r>
            <a:r>
              <a:rPr lang="en-US" sz="800" dirty="0" err="1" smtClean="0"/>
              <a:t>Diciembre</a:t>
            </a:r>
            <a:r>
              <a:rPr lang="en-US" sz="800" dirty="0" smtClean="0"/>
              <a:t> 2007.</a:t>
            </a:r>
            <a:endParaRPr lang="es-AR" sz="800" dirty="0"/>
          </a:p>
        </p:txBody>
      </p:sp>
      <p:sp>
        <p:nvSpPr>
          <p:cNvPr id="7" name="Rectangle 6"/>
          <p:cNvSpPr/>
          <p:nvPr/>
        </p:nvSpPr>
        <p:spPr>
          <a:xfrm>
            <a:off x="0" y="1340768"/>
            <a:ext cx="4139952" cy="830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/>
              <a:t>8%</a:t>
            </a:r>
            <a:r>
              <a:rPr lang="en-US" sz="2800" baseline="30000" dirty="0"/>
              <a:t> de los </a:t>
            </a:r>
            <a:r>
              <a:rPr lang="en-US" sz="2800" baseline="30000" dirty="0" err="1"/>
              <a:t>adultos</a:t>
            </a:r>
            <a:r>
              <a:rPr lang="en-US" sz="2800" baseline="30000" dirty="0"/>
              <a:t> </a:t>
            </a:r>
            <a:r>
              <a:rPr lang="en-US" sz="2800" baseline="30000" dirty="0" err="1"/>
              <a:t>mayores</a:t>
            </a:r>
            <a:r>
              <a:rPr lang="en-US" sz="2800" baseline="30000" dirty="0"/>
              <a:t> </a:t>
            </a:r>
            <a:r>
              <a:rPr lang="en-US" sz="2800" baseline="30000" dirty="0" err="1"/>
              <a:t>requieren</a:t>
            </a:r>
            <a:r>
              <a:rPr lang="en-US" sz="2800" baseline="30000" dirty="0"/>
              <a:t> de </a:t>
            </a:r>
            <a:r>
              <a:rPr lang="en-US" sz="2800" baseline="30000" dirty="0" err="1"/>
              <a:t>cuidados</a:t>
            </a:r>
            <a:r>
              <a:rPr lang="en-US" sz="2800" baseline="30000" dirty="0"/>
              <a:t> de largo </a:t>
            </a:r>
            <a:r>
              <a:rPr lang="en-US" sz="2800" baseline="30000" dirty="0" err="1"/>
              <a:t>plazo</a:t>
            </a:r>
            <a:r>
              <a:rPr lang="en-US" sz="2800" baseline="30000" dirty="0"/>
              <a:t> </a:t>
            </a:r>
          </a:p>
          <a:p>
            <a:r>
              <a:rPr lang="en-US" sz="1600" baseline="30000" dirty="0" err="1"/>
              <a:t>Marín</a:t>
            </a:r>
            <a:r>
              <a:rPr lang="en-US" sz="1600" baseline="30000" dirty="0"/>
              <a:t> y col (2004)</a:t>
            </a:r>
          </a:p>
        </p:txBody>
      </p:sp>
      <p:sp>
        <p:nvSpPr>
          <p:cNvPr id="8" name="Rectangle 7"/>
          <p:cNvSpPr/>
          <p:nvPr/>
        </p:nvSpPr>
        <p:spPr>
          <a:xfrm>
            <a:off x="5004048" y="1340768"/>
            <a:ext cx="32403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/>
              <a:t>L</a:t>
            </a:r>
            <a:r>
              <a:rPr lang="en-US" baseline="30000" dirty="0" smtClean="0"/>
              <a:t>a </a:t>
            </a:r>
            <a:r>
              <a:rPr lang="en-US" baseline="30000" dirty="0" err="1"/>
              <a:t>probabilidad</a:t>
            </a:r>
            <a:r>
              <a:rPr lang="en-US" baseline="30000" dirty="0"/>
              <a:t> </a:t>
            </a:r>
            <a:r>
              <a:rPr lang="en-US" baseline="30000" dirty="0" err="1"/>
              <a:t>promedio</a:t>
            </a:r>
            <a:r>
              <a:rPr lang="en-US" baseline="30000" dirty="0"/>
              <a:t> de un </a:t>
            </a:r>
            <a:r>
              <a:rPr lang="en-US" baseline="30000" dirty="0" smtClean="0"/>
              <a:t>a. </a:t>
            </a:r>
            <a:r>
              <a:rPr lang="en-US" baseline="30000" dirty="0"/>
              <a:t>mayor de </a:t>
            </a:r>
            <a:r>
              <a:rPr lang="en-US" baseline="30000" dirty="0" err="1"/>
              <a:t>vivir</a:t>
            </a:r>
            <a:r>
              <a:rPr lang="en-US" baseline="30000" dirty="0"/>
              <a:t> </a:t>
            </a:r>
            <a:r>
              <a:rPr lang="en-US" baseline="30000" dirty="0" err="1"/>
              <a:t>institucionalizado</a:t>
            </a:r>
            <a:r>
              <a:rPr lang="en-US" baseline="30000" dirty="0"/>
              <a:t> </a:t>
            </a:r>
            <a:r>
              <a:rPr lang="en-US" baseline="30000" dirty="0" err="1"/>
              <a:t>es</a:t>
            </a:r>
            <a:r>
              <a:rPr lang="en-US" baseline="30000" dirty="0"/>
              <a:t> de </a:t>
            </a:r>
            <a:r>
              <a:rPr lang="en-US" sz="2400" b="1" baseline="30000" dirty="0"/>
              <a:t>1,56</a:t>
            </a:r>
            <a:r>
              <a:rPr lang="en-US" sz="2400" b="1" baseline="30000" dirty="0" smtClean="0"/>
              <a:t>%</a:t>
            </a:r>
          </a:p>
          <a:p>
            <a:r>
              <a:rPr lang="en-US" b="1" baseline="30000" dirty="0"/>
              <a:t>60% </a:t>
            </a:r>
            <a:r>
              <a:rPr lang="en-US" baseline="30000" dirty="0"/>
              <a:t>de </a:t>
            </a:r>
            <a:r>
              <a:rPr lang="en-US" baseline="30000" dirty="0" err="1"/>
              <a:t>las</a:t>
            </a:r>
            <a:r>
              <a:rPr lang="en-US" baseline="30000" dirty="0"/>
              <a:t> personas </a:t>
            </a:r>
            <a:r>
              <a:rPr lang="en-US" baseline="30000" dirty="0" err="1"/>
              <a:t>institucionalizadas</a:t>
            </a:r>
            <a:r>
              <a:rPr lang="en-US" baseline="30000" dirty="0"/>
              <a:t> son </a:t>
            </a:r>
            <a:r>
              <a:rPr lang="en-US" b="1" baseline="30000" dirty="0" err="1"/>
              <a:t>mujeres</a:t>
            </a:r>
            <a:endParaRPr lang="en-US" b="1" baseline="30000" dirty="0"/>
          </a:p>
        </p:txBody>
      </p:sp>
      <p:sp>
        <p:nvSpPr>
          <p:cNvPr id="9" name="Rectangle 8"/>
          <p:cNvSpPr/>
          <p:nvPr/>
        </p:nvSpPr>
        <p:spPr>
          <a:xfrm>
            <a:off x="-11795" y="4941168"/>
            <a:ext cx="3347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/>
              <a:t>La </a:t>
            </a:r>
            <a:r>
              <a:rPr lang="en-US" baseline="30000" dirty="0" err="1"/>
              <a:t>tasa</a:t>
            </a:r>
            <a:r>
              <a:rPr lang="en-US" baseline="30000" dirty="0"/>
              <a:t> </a:t>
            </a:r>
            <a:r>
              <a:rPr lang="en-US" baseline="30000" dirty="0" err="1"/>
              <a:t>promedio</a:t>
            </a:r>
            <a:r>
              <a:rPr lang="en-US" baseline="30000" dirty="0"/>
              <a:t> de </a:t>
            </a:r>
            <a:r>
              <a:rPr lang="en-US" baseline="30000" dirty="0" err="1"/>
              <a:t>hospitalización</a:t>
            </a:r>
            <a:r>
              <a:rPr lang="en-US" baseline="30000" dirty="0"/>
              <a:t> de los </a:t>
            </a:r>
            <a:r>
              <a:rPr lang="en-US" baseline="30000" dirty="0" err="1"/>
              <a:t>menores</a:t>
            </a:r>
            <a:r>
              <a:rPr lang="en-US" baseline="30000" dirty="0"/>
              <a:t> de 60 </a:t>
            </a:r>
            <a:r>
              <a:rPr lang="en-US" baseline="30000" dirty="0" err="1"/>
              <a:t>años</a:t>
            </a:r>
            <a:r>
              <a:rPr lang="en-US" baseline="30000" dirty="0"/>
              <a:t> (</a:t>
            </a:r>
            <a:r>
              <a:rPr lang="en-US" baseline="30000" dirty="0" err="1" smtClean="0"/>
              <a:t>probabilidad</a:t>
            </a:r>
            <a:r>
              <a:rPr lang="en-US" baseline="30000" dirty="0" smtClean="0"/>
              <a:t> </a:t>
            </a:r>
            <a:r>
              <a:rPr lang="en-US" baseline="30000" dirty="0"/>
              <a:t>de </a:t>
            </a:r>
            <a:r>
              <a:rPr lang="en-US" baseline="30000" dirty="0" err="1"/>
              <a:t>ser</a:t>
            </a:r>
            <a:r>
              <a:rPr lang="en-US" baseline="30000" dirty="0"/>
              <a:t> </a:t>
            </a:r>
            <a:r>
              <a:rPr lang="en-US" baseline="30000" dirty="0" err="1" smtClean="0"/>
              <a:t>hospitalizado</a:t>
            </a:r>
            <a:r>
              <a:rPr lang="en-US" baseline="30000" dirty="0" smtClean="0"/>
              <a:t>), </a:t>
            </a:r>
            <a:r>
              <a:rPr lang="en-US" baseline="30000" dirty="0" err="1" smtClean="0"/>
              <a:t>es</a:t>
            </a:r>
            <a:r>
              <a:rPr lang="en-US" baseline="30000" dirty="0" smtClean="0"/>
              <a:t> </a:t>
            </a:r>
            <a:r>
              <a:rPr lang="en-US" baseline="30000" dirty="0"/>
              <a:t>de </a:t>
            </a:r>
            <a:r>
              <a:rPr lang="en-US" b="1" baseline="30000" dirty="0"/>
              <a:t>9,2%.</a:t>
            </a:r>
            <a:r>
              <a:rPr lang="en-US" baseline="30000" dirty="0"/>
              <a:t> </a:t>
            </a:r>
            <a:r>
              <a:rPr lang="en-US" baseline="30000" dirty="0" err="1" smtClean="0"/>
              <a:t>Crece</a:t>
            </a:r>
            <a:r>
              <a:rPr lang="en-US" baseline="30000" dirty="0" smtClean="0"/>
              <a:t> </a:t>
            </a:r>
            <a:r>
              <a:rPr lang="en-US" baseline="30000" dirty="0"/>
              <a:t>con la </a:t>
            </a:r>
            <a:r>
              <a:rPr lang="en-US" baseline="30000" dirty="0" err="1"/>
              <a:t>edad</a:t>
            </a:r>
            <a:r>
              <a:rPr lang="en-US" baseline="30000" dirty="0"/>
              <a:t> y la media en los </a:t>
            </a:r>
            <a:r>
              <a:rPr lang="en-US" baseline="30000" dirty="0" err="1"/>
              <a:t>mayores</a:t>
            </a:r>
            <a:r>
              <a:rPr lang="en-US" baseline="30000" dirty="0"/>
              <a:t> de 60 </a:t>
            </a:r>
            <a:r>
              <a:rPr lang="en-US" baseline="30000" dirty="0" err="1"/>
              <a:t>años</a:t>
            </a:r>
            <a:r>
              <a:rPr lang="en-US" baseline="30000" dirty="0"/>
              <a:t> de </a:t>
            </a:r>
            <a:r>
              <a:rPr lang="en-US" baseline="30000" dirty="0" err="1"/>
              <a:t>edad</a:t>
            </a:r>
            <a:r>
              <a:rPr lang="en-US" baseline="30000" dirty="0"/>
              <a:t> </a:t>
            </a:r>
            <a:r>
              <a:rPr lang="en-US" baseline="30000" dirty="0" err="1"/>
              <a:t>fue</a:t>
            </a:r>
            <a:r>
              <a:rPr lang="en-US" baseline="30000" dirty="0"/>
              <a:t> de </a:t>
            </a:r>
            <a:r>
              <a:rPr lang="en-US" b="1" baseline="30000" dirty="0"/>
              <a:t>24%.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6712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293096"/>
            <a:ext cx="8305800" cy="11430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err="1" smtClean="0">
                <a:solidFill>
                  <a:srgbClr val="000000"/>
                </a:solidFill>
              </a:rPr>
              <a:t>Muchas</a:t>
            </a:r>
            <a:r>
              <a:rPr lang="en-US" dirty="0" smtClean="0">
                <a:solidFill>
                  <a:srgbClr val="000000"/>
                </a:solidFill>
              </a:rPr>
              <a:t> gracias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err="1" smtClean="0">
                <a:solidFill>
                  <a:srgbClr val="3366FF"/>
                </a:solidFill>
              </a:rPr>
              <a:t>rector@isalud.edu.ar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03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32624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000000"/>
                </a:solidFill>
              </a:rPr>
              <a:t>Escenarios</a:t>
            </a:r>
            <a:r>
              <a:rPr lang="en-US" sz="3200" b="1" dirty="0" smtClean="0">
                <a:solidFill>
                  <a:srgbClr val="000000"/>
                </a:solidFill>
              </a:rPr>
              <a:t> de la </a:t>
            </a:r>
            <a:r>
              <a:rPr lang="en-US" sz="3200" b="1" dirty="0" err="1" smtClean="0">
                <a:solidFill>
                  <a:srgbClr val="000000"/>
                </a:solidFill>
              </a:rPr>
              <a:t>transicion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demografica</a:t>
            </a:r>
            <a:r>
              <a:rPr lang="en-US" sz="3200" b="1" dirty="0" smtClean="0">
                <a:solidFill>
                  <a:srgbClr val="000000"/>
                </a:solidFill>
              </a:rPr>
              <a:t> en A. Latina</a:t>
            </a:r>
            <a:endParaRPr lang="en-US" sz="3200" b="1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4"/>
            <a:ext cx="9144000" cy="41044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9552" y="6237312"/>
            <a:ext cx="851880" cy="1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aseline="30000" dirty="0" err="1"/>
              <a:t>Fuente</a:t>
            </a:r>
            <a:r>
              <a:rPr lang="en-US" sz="800" baseline="30000" dirty="0"/>
              <a:t>: CELADE, 1996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509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2"/>
          <a:srcRect r="1256" b="10729"/>
          <a:stretch/>
        </p:blipFill>
        <p:spPr bwMode="auto">
          <a:xfrm>
            <a:off x="107504" y="332656"/>
            <a:ext cx="8114195" cy="582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2"/>
          <a:srcRect l="-268" t="90706" r="7525"/>
          <a:stretch/>
        </p:blipFill>
        <p:spPr bwMode="auto">
          <a:xfrm>
            <a:off x="251520" y="6237312"/>
            <a:ext cx="6797525" cy="54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-Right Arrow 7"/>
          <p:cNvSpPr/>
          <p:nvPr/>
        </p:nvSpPr>
        <p:spPr>
          <a:xfrm>
            <a:off x="683568" y="5229200"/>
            <a:ext cx="4464496" cy="48463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8-10%</a:t>
            </a:r>
            <a:endParaRPr lang="en-US" sz="2400" b="1" dirty="0"/>
          </a:p>
        </p:txBody>
      </p:sp>
      <p:sp>
        <p:nvSpPr>
          <p:cNvPr id="9" name="Left-Right Arrow 8"/>
          <p:cNvSpPr/>
          <p:nvPr/>
        </p:nvSpPr>
        <p:spPr>
          <a:xfrm>
            <a:off x="5148064" y="5085184"/>
            <a:ext cx="2808312" cy="700656"/>
          </a:xfrm>
          <a:prstGeom prst="leftRightArrow">
            <a:avLst/>
          </a:prstGeom>
          <a:solidFill>
            <a:srgbClr val="9CB0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22 %</a:t>
            </a:r>
            <a:endParaRPr lang="en-US" sz="2800" b="1" dirty="0"/>
          </a:p>
        </p:txBody>
      </p:sp>
      <p:sp>
        <p:nvSpPr>
          <p:cNvPr id="10" name="Round Single Corner Rectangle 9"/>
          <p:cNvSpPr/>
          <p:nvPr/>
        </p:nvSpPr>
        <p:spPr>
          <a:xfrm>
            <a:off x="3059832" y="3861048"/>
            <a:ext cx="914400" cy="1490464"/>
          </a:xfrm>
          <a:prstGeom prst="round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000000"/>
                </a:solidFill>
              </a:rPr>
              <a:t>800 </a:t>
            </a:r>
          </a:p>
          <a:p>
            <a:pPr algn="ctr"/>
            <a:r>
              <a:rPr lang="en-US" sz="1400" dirty="0" err="1" smtClean="0">
                <a:solidFill>
                  <a:srgbClr val="000000"/>
                </a:solidFill>
              </a:rPr>
              <a:t>millones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7092280" y="980728"/>
            <a:ext cx="914400" cy="4370784"/>
          </a:xfrm>
          <a:prstGeom prst="round1Rect">
            <a:avLst/>
          </a:prstGeom>
          <a:solidFill>
            <a:srgbClr val="9CB0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 smtClean="0">
                <a:solidFill>
                  <a:srgbClr val="000000"/>
                </a:solidFill>
              </a:rPr>
              <a:t>2</a:t>
            </a:r>
            <a:r>
              <a:rPr lang="en-US" sz="3600" i="1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sz="1400" dirty="0" err="1">
                <a:solidFill>
                  <a:srgbClr val="000000"/>
                </a:solidFill>
              </a:rPr>
              <a:t>b</a:t>
            </a:r>
            <a:r>
              <a:rPr lang="en-US" sz="1400" dirty="0" err="1" smtClean="0">
                <a:solidFill>
                  <a:srgbClr val="000000"/>
                </a:solidFill>
              </a:rPr>
              <a:t>illones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8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4864"/>
            <a:ext cx="8861445" cy="435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2 Rectángulo"/>
          <p:cNvSpPr/>
          <p:nvPr/>
        </p:nvSpPr>
        <p:spPr>
          <a:xfrm>
            <a:off x="179512" y="980728"/>
            <a:ext cx="885698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 smtClean="0"/>
              <a:t> La tasa de crecimiento será: </a:t>
            </a:r>
          </a:p>
          <a:p>
            <a:pPr algn="ctr"/>
            <a:r>
              <a:rPr lang="es-AR" sz="2000" b="1" dirty="0" smtClean="0"/>
              <a:t>0</a:t>
            </a:r>
            <a:r>
              <a:rPr lang="es-AR" dirty="0" smtClean="0"/>
              <a:t>  </a:t>
            </a:r>
            <a:r>
              <a:rPr lang="es-AR" b="1" dirty="0" smtClean="0"/>
              <a:t>menores de 15 </a:t>
            </a:r>
            <a:r>
              <a:rPr lang="es-AR" dirty="0" smtClean="0"/>
              <a:t>años </a:t>
            </a:r>
          </a:p>
          <a:p>
            <a:pPr algn="ctr"/>
            <a:r>
              <a:rPr lang="es-AR" sz="2000" b="1" dirty="0" smtClean="0"/>
              <a:t>0,3%</a:t>
            </a:r>
            <a:r>
              <a:rPr lang="es-AR" sz="1600" dirty="0" smtClean="0"/>
              <a:t> </a:t>
            </a:r>
            <a:r>
              <a:rPr lang="es-AR" dirty="0" smtClean="0"/>
              <a:t>entre </a:t>
            </a:r>
            <a:r>
              <a:rPr lang="es-AR" b="1" dirty="0" smtClean="0"/>
              <a:t>15 y 64 </a:t>
            </a:r>
            <a:r>
              <a:rPr lang="es-AR" dirty="0" smtClean="0"/>
              <a:t>años  </a:t>
            </a:r>
          </a:p>
          <a:p>
            <a:pPr algn="ctr"/>
            <a:r>
              <a:rPr lang="es-AR" sz="2400" b="1" dirty="0" smtClean="0"/>
              <a:t>1,4% </a:t>
            </a:r>
            <a:r>
              <a:rPr lang="es-AR" b="1" dirty="0" smtClean="0"/>
              <a:t>mayores 64 </a:t>
            </a:r>
            <a:r>
              <a:rPr lang="es-AR" dirty="0" smtClean="0"/>
              <a:t>años</a:t>
            </a:r>
            <a:endParaRPr lang="es-AR" dirty="0"/>
          </a:p>
        </p:txBody>
      </p:sp>
      <p:sp>
        <p:nvSpPr>
          <p:cNvPr id="5" name="Rectangle 4"/>
          <p:cNvSpPr/>
          <p:nvPr/>
        </p:nvSpPr>
        <p:spPr>
          <a:xfrm>
            <a:off x="0" y="18864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3200" b="1" dirty="0" smtClean="0"/>
              <a:t>Tamaño </a:t>
            </a:r>
            <a:r>
              <a:rPr lang="es-AR" sz="3200" b="1" dirty="0"/>
              <a:t>de la población según grupo de </a:t>
            </a:r>
            <a:r>
              <a:rPr lang="es-AR" sz="3200" b="1" dirty="0" smtClean="0"/>
              <a:t>edad</a:t>
            </a:r>
            <a:endParaRPr lang="es-AR" sz="3200" b="1" dirty="0"/>
          </a:p>
          <a:p>
            <a:pPr algn="ctr"/>
            <a:r>
              <a:rPr lang="es-AR" i="1" dirty="0" smtClean="0"/>
              <a:t>Argentina 1950-2100. </a:t>
            </a:r>
            <a:endParaRPr lang="es-AR" i="1" dirty="0"/>
          </a:p>
        </p:txBody>
      </p:sp>
    </p:spTree>
    <p:extLst>
      <p:ext uri="{BB962C8B-B14F-4D97-AF65-F5344CB8AC3E}">
        <p14:creationId xmlns:p14="http://schemas.microsoft.com/office/powerpoint/2010/main" val="25291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UY" sz="2800" b="1" dirty="0" smtClean="0">
                <a:solidFill>
                  <a:schemeClr val="tx1"/>
                </a:solidFill>
                <a:ea typeface="ＭＳ Ｐゴシック" pitchFamily="-84" charset="-128"/>
              </a:rPr>
              <a:t>La velocidad del envejecimiento</a:t>
            </a:r>
            <a:r>
              <a:rPr lang="es-UY" sz="5400" b="1" dirty="0" smtClean="0">
                <a:solidFill>
                  <a:schemeClr val="tx1"/>
                </a:solidFill>
                <a:ea typeface="ＭＳ Ｐゴシック" pitchFamily="-84" charset="-128"/>
              </a:rPr>
              <a:t/>
            </a:r>
            <a:br>
              <a:rPr lang="es-UY" sz="5400" b="1" dirty="0" smtClean="0">
                <a:solidFill>
                  <a:schemeClr val="tx1"/>
                </a:solidFill>
                <a:ea typeface="ＭＳ Ｐゴシック" pitchFamily="-84" charset="-128"/>
              </a:rPr>
            </a:br>
            <a:r>
              <a:rPr lang="es-UY" sz="1400" dirty="0" smtClean="0">
                <a:solidFill>
                  <a:schemeClr val="tx1"/>
                </a:solidFill>
                <a:ea typeface="ＭＳ Ｐゴシック" pitchFamily="-84" charset="-128"/>
              </a:rPr>
              <a:t>Número años para que la población de 65 años o más pase de 7 a 14%</a:t>
            </a:r>
            <a:endParaRPr lang="es-ES" sz="1400" dirty="0" smtClean="0">
              <a:solidFill>
                <a:schemeClr val="tx1"/>
              </a:solidFill>
              <a:ea typeface="ＭＳ Ｐゴシック" pitchFamily="-84" charset="-128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rgbClr val="FFFFFF"/>
                </a:solidFill>
                <a:latin typeface="Calibri" pitchFamily="34" charset="0"/>
                <a:ea typeface="ＭＳ Ｐゴシック" pitchFamily="-84" charset="-128"/>
              </a:rPr>
              <a:t>Dr. Rubén Torres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944" y="1340768"/>
            <a:ext cx="4264025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412776"/>
            <a:ext cx="3849687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6291263"/>
            <a:ext cx="24479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3851920" y="3789040"/>
            <a:ext cx="43338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s-ES_tradnl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Antes viejos que ricos</a:t>
            </a:r>
          </a:p>
        </p:txBody>
      </p:sp>
    </p:spTree>
    <p:extLst>
      <p:ext uri="{BB962C8B-B14F-4D97-AF65-F5344CB8AC3E}">
        <p14:creationId xmlns:p14="http://schemas.microsoft.com/office/powerpoint/2010/main" val="298781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Evolución</a:t>
            </a:r>
            <a:r>
              <a:rPr lang="en-US" sz="3200" b="1" dirty="0" smtClean="0">
                <a:solidFill>
                  <a:schemeClr val="tx1"/>
                </a:solidFill>
              </a:rPr>
              <a:t> de la EVN </a:t>
            </a:r>
            <a:r>
              <a:rPr lang="en-US" sz="3200" b="1" dirty="0" err="1" smtClean="0">
                <a:solidFill>
                  <a:schemeClr val="tx1"/>
                </a:solidFill>
              </a:rPr>
              <a:t>según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niveles</a:t>
            </a:r>
            <a:r>
              <a:rPr lang="en-US" sz="3200" b="1" dirty="0" smtClean="0">
                <a:solidFill>
                  <a:schemeClr val="tx1"/>
                </a:solidFill>
              </a:rPr>
              <a:t> de </a:t>
            </a:r>
            <a:r>
              <a:rPr lang="en-US" sz="3200" b="1" dirty="0" err="1" smtClean="0">
                <a:solidFill>
                  <a:schemeClr val="tx1"/>
                </a:solidFill>
              </a:rPr>
              <a:t>ingresos</a:t>
            </a: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1990-2012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527311711"/>
              </p:ext>
            </p:extLst>
          </p:nvPr>
        </p:nvGraphicFramePr>
        <p:xfrm>
          <a:off x="0" y="980728"/>
          <a:ext cx="889248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721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Evolución</a:t>
            </a:r>
            <a:r>
              <a:rPr lang="en-US" sz="2800" b="1" dirty="0" smtClean="0">
                <a:solidFill>
                  <a:schemeClr val="tx1"/>
                </a:solidFill>
              </a:rPr>
              <a:t> de la </a:t>
            </a:r>
            <a:r>
              <a:rPr lang="en-US" sz="2800" b="1" dirty="0" err="1" smtClean="0">
                <a:solidFill>
                  <a:schemeClr val="tx1"/>
                </a:solidFill>
              </a:rPr>
              <a:t>Expectativa</a:t>
            </a:r>
            <a:r>
              <a:rPr lang="en-US" sz="2800" b="1" dirty="0" smtClean="0">
                <a:solidFill>
                  <a:schemeClr val="tx1"/>
                </a:solidFill>
              </a:rPr>
              <a:t> Vida a los 60 </a:t>
            </a:r>
            <a:r>
              <a:rPr lang="en-US" sz="2800" b="1" dirty="0" err="1" smtClean="0">
                <a:solidFill>
                  <a:schemeClr val="tx1"/>
                </a:solidFill>
              </a:rPr>
              <a:t>años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según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err="1" smtClean="0">
                <a:solidFill>
                  <a:schemeClr val="tx1"/>
                </a:solidFill>
              </a:rPr>
              <a:t>niveles</a:t>
            </a:r>
            <a:r>
              <a:rPr lang="en-US" sz="2800" b="1" dirty="0" smtClean="0">
                <a:solidFill>
                  <a:schemeClr val="tx1"/>
                </a:solidFill>
              </a:rPr>
              <a:t> de </a:t>
            </a:r>
            <a:r>
              <a:rPr lang="en-US" sz="2800" b="1" dirty="0" err="1" smtClean="0">
                <a:solidFill>
                  <a:schemeClr val="tx1"/>
                </a:solidFill>
              </a:rPr>
              <a:t>ingresos</a:t>
            </a: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1990-2012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519973244"/>
              </p:ext>
            </p:extLst>
          </p:nvPr>
        </p:nvGraphicFramePr>
        <p:xfrm>
          <a:off x="0" y="980728"/>
          <a:ext cx="889248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856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Una vision y los desafios para la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értice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Vértice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3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  <a:fontScheme name="Executive">
    <a:maj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Executiv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50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1158</Words>
  <Application>Microsoft Office PowerPoint</Application>
  <PresentationFormat>Presentación en pantalla (4:3)</PresentationFormat>
  <Paragraphs>251</Paragraphs>
  <Slides>38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52" baseType="lpstr">
      <vt:lpstr>ＭＳ Ｐゴシック</vt:lpstr>
      <vt:lpstr>ＭＳ Ｐゴシック</vt:lpstr>
      <vt:lpstr>Arial</vt:lpstr>
      <vt:lpstr>Calibri</vt:lpstr>
      <vt:lpstr>Century Schoolbook</vt:lpstr>
      <vt:lpstr>Constantia</vt:lpstr>
      <vt:lpstr>Impact</vt:lpstr>
      <vt:lpstr>Shaker2Lancet-Regular</vt:lpstr>
      <vt:lpstr>Tahoma</vt:lpstr>
      <vt:lpstr>Times New Roman</vt:lpstr>
      <vt:lpstr>Trebuchet MS</vt:lpstr>
      <vt:lpstr>Wingdings 2</vt:lpstr>
      <vt:lpstr>Una vision y los desafios para la</vt:lpstr>
      <vt:lpstr>Worksheet</vt:lpstr>
      <vt:lpstr>El envejecimiento en el Cono Sur Un desafio para las politicas sociales</vt:lpstr>
      <vt:lpstr>Impacto del envejecimiento</vt:lpstr>
      <vt:lpstr>EVN y fecundidad</vt:lpstr>
      <vt:lpstr>Escenarios de la transicion demografica en A. Latina</vt:lpstr>
      <vt:lpstr>Presentación de PowerPoint</vt:lpstr>
      <vt:lpstr>Presentación de PowerPoint</vt:lpstr>
      <vt:lpstr>La velocidad del envejecimiento Número años para que la población de 65 años o más pase de 7 a 14%</vt:lpstr>
      <vt:lpstr>Evolución de la EVN según niveles de ingresos 1990-2012</vt:lpstr>
      <vt:lpstr>Evolución de la Expectativa Vida a los 60 años según  niveles de ingresos 1990-2012</vt:lpstr>
      <vt:lpstr>Envejecimiento e inequidad   en el mundo-2012</vt:lpstr>
      <vt:lpstr>Envejecimiento e inequidad   en el Cono Sur-2012</vt:lpstr>
      <vt:lpstr>Expectativa de vida a los 60 anos y promedio de aumento por ano 1990-2012 Fuente: E.propia en base a WHO statistics</vt:lpstr>
      <vt:lpstr>Impacto del envejecimiento</vt:lpstr>
      <vt:lpstr>Presentación de PowerPoint</vt:lpstr>
      <vt:lpstr>Presentación de PowerPoint</vt:lpstr>
      <vt:lpstr>Presentación de PowerPoint</vt:lpstr>
      <vt:lpstr>Contribucion a la ganancia en expectativa de vida a los 60 anos por causa 1980-2011</vt:lpstr>
      <vt:lpstr>Presentación de PowerPoint</vt:lpstr>
      <vt:lpstr>Impacto del envejecimiento</vt:lpstr>
      <vt:lpstr>Presentación de PowerPoint</vt:lpstr>
      <vt:lpstr> Consumo como % de los ingresos, por  edad y  país  Los ingresos incluyen los laborales y transfers.pública neta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Proyección del impacto sobre el gasto de 2 políticas de salud preventivas.  Argentina, 2010-2100 </vt:lpstr>
      <vt:lpstr>Presentación de PowerPoint</vt:lpstr>
      <vt:lpstr>Presentación de PowerPoint</vt:lpstr>
      <vt:lpstr>Gasto público y de la Seguridad Social en salud.  Proyección original y corregida por cambio epidemiológico y crecimiento.  Años 2010-2100 (en % del PIB) </vt:lpstr>
      <vt:lpstr>Presentación de PowerPoint</vt:lpstr>
      <vt:lpstr>   Muchas gracias   rector@isalud.edu.ar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rtorres</dc:creator>
  <cp:lastModifiedBy>Ana María Morales Martinez</cp:lastModifiedBy>
  <cp:revision>77</cp:revision>
  <dcterms:created xsi:type="dcterms:W3CDTF">2014-11-14T12:46:56Z</dcterms:created>
  <dcterms:modified xsi:type="dcterms:W3CDTF">2014-11-19T22:11:25Z</dcterms:modified>
</cp:coreProperties>
</file>