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77" r:id="rId3"/>
    <p:sldId id="257" r:id="rId4"/>
    <p:sldId id="258" r:id="rId5"/>
    <p:sldId id="259" r:id="rId6"/>
    <p:sldId id="260" r:id="rId7"/>
    <p:sldId id="261" r:id="rId8"/>
    <p:sldId id="282" r:id="rId9"/>
    <p:sldId id="281" r:id="rId10"/>
    <p:sldId id="266" r:id="rId11"/>
    <p:sldId id="264" r:id="rId12"/>
    <p:sldId id="267" r:id="rId13"/>
    <p:sldId id="268" r:id="rId14"/>
    <p:sldId id="279" r:id="rId15"/>
    <p:sldId id="269" r:id="rId16"/>
    <p:sldId id="271" r:id="rId17"/>
    <p:sldId id="283" r:id="rId18"/>
    <p:sldId id="270" r:id="rId19"/>
    <p:sldId id="272" r:id="rId20"/>
    <p:sldId id="285" r:id="rId21"/>
    <p:sldId id="286" r:id="rId22"/>
    <p:sldId id="287" r:id="rId23"/>
    <p:sldId id="273" r:id="rId24"/>
    <p:sldId id="274" r:id="rId25"/>
    <p:sldId id="275" r:id="rId26"/>
    <p:sldId id="288" r:id="rId27"/>
    <p:sldId id="280" r:id="rId28"/>
    <p:sldId id="276" r:id="rId2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6433" autoAdjust="0"/>
  </p:normalViewPr>
  <p:slideViewPr>
    <p:cSldViewPr snapToGrid="0">
      <p:cViewPr varScale="1">
        <p:scale>
          <a:sx n="67" d="100"/>
          <a:sy n="67" d="100"/>
        </p:scale>
        <p:origin x="1386" y="48"/>
      </p:cViewPr>
      <p:guideLst/>
    </p:cSldViewPr>
  </p:slideViewPr>
  <p:outlineViewPr>
    <p:cViewPr>
      <p:scale>
        <a:sx n="33" d="100"/>
        <a:sy n="33" d="100"/>
      </p:scale>
      <p:origin x="0" y="-2562"/>
    </p:cViewPr>
  </p:outlineViewPr>
  <p:notesTextViewPr>
    <p:cViewPr>
      <p:scale>
        <a:sx n="1" d="1"/>
        <a:sy n="1" d="1"/>
      </p:scale>
      <p:origin x="0" y="0"/>
    </p:cViewPr>
  </p:notesTextViewPr>
  <p:sorterViewPr>
    <p:cViewPr>
      <p:scale>
        <a:sx n="136" d="100"/>
        <a:sy n="136" d="100"/>
      </p:scale>
      <p:origin x="0" y="-5604"/>
    </p:cViewPr>
  </p:sorterViewPr>
  <p:notesViewPr>
    <p:cSldViewPr snapToGrid="0">
      <p:cViewPr varScale="1">
        <p:scale>
          <a:sx n="88" d="100"/>
          <a:sy n="88" d="100"/>
        </p:scale>
        <p:origin x="93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Jaime\Desktop\Ejercicio%20demograf&#237;a\Plantilla%20base.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aime\Desktop\Ejercicio%20demograf&#237;a\Plantilla%20base.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Jaime\Desktop\Ejercicio%20demograf&#237;a\Plantilla%20bas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Hoja_de_c_lculo_de_Microsoft_Excel4.xlsx"/></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Pt>
            <c:idx val="12"/>
            <c:bubble3D val="0"/>
            <c:spPr>
              <a:solidFill>
                <a:schemeClr val="accent1">
                  <a:lumMod val="80000"/>
                  <a:lumOff val="20000"/>
                </a:schemeClr>
              </a:solidFill>
              <a:ln w="19050">
                <a:solidFill>
                  <a:schemeClr val="lt1"/>
                </a:solidFill>
              </a:ln>
              <a:effectLst/>
            </c:spPr>
          </c:dPt>
          <c:dPt>
            <c:idx val="13"/>
            <c:bubble3D val="0"/>
            <c:spPr>
              <a:solidFill>
                <a:schemeClr val="accent2">
                  <a:lumMod val="80000"/>
                  <a:lumOff val="20000"/>
                </a:schemeClr>
              </a:solidFill>
              <a:ln w="19050">
                <a:solidFill>
                  <a:schemeClr val="lt1"/>
                </a:solidFill>
              </a:ln>
              <a:effectLst/>
            </c:spPr>
          </c:dPt>
          <c:dPt>
            <c:idx val="14"/>
            <c:bubble3D val="0"/>
            <c:spPr>
              <a:solidFill>
                <a:schemeClr val="accent3">
                  <a:lumMod val="80000"/>
                  <a:lumOff val="20000"/>
                </a:schemeClr>
              </a:solidFill>
              <a:ln w="19050">
                <a:solidFill>
                  <a:schemeClr val="lt1"/>
                </a:solidFill>
              </a:ln>
              <a:effectLst/>
            </c:spPr>
          </c:dPt>
          <c:dPt>
            <c:idx val="15"/>
            <c:bubble3D val="0"/>
            <c:spPr>
              <a:solidFill>
                <a:schemeClr val="accent4">
                  <a:lumMod val="80000"/>
                  <a:lumOff val="20000"/>
                </a:schemeClr>
              </a:solidFill>
              <a:ln w="19050">
                <a:solidFill>
                  <a:schemeClr val="lt1"/>
                </a:solidFill>
              </a:ln>
              <a:effectLst/>
            </c:spPr>
          </c:dPt>
          <c:dPt>
            <c:idx val="16"/>
            <c:bubble3D val="0"/>
            <c:spPr>
              <a:solidFill>
                <a:schemeClr val="accent5">
                  <a:lumMod val="80000"/>
                  <a:lumOff val="20000"/>
                </a:schemeClr>
              </a:solidFill>
              <a:ln w="19050">
                <a:solidFill>
                  <a:schemeClr val="lt1"/>
                </a:solidFill>
              </a:ln>
              <a:effectLst/>
            </c:spPr>
          </c:dPt>
          <c:dPt>
            <c:idx val="17"/>
            <c:bubble3D val="0"/>
            <c:spPr>
              <a:solidFill>
                <a:schemeClr val="accent6">
                  <a:lumMod val="80000"/>
                  <a:lumOff val="20000"/>
                </a:schemeClr>
              </a:solidFill>
              <a:ln w="19050">
                <a:solidFill>
                  <a:schemeClr val="lt1"/>
                </a:solidFill>
              </a:ln>
              <a:effectLst/>
            </c:spPr>
          </c:dPt>
          <c:dPt>
            <c:idx val="18"/>
            <c:bubble3D val="0"/>
            <c:spPr>
              <a:solidFill>
                <a:schemeClr val="accent1">
                  <a:lumMod val="80000"/>
                </a:schemeClr>
              </a:solidFill>
              <a:ln w="19050">
                <a:solidFill>
                  <a:schemeClr val="lt1"/>
                </a:solidFill>
              </a:ln>
              <a:effectLst/>
            </c:spPr>
          </c:dPt>
          <c:dPt>
            <c:idx val="19"/>
            <c:bubble3D val="0"/>
            <c:spPr>
              <a:solidFill>
                <a:schemeClr val="accent2">
                  <a:lumMod val="80000"/>
                </a:schemeClr>
              </a:solidFill>
              <a:ln w="19050">
                <a:solidFill>
                  <a:schemeClr val="lt1"/>
                </a:solidFill>
              </a:ln>
              <a:effectLst/>
            </c:spPr>
          </c:dPt>
          <c:dLbls>
            <c:spPr>
              <a:solidFill>
                <a:schemeClr val="accent4">
                  <a:lumMod val="20000"/>
                  <a:lumOff val="80000"/>
                </a:schemeClr>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'Table 1'!$A$3:$A$22</c:f>
              <c:strCache>
                <c:ptCount val="20"/>
                <c:pt idx="0">
                  <c:v>Argentina</c:v>
                </c:pt>
                <c:pt idx="1">
                  <c:v>Bolivia</c:v>
                </c:pt>
                <c:pt idx="2">
                  <c:v>Brasil</c:v>
                </c:pt>
                <c:pt idx="3">
                  <c:v>Chile</c:v>
                </c:pt>
                <c:pt idx="4">
                  <c:v>Colombia</c:v>
                </c:pt>
                <c:pt idx="5">
                  <c:v>Costa Rica</c:v>
                </c:pt>
                <c:pt idx="6">
                  <c:v>Cuba</c:v>
                </c:pt>
                <c:pt idx="7">
                  <c:v>Ecuador</c:v>
                </c:pt>
                <c:pt idx="8">
                  <c:v>El Salvador</c:v>
                </c:pt>
                <c:pt idx="9">
                  <c:v>Guatemala</c:v>
                </c:pt>
                <c:pt idx="10">
                  <c:v>Haití</c:v>
                </c:pt>
                <c:pt idx="11">
                  <c:v>Honduras</c:v>
                </c:pt>
                <c:pt idx="12">
                  <c:v>México</c:v>
                </c:pt>
                <c:pt idx="13">
                  <c:v>Nicaragua</c:v>
                </c:pt>
                <c:pt idx="14">
                  <c:v>Panamá</c:v>
                </c:pt>
                <c:pt idx="15">
                  <c:v>Paraguay</c:v>
                </c:pt>
                <c:pt idx="16">
                  <c:v>Perú</c:v>
                </c:pt>
                <c:pt idx="17">
                  <c:v>Rep. Dominicana</c:v>
                </c:pt>
                <c:pt idx="18">
                  <c:v>Uruguay</c:v>
                </c:pt>
                <c:pt idx="19">
                  <c:v>Venezuela</c:v>
                </c:pt>
              </c:strCache>
            </c:strRef>
          </c:cat>
          <c:val>
            <c:numRef>
              <c:f>'Table 1'!$B$3:$B$22</c:f>
              <c:numCache>
                <c:formatCode>#,##0</c:formatCode>
                <c:ptCount val="20"/>
                <c:pt idx="0">
                  <c:v>41425</c:v>
                </c:pt>
                <c:pt idx="1">
                  <c:v>10499</c:v>
                </c:pt>
                <c:pt idx="2">
                  <c:v>199985</c:v>
                </c:pt>
                <c:pt idx="3">
                  <c:v>17603</c:v>
                </c:pt>
                <c:pt idx="4">
                  <c:v>48374</c:v>
                </c:pt>
                <c:pt idx="5">
                  <c:v>4860</c:v>
                </c:pt>
                <c:pt idx="6">
                  <c:v>11296</c:v>
                </c:pt>
                <c:pt idx="7">
                  <c:v>15769</c:v>
                </c:pt>
                <c:pt idx="8">
                  <c:v>6236</c:v>
                </c:pt>
                <c:pt idx="9">
                  <c:v>15419</c:v>
                </c:pt>
                <c:pt idx="10">
                  <c:v>10261</c:v>
                </c:pt>
                <c:pt idx="11">
                  <c:v>8075</c:v>
                </c:pt>
                <c:pt idx="12">
                  <c:v>119321</c:v>
                </c:pt>
                <c:pt idx="13">
                  <c:v>6066</c:v>
                </c:pt>
                <c:pt idx="14">
                  <c:v>3864</c:v>
                </c:pt>
                <c:pt idx="15">
                  <c:v>6782</c:v>
                </c:pt>
                <c:pt idx="16">
                  <c:v>30297</c:v>
                </c:pt>
                <c:pt idx="17">
                  <c:v>10291</c:v>
                </c:pt>
                <c:pt idx="18">
                  <c:v>3407</c:v>
                </c:pt>
                <c:pt idx="19">
                  <c:v>30390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'Fecundidad por quinquenios'!$A$11</c:f>
              <c:strCache>
                <c:ptCount val="1"/>
                <c:pt idx="0">
                  <c:v>America Latina</c:v>
                </c:pt>
              </c:strCache>
            </c:strRef>
          </c:tx>
          <c:spPr>
            <a:ln w="28575" cap="rnd">
              <a:solidFill>
                <a:schemeClr val="accent1"/>
              </a:solidFill>
              <a:round/>
            </a:ln>
            <a:effectLst/>
          </c:spPr>
          <c:marker>
            <c:symbol val="none"/>
          </c:marker>
          <c:cat>
            <c:numRef>
              <c:f>'Fecundidad por quinquenios'!$B$10:$Q$10</c:f>
              <c:numCache>
                <c:formatCode>General</c:formatCode>
                <c:ptCount val="16"/>
                <c:pt idx="0">
                  <c:v>1975</c:v>
                </c:pt>
                <c:pt idx="1">
                  <c:v>1980</c:v>
                </c:pt>
                <c:pt idx="2">
                  <c:v>1985</c:v>
                </c:pt>
                <c:pt idx="3">
                  <c:v>1990</c:v>
                </c:pt>
                <c:pt idx="4">
                  <c:v>1995</c:v>
                </c:pt>
                <c:pt idx="5">
                  <c:v>2000</c:v>
                </c:pt>
                <c:pt idx="6">
                  <c:v>2005</c:v>
                </c:pt>
                <c:pt idx="7">
                  <c:v>2010</c:v>
                </c:pt>
                <c:pt idx="8">
                  <c:v>2015</c:v>
                </c:pt>
                <c:pt idx="9">
                  <c:v>2020</c:v>
                </c:pt>
                <c:pt idx="10">
                  <c:v>2025</c:v>
                </c:pt>
                <c:pt idx="11">
                  <c:v>2030</c:v>
                </c:pt>
                <c:pt idx="12">
                  <c:v>2035</c:v>
                </c:pt>
                <c:pt idx="13">
                  <c:v>2040</c:v>
                </c:pt>
                <c:pt idx="14">
                  <c:v>2045</c:v>
                </c:pt>
                <c:pt idx="15">
                  <c:v>2050</c:v>
                </c:pt>
              </c:numCache>
            </c:numRef>
          </c:cat>
          <c:val>
            <c:numRef>
              <c:f>'Fecundidad por quinquenios'!$B$11:$Q$11</c:f>
              <c:numCache>
                <c:formatCode>General</c:formatCode>
                <c:ptCount val="16"/>
                <c:pt idx="0">
                  <c:v>83.6</c:v>
                </c:pt>
                <c:pt idx="1">
                  <c:v>78.7</c:v>
                </c:pt>
                <c:pt idx="2">
                  <c:v>74.5</c:v>
                </c:pt>
                <c:pt idx="3">
                  <c:v>70</c:v>
                </c:pt>
                <c:pt idx="4">
                  <c:v>65.2</c:v>
                </c:pt>
                <c:pt idx="5">
                  <c:v>60.8</c:v>
                </c:pt>
                <c:pt idx="6">
                  <c:v>57.1</c:v>
                </c:pt>
                <c:pt idx="7">
                  <c:v>53.7</c:v>
                </c:pt>
                <c:pt idx="8">
                  <c:v>50.8</c:v>
                </c:pt>
                <c:pt idx="9">
                  <c:v>49.3</c:v>
                </c:pt>
                <c:pt idx="10">
                  <c:v>49.2</c:v>
                </c:pt>
                <c:pt idx="11">
                  <c:v>50.1</c:v>
                </c:pt>
                <c:pt idx="12">
                  <c:v>51.4</c:v>
                </c:pt>
                <c:pt idx="13">
                  <c:v>53.1</c:v>
                </c:pt>
                <c:pt idx="14">
                  <c:v>55.2</c:v>
                </c:pt>
                <c:pt idx="15">
                  <c:v>58</c:v>
                </c:pt>
              </c:numCache>
            </c:numRef>
          </c:val>
          <c:smooth val="0"/>
        </c:ser>
        <c:ser>
          <c:idx val="1"/>
          <c:order val="1"/>
          <c:tx>
            <c:strRef>
              <c:f>'Fecundidad por quinquenios'!$A$12</c:f>
              <c:strCache>
                <c:ptCount val="1"/>
                <c:pt idx="0">
                  <c:v>Argentina</c:v>
                </c:pt>
              </c:strCache>
            </c:strRef>
          </c:tx>
          <c:spPr>
            <a:ln w="28575" cap="rnd">
              <a:solidFill>
                <a:schemeClr val="accent2"/>
              </a:solidFill>
              <a:round/>
            </a:ln>
            <a:effectLst/>
          </c:spPr>
          <c:marker>
            <c:symbol val="none"/>
          </c:marker>
          <c:cat>
            <c:numRef>
              <c:f>'Fecundidad por quinquenios'!$B$10:$Q$10</c:f>
              <c:numCache>
                <c:formatCode>General</c:formatCode>
                <c:ptCount val="16"/>
                <c:pt idx="0">
                  <c:v>1975</c:v>
                </c:pt>
                <c:pt idx="1">
                  <c:v>1980</c:v>
                </c:pt>
                <c:pt idx="2">
                  <c:v>1985</c:v>
                </c:pt>
                <c:pt idx="3">
                  <c:v>1990</c:v>
                </c:pt>
                <c:pt idx="4">
                  <c:v>1995</c:v>
                </c:pt>
                <c:pt idx="5">
                  <c:v>2000</c:v>
                </c:pt>
                <c:pt idx="6">
                  <c:v>2005</c:v>
                </c:pt>
                <c:pt idx="7">
                  <c:v>2010</c:v>
                </c:pt>
                <c:pt idx="8">
                  <c:v>2015</c:v>
                </c:pt>
                <c:pt idx="9">
                  <c:v>2020</c:v>
                </c:pt>
                <c:pt idx="10">
                  <c:v>2025</c:v>
                </c:pt>
                <c:pt idx="11">
                  <c:v>2030</c:v>
                </c:pt>
                <c:pt idx="12">
                  <c:v>2035</c:v>
                </c:pt>
                <c:pt idx="13">
                  <c:v>2040</c:v>
                </c:pt>
                <c:pt idx="14">
                  <c:v>2045</c:v>
                </c:pt>
                <c:pt idx="15">
                  <c:v>2050</c:v>
                </c:pt>
              </c:numCache>
            </c:numRef>
          </c:cat>
          <c:val>
            <c:numRef>
              <c:f>'Fecundidad por quinquenios'!$B$12:$Q$12</c:f>
              <c:numCache>
                <c:formatCode>General</c:formatCode>
                <c:ptCount val="16"/>
                <c:pt idx="0">
                  <c:v>63.1</c:v>
                </c:pt>
                <c:pt idx="1">
                  <c:v>65.5</c:v>
                </c:pt>
                <c:pt idx="2">
                  <c:v>66</c:v>
                </c:pt>
                <c:pt idx="3">
                  <c:v>63.1</c:v>
                </c:pt>
                <c:pt idx="4">
                  <c:v>60.9</c:v>
                </c:pt>
                <c:pt idx="5">
                  <c:v>57.6</c:v>
                </c:pt>
                <c:pt idx="6">
                  <c:v>55</c:v>
                </c:pt>
                <c:pt idx="7">
                  <c:v>53.8</c:v>
                </c:pt>
                <c:pt idx="8">
                  <c:v>53.9</c:v>
                </c:pt>
                <c:pt idx="9">
                  <c:v>53.9</c:v>
                </c:pt>
                <c:pt idx="10">
                  <c:v>53.4</c:v>
                </c:pt>
                <c:pt idx="11">
                  <c:v>52.8</c:v>
                </c:pt>
                <c:pt idx="12">
                  <c:v>52.4</c:v>
                </c:pt>
                <c:pt idx="13">
                  <c:v>53.2</c:v>
                </c:pt>
                <c:pt idx="14">
                  <c:v>55.9</c:v>
                </c:pt>
                <c:pt idx="15">
                  <c:v>58.1</c:v>
                </c:pt>
              </c:numCache>
            </c:numRef>
          </c:val>
          <c:smooth val="0"/>
        </c:ser>
        <c:ser>
          <c:idx val="2"/>
          <c:order val="2"/>
          <c:tx>
            <c:strRef>
              <c:f>'Fecundidad por quinquenios'!$A$13</c:f>
              <c:strCache>
                <c:ptCount val="1"/>
                <c:pt idx="0">
                  <c:v>Bolivia</c:v>
                </c:pt>
              </c:strCache>
            </c:strRef>
          </c:tx>
          <c:spPr>
            <a:ln w="28575" cap="rnd">
              <a:solidFill>
                <a:schemeClr val="accent3"/>
              </a:solidFill>
              <a:round/>
            </a:ln>
            <a:effectLst/>
          </c:spPr>
          <c:marker>
            <c:symbol val="none"/>
          </c:marker>
          <c:cat>
            <c:numRef>
              <c:f>'Fecundidad por quinquenios'!$B$10:$Q$10</c:f>
              <c:numCache>
                <c:formatCode>General</c:formatCode>
                <c:ptCount val="16"/>
                <c:pt idx="0">
                  <c:v>1975</c:v>
                </c:pt>
                <c:pt idx="1">
                  <c:v>1980</c:v>
                </c:pt>
                <c:pt idx="2">
                  <c:v>1985</c:v>
                </c:pt>
                <c:pt idx="3">
                  <c:v>1990</c:v>
                </c:pt>
                <c:pt idx="4">
                  <c:v>1995</c:v>
                </c:pt>
                <c:pt idx="5">
                  <c:v>2000</c:v>
                </c:pt>
                <c:pt idx="6">
                  <c:v>2005</c:v>
                </c:pt>
                <c:pt idx="7">
                  <c:v>2010</c:v>
                </c:pt>
                <c:pt idx="8">
                  <c:v>2015</c:v>
                </c:pt>
                <c:pt idx="9">
                  <c:v>2020</c:v>
                </c:pt>
                <c:pt idx="10">
                  <c:v>2025</c:v>
                </c:pt>
                <c:pt idx="11">
                  <c:v>2030</c:v>
                </c:pt>
                <c:pt idx="12">
                  <c:v>2035</c:v>
                </c:pt>
                <c:pt idx="13">
                  <c:v>2040</c:v>
                </c:pt>
                <c:pt idx="14">
                  <c:v>2045</c:v>
                </c:pt>
                <c:pt idx="15">
                  <c:v>2050</c:v>
                </c:pt>
              </c:numCache>
            </c:numRef>
          </c:cat>
          <c:val>
            <c:numRef>
              <c:f>'Fecundidad por quinquenios'!$B$13:$Q$13</c:f>
              <c:numCache>
                <c:formatCode>General</c:formatCode>
                <c:ptCount val="16"/>
                <c:pt idx="0">
                  <c:v>87.1</c:v>
                </c:pt>
                <c:pt idx="1">
                  <c:v>85.7</c:v>
                </c:pt>
                <c:pt idx="2">
                  <c:v>83.9</c:v>
                </c:pt>
                <c:pt idx="3">
                  <c:v>81.2</c:v>
                </c:pt>
                <c:pt idx="4">
                  <c:v>80.900000000000006</c:v>
                </c:pt>
                <c:pt idx="5">
                  <c:v>78.5</c:v>
                </c:pt>
                <c:pt idx="6">
                  <c:v>74.8</c:v>
                </c:pt>
                <c:pt idx="7">
                  <c:v>68.8</c:v>
                </c:pt>
                <c:pt idx="8">
                  <c:v>63.6</c:v>
                </c:pt>
                <c:pt idx="9">
                  <c:v>58.2</c:v>
                </c:pt>
                <c:pt idx="10">
                  <c:v>54.1</c:v>
                </c:pt>
                <c:pt idx="11">
                  <c:v>51</c:v>
                </c:pt>
                <c:pt idx="12">
                  <c:v>48.9</c:v>
                </c:pt>
                <c:pt idx="13">
                  <c:v>47.8</c:v>
                </c:pt>
                <c:pt idx="14">
                  <c:v>47.1</c:v>
                </c:pt>
                <c:pt idx="15">
                  <c:v>47.3</c:v>
                </c:pt>
              </c:numCache>
            </c:numRef>
          </c:val>
          <c:smooth val="0"/>
        </c:ser>
        <c:ser>
          <c:idx val="3"/>
          <c:order val="3"/>
          <c:tx>
            <c:strRef>
              <c:f>'Fecundidad por quinquenios'!$A$14</c:f>
              <c:strCache>
                <c:ptCount val="1"/>
                <c:pt idx="0">
                  <c:v>Chile</c:v>
                </c:pt>
              </c:strCache>
            </c:strRef>
          </c:tx>
          <c:spPr>
            <a:ln w="539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Trebuchet MS" panose="020B060302020202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'Fecundidad por quinquenios'!$B$10:$Q$10</c:f>
              <c:numCache>
                <c:formatCode>General</c:formatCode>
                <c:ptCount val="16"/>
                <c:pt idx="0">
                  <c:v>1975</c:v>
                </c:pt>
                <c:pt idx="1">
                  <c:v>1980</c:v>
                </c:pt>
                <c:pt idx="2">
                  <c:v>1985</c:v>
                </c:pt>
                <c:pt idx="3">
                  <c:v>1990</c:v>
                </c:pt>
                <c:pt idx="4">
                  <c:v>1995</c:v>
                </c:pt>
                <c:pt idx="5">
                  <c:v>2000</c:v>
                </c:pt>
                <c:pt idx="6">
                  <c:v>2005</c:v>
                </c:pt>
                <c:pt idx="7">
                  <c:v>2010</c:v>
                </c:pt>
                <c:pt idx="8">
                  <c:v>2015</c:v>
                </c:pt>
                <c:pt idx="9">
                  <c:v>2020</c:v>
                </c:pt>
                <c:pt idx="10">
                  <c:v>2025</c:v>
                </c:pt>
                <c:pt idx="11">
                  <c:v>2030</c:v>
                </c:pt>
                <c:pt idx="12">
                  <c:v>2035</c:v>
                </c:pt>
                <c:pt idx="13">
                  <c:v>2040</c:v>
                </c:pt>
                <c:pt idx="14">
                  <c:v>2045</c:v>
                </c:pt>
                <c:pt idx="15">
                  <c:v>2050</c:v>
                </c:pt>
              </c:numCache>
            </c:numRef>
          </c:cat>
          <c:val>
            <c:numRef>
              <c:f>'Fecundidad por quinquenios'!$B$14:$Q$14</c:f>
              <c:numCache>
                <c:formatCode>General</c:formatCode>
                <c:ptCount val="16"/>
                <c:pt idx="0">
                  <c:v>73.5</c:v>
                </c:pt>
                <c:pt idx="1">
                  <c:v>63</c:v>
                </c:pt>
                <c:pt idx="2">
                  <c:v>58.1</c:v>
                </c:pt>
                <c:pt idx="3">
                  <c:v>56.5</c:v>
                </c:pt>
                <c:pt idx="4">
                  <c:v>56.9</c:v>
                </c:pt>
                <c:pt idx="5">
                  <c:v>53.9</c:v>
                </c:pt>
                <c:pt idx="6">
                  <c:v>49.1</c:v>
                </c:pt>
                <c:pt idx="7">
                  <c:v>45.6</c:v>
                </c:pt>
                <c:pt idx="8">
                  <c:v>45</c:v>
                </c:pt>
                <c:pt idx="9">
                  <c:v>46.4</c:v>
                </c:pt>
                <c:pt idx="10">
                  <c:v>49.3</c:v>
                </c:pt>
                <c:pt idx="11">
                  <c:v>52.9</c:v>
                </c:pt>
                <c:pt idx="12">
                  <c:v>55.3</c:v>
                </c:pt>
                <c:pt idx="13">
                  <c:v>57.2</c:v>
                </c:pt>
                <c:pt idx="14">
                  <c:v>58.4</c:v>
                </c:pt>
                <c:pt idx="15">
                  <c:v>61.4</c:v>
                </c:pt>
              </c:numCache>
            </c:numRef>
          </c:val>
          <c:smooth val="0"/>
        </c:ser>
        <c:ser>
          <c:idx val="4"/>
          <c:order val="4"/>
          <c:tx>
            <c:strRef>
              <c:f>'Fecundidad por quinquenios'!$A$15</c:f>
              <c:strCache>
                <c:ptCount val="1"/>
                <c:pt idx="0">
                  <c:v>Colombia</c:v>
                </c:pt>
              </c:strCache>
            </c:strRef>
          </c:tx>
          <c:spPr>
            <a:ln w="28575" cap="rnd">
              <a:solidFill>
                <a:schemeClr val="accent5"/>
              </a:solidFill>
              <a:round/>
            </a:ln>
            <a:effectLst/>
          </c:spPr>
          <c:marker>
            <c:symbol val="none"/>
          </c:marker>
          <c:cat>
            <c:numRef>
              <c:f>'Fecundidad por quinquenios'!$B$10:$Q$10</c:f>
              <c:numCache>
                <c:formatCode>General</c:formatCode>
                <c:ptCount val="16"/>
                <c:pt idx="0">
                  <c:v>1975</c:v>
                </c:pt>
                <c:pt idx="1">
                  <c:v>1980</c:v>
                </c:pt>
                <c:pt idx="2">
                  <c:v>1985</c:v>
                </c:pt>
                <c:pt idx="3">
                  <c:v>1990</c:v>
                </c:pt>
                <c:pt idx="4">
                  <c:v>1995</c:v>
                </c:pt>
                <c:pt idx="5">
                  <c:v>2000</c:v>
                </c:pt>
                <c:pt idx="6">
                  <c:v>2005</c:v>
                </c:pt>
                <c:pt idx="7">
                  <c:v>2010</c:v>
                </c:pt>
                <c:pt idx="8">
                  <c:v>2015</c:v>
                </c:pt>
                <c:pt idx="9">
                  <c:v>2020</c:v>
                </c:pt>
                <c:pt idx="10">
                  <c:v>2025</c:v>
                </c:pt>
                <c:pt idx="11">
                  <c:v>2030</c:v>
                </c:pt>
                <c:pt idx="12">
                  <c:v>2035</c:v>
                </c:pt>
                <c:pt idx="13">
                  <c:v>2040</c:v>
                </c:pt>
                <c:pt idx="14">
                  <c:v>2045</c:v>
                </c:pt>
                <c:pt idx="15">
                  <c:v>2050</c:v>
                </c:pt>
              </c:numCache>
            </c:numRef>
          </c:cat>
          <c:val>
            <c:numRef>
              <c:f>'Fecundidad por quinquenios'!$B$15:$Q$15</c:f>
              <c:numCache>
                <c:formatCode>General</c:formatCode>
                <c:ptCount val="16"/>
                <c:pt idx="0">
                  <c:v>89.2</c:v>
                </c:pt>
                <c:pt idx="1">
                  <c:v>80.8</c:v>
                </c:pt>
                <c:pt idx="2">
                  <c:v>72.900000000000006</c:v>
                </c:pt>
                <c:pt idx="3">
                  <c:v>69</c:v>
                </c:pt>
                <c:pt idx="4">
                  <c:v>64.8</c:v>
                </c:pt>
                <c:pt idx="5">
                  <c:v>60.2</c:v>
                </c:pt>
                <c:pt idx="6">
                  <c:v>55.9</c:v>
                </c:pt>
                <c:pt idx="7">
                  <c:v>52.4</c:v>
                </c:pt>
                <c:pt idx="8">
                  <c:v>51</c:v>
                </c:pt>
                <c:pt idx="9">
                  <c:v>51</c:v>
                </c:pt>
                <c:pt idx="10">
                  <c:v>51.6</c:v>
                </c:pt>
                <c:pt idx="11">
                  <c:v>52.7</c:v>
                </c:pt>
                <c:pt idx="12">
                  <c:v>54.1</c:v>
                </c:pt>
                <c:pt idx="13">
                  <c:v>54.8</c:v>
                </c:pt>
                <c:pt idx="14">
                  <c:v>56.1</c:v>
                </c:pt>
                <c:pt idx="15">
                  <c:v>57.6</c:v>
                </c:pt>
              </c:numCache>
            </c:numRef>
          </c:val>
          <c:smooth val="0"/>
        </c:ser>
        <c:ser>
          <c:idx val="5"/>
          <c:order val="5"/>
          <c:tx>
            <c:strRef>
              <c:f>'Fecundidad por quinquenios'!$A$16</c:f>
              <c:strCache>
                <c:ptCount val="1"/>
                <c:pt idx="0">
                  <c:v>Ecuador</c:v>
                </c:pt>
              </c:strCache>
            </c:strRef>
          </c:tx>
          <c:spPr>
            <a:ln w="28575" cap="rnd">
              <a:solidFill>
                <a:schemeClr val="accent6"/>
              </a:solidFill>
              <a:round/>
            </a:ln>
            <a:effectLst/>
          </c:spPr>
          <c:marker>
            <c:symbol val="none"/>
          </c:marker>
          <c:cat>
            <c:numRef>
              <c:f>'Fecundidad por quinquenios'!$B$10:$Q$10</c:f>
              <c:numCache>
                <c:formatCode>General</c:formatCode>
                <c:ptCount val="16"/>
                <c:pt idx="0">
                  <c:v>1975</c:v>
                </c:pt>
                <c:pt idx="1">
                  <c:v>1980</c:v>
                </c:pt>
                <c:pt idx="2">
                  <c:v>1985</c:v>
                </c:pt>
                <c:pt idx="3">
                  <c:v>1990</c:v>
                </c:pt>
                <c:pt idx="4">
                  <c:v>1995</c:v>
                </c:pt>
                <c:pt idx="5">
                  <c:v>2000</c:v>
                </c:pt>
                <c:pt idx="6">
                  <c:v>2005</c:v>
                </c:pt>
                <c:pt idx="7">
                  <c:v>2010</c:v>
                </c:pt>
                <c:pt idx="8">
                  <c:v>2015</c:v>
                </c:pt>
                <c:pt idx="9">
                  <c:v>2020</c:v>
                </c:pt>
                <c:pt idx="10">
                  <c:v>2025</c:v>
                </c:pt>
                <c:pt idx="11">
                  <c:v>2030</c:v>
                </c:pt>
                <c:pt idx="12">
                  <c:v>2035</c:v>
                </c:pt>
                <c:pt idx="13">
                  <c:v>2040</c:v>
                </c:pt>
                <c:pt idx="14">
                  <c:v>2045</c:v>
                </c:pt>
                <c:pt idx="15">
                  <c:v>2050</c:v>
                </c:pt>
              </c:numCache>
            </c:numRef>
          </c:cat>
          <c:val>
            <c:numRef>
              <c:f>'Fecundidad por quinquenios'!$B$16:$Q$16</c:f>
              <c:numCache>
                <c:formatCode>General</c:formatCode>
                <c:ptCount val="16"/>
                <c:pt idx="0">
                  <c:v>89.6</c:v>
                </c:pt>
                <c:pt idx="1">
                  <c:v>84.9</c:v>
                </c:pt>
                <c:pt idx="2">
                  <c:v>78.8</c:v>
                </c:pt>
                <c:pt idx="3">
                  <c:v>73.900000000000006</c:v>
                </c:pt>
                <c:pt idx="4">
                  <c:v>69.400000000000006</c:v>
                </c:pt>
                <c:pt idx="5">
                  <c:v>65.7</c:v>
                </c:pt>
                <c:pt idx="6">
                  <c:v>61.9</c:v>
                </c:pt>
                <c:pt idx="7">
                  <c:v>58.7</c:v>
                </c:pt>
                <c:pt idx="8">
                  <c:v>56.4</c:v>
                </c:pt>
                <c:pt idx="9">
                  <c:v>54.9</c:v>
                </c:pt>
                <c:pt idx="10">
                  <c:v>54</c:v>
                </c:pt>
                <c:pt idx="11">
                  <c:v>53.1</c:v>
                </c:pt>
                <c:pt idx="12">
                  <c:v>53.1</c:v>
                </c:pt>
                <c:pt idx="13">
                  <c:v>53.6</c:v>
                </c:pt>
                <c:pt idx="14">
                  <c:v>54.4</c:v>
                </c:pt>
                <c:pt idx="15">
                  <c:v>55.5</c:v>
                </c:pt>
              </c:numCache>
            </c:numRef>
          </c:val>
          <c:smooth val="0"/>
        </c:ser>
        <c:ser>
          <c:idx val="6"/>
          <c:order val="6"/>
          <c:tx>
            <c:strRef>
              <c:f>'Fecundidad por quinquenios'!$A$17</c:f>
              <c:strCache>
                <c:ptCount val="1"/>
                <c:pt idx="0">
                  <c:v>Perú</c:v>
                </c:pt>
              </c:strCache>
            </c:strRef>
          </c:tx>
          <c:spPr>
            <a:ln w="28575" cap="rnd">
              <a:solidFill>
                <a:schemeClr val="accent1">
                  <a:lumMod val="60000"/>
                </a:schemeClr>
              </a:solidFill>
              <a:round/>
            </a:ln>
            <a:effectLst/>
          </c:spPr>
          <c:marker>
            <c:symbol val="none"/>
          </c:marker>
          <c:cat>
            <c:numRef>
              <c:f>'Fecundidad por quinquenios'!$B$10:$Q$10</c:f>
              <c:numCache>
                <c:formatCode>General</c:formatCode>
                <c:ptCount val="16"/>
                <c:pt idx="0">
                  <c:v>1975</c:v>
                </c:pt>
                <c:pt idx="1">
                  <c:v>1980</c:v>
                </c:pt>
                <c:pt idx="2">
                  <c:v>1985</c:v>
                </c:pt>
                <c:pt idx="3">
                  <c:v>1990</c:v>
                </c:pt>
                <c:pt idx="4">
                  <c:v>1995</c:v>
                </c:pt>
                <c:pt idx="5">
                  <c:v>2000</c:v>
                </c:pt>
                <c:pt idx="6">
                  <c:v>2005</c:v>
                </c:pt>
                <c:pt idx="7">
                  <c:v>2010</c:v>
                </c:pt>
                <c:pt idx="8">
                  <c:v>2015</c:v>
                </c:pt>
                <c:pt idx="9">
                  <c:v>2020</c:v>
                </c:pt>
                <c:pt idx="10">
                  <c:v>2025</c:v>
                </c:pt>
                <c:pt idx="11">
                  <c:v>2030</c:v>
                </c:pt>
                <c:pt idx="12">
                  <c:v>2035</c:v>
                </c:pt>
                <c:pt idx="13">
                  <c:v>2040</c:v>
                </c:pt>
                <c:pt idx="14">
                  <c:v>2045</c:v>
                </c:pt>
                <c:pt idx="15">
                  <c:v>2050</c:v>
                </c:pt>
              </c:numCache>
            </c:numRef>
          </c:cat>
          <c:val>
            <c:numRef>
              <c:f>'Fecundidad por quinquenios'!$B$17:$Q$17</c:f>
              <c:numCache>
                <c:formatCode>General</c:formatCode>
                <c:ptCount val="16"/>
                <c:pt idx="0">
                  <c:v>87.9</c:v>
                </c:pt>
                <c:pt idx="1">
                  <c:v>83.7</c:v>
                </c:pt>
                <c:pt idx="2">
                  <c:v>78.2</c:v>
                </c:pt>
                <c:pt idx="3">
                  <c:v>73.2</c:v>
                </c:pt>
                <c:pt idx="4">
                  <c:v>68</c:v>
                </c:pt>
                <c:pt idx="5">
                  <c:v>63.7</c:v>
                </c:pt>
                <c:pt idx="6">
                  <c:v>59.7</c:v>
                </c:pt>
                <c:pt idx="7">
                  <c:v>56.2</c:v>
                </c:pt>
                <c:pt idx="8">
                  <c:v>53</c:v>
                </c:pt>
                <c:pt idx="9">
                  <c:v>50.9</c:v>
                </c:pt>
                <c:pt idx="10">
                  <c:v>49.6</c:v>
                </c:pt>
                <c:pt idx="11">
                  <c:v>49.6</c:v>
                </c:pt>
                <c:pt idx="12">
                  <c:v>49.7</c:v>
                </c:pt>
                <c:pt idx="13">
                  <c:v>50.5</c:v>
                </c:pt>
                <c:pt idx="14">
                  <c:v>52.1</c:v>
                </c:pt>
                <c:pt idx="15">
                  <c:v>53.7</c:v>
                </c:pt>
              </c:numCache>
            </c:numRef>
          </c:val>
          <c:smooth val="0"/>
        </c:ser>
        <c:dLbls>
          <c:showLegendKey val="0"/>
          <c:showVal val="0"/>
          <c:showCatName val="0"/>
          <c:showSerName val="0"/>
          <c:showPercent val="0"/>
          <c:showBubbleSize val="0"/>
        </c:dLbls>
        <c:smooth val="0"/>
        <c:axId val="223640416"/>
        <c:axId val="223642592"/>
      </c:lineChart>
      <c:catAx>
        <c:axId val="22364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crossAx val="223642592"/>
        <c:crosses val="autoZero"/>
        <c:auto val="1"/>
        <c:lblAlgn val="ctr"/>
        <c:lblOffset val="100"/>
        <c:noMultiLvlLbl val="0"/>
      </c:catAx>
      <c:valAx>
        <c:axId val="223642592"/>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223640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4144325264446E-2"/>
          <c:y val="3.4588591073269156E-2"/>
          <c:w val="0.89125094980453934"/>
          <c:h val="0.85187324287136768"/>
        </c:manualLayout>
      </c:layout>
      <c:lineChart>
        <c:grouping val="standard"/>
        <c:varyColors val="0"/>
        <c:ser>
          <c:idx val="0"/>
          <c:order val="0"/>
          <c:spPr>
            <a:ln w="63500"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exp"/>
            <c:dispRSqr val="0"/>
            <c:dispEq val="0"/>
          </c:trendline>
          <c:cat>
            <c:numRef>
              <c:f>Chile!$D$1:$K$1</c:f>
              <c:numCache>
                <c:formatCode>General</c:formatCode>
                <c:ptCount val="8"/>
                <c:pt idx="0">
                  <c:v>1990</c:v>
                </c:pt>
                <c:pt idx="1">
                  <c:v>2000</c:v>
                </c:pt>
                <c:pt idx="2">
                  <c:v>2005</c:v>
                </c:pt>
                <c:pt idx="3">
                  <c:v>2010</c:v>
                </c:pt>
                <c:pt idx="4">
                  <c:v>2015</c:v>
                </c:pt>
                <c:pt idx="5">
                  <c:v>2020</c:v>
                </c:pt>
                <c:pt idx="6">
                  <c:v>2025</c:v>
                </c:pt>
                <c:pt idx="7">
                  <c:v>2030</c:v>
                </c:pt>
              </c:numCache>
            </c:numRef>
          </c:cat>
          <c:val>
            <c:numRef>
              <c:f>Chile!$D$15:$K$15</c:f>
              <c:numCache>
                <c:formatCode>General</c:formatCode>
                <c:ptCount val="8"/>
                <c:pt idx="0">
                  <c:v>30</c:v>
                </c:pt>
                <c:pt idx="1">
                  <c:v>36.799999999999997</c:v>
                </c:pt>
                <c:pt idx="2">
                  <c:v>46.5</c:v>
                </c:pt>
                <c:pt idx="3">
                  <c:v>59.1</c:v>
                </c:pt>
                <c:pt idx="4">
                  <c:v>72.900000000000006</c:v>
                </c:pt>
                <c:pt idx="5">
                  <c:v>90.1</c:v>
                </c:pt>
                <c:pt idx="6">
                  <c:v>111.1</c:v>
                </c:pt>
                <c:pt idx="7">
                  <c:v>132</c:v>
                </c:pt>
              </c:numCache>
            </c:numRef>
          </c:val>
          <c:smooth val="0"/>
        </c:ser>
        <c:dLbls>
          <c:showLegendKey val="0"/>
          <c:showVal val="0"/>
          <c:showCatName val="0"/>
          <c:showSerName val="0"/>
          <c:showPercent val="0"/>
          <c:showBubbleSize val="0"/>
        </c:dLbls>
        <c:smooth val="0"/>
        <c:axId val="154220896"/>
        <c:axId val="154209472"/>
      </c:lineChart>
      <c:catAx>
        <c:axId val="15422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L"/>
          </a:p>
        </c:txPr>
        <c:crossAx val="154209472"/>
        <c:crosses val="autoZero"/>
        <c:auto val="1"/>
        <c:lblAlgn val="ctr"/>
        <c:lblOffset val="100"/>
        <c:noMultiLvlLbl val="0"/>
      </c:catAx>
      <c:valAx>
        <c:axId val="154209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crossAx val="154220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038694185742307E-2"/>
          <c:y val="9.0297659308069822E-2"/>
          <c:w val="0.94796130581425764"/>
          <c:h val="0.76320739864332976"/>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 1'!$A$3:$A$22</c:f>
              <c:strCache>
                <c:ptCount val="20"/>
                <c:pt idx="0">
                  <c:v>Argentina</c:v>
                </c:pt>
                <c:pt idx="1">
                  <c:v>Bolivia</c:v>
                </c:pt>
                <c:pt idx="2">
                  <c:v>Brasil</c:v>
                </c:pt>
                <c:pt idx="3">
                  <c:v>Chile</c:v>
                </c:pt>
                <c:pt idx="4">
                  <c:v>Colombia</c:v>
                </c:pt>
                <c:pt idx="5">
                  <c:v>Costa Rica</c:v>
                </c:pt>
                <c:pt idx="6">
                  <c:v>Cuba</c:v>
                </c:pt>
                <c:pt idx="7">
                  <c:v>Ecuador</c:v>
                </c:pt>
                <c:pt idx="8">
                  <c:v>El Salvador</c:v>
                </c:pt>
                <c:pt idx="9">
                  <c:v>Guatemala</c:v>
                </c:pt>
                <c:pt idx="10">
                  <c:v>Haití</c:v>
                </c:pt>
                <c:pt idx="11">
                  <c:v>Honduras</c:v>
                </c:pt>
                <c:pt idx="12">
                  <c:v>México</c:v>
                </c:pt>
                <c:pt idx="13">
                  <c:v>Nicaragua</c:v>
                </c:pt>
                <c:pt idx="14">
                  <c:v>Panamá</c:v>
                </c:pt>
                <c:pt idx="15">
                  <c:v>Paraguay</c:v>
                </c:pt>
                <c:pt idx="16">
                  <c:v>Perú</c:v>
                </c:pt>
                <c:pt idx="17">
                  <c:v>Rep. Dominicana</c:v>
                </c:pt>
                <c:pt idx="18">
                  <c:v>Uruguay</c:v>
                </c:pt>
                <c:pt idx="19">
                  <c:v>Venezuela</c:v>
                </c:pt>
              </c:strCache>
            </c:strRef>
          </c:cat>
          <c:val>
            <c:numRef>
              <c:f>'Table 1'!$C$3:$C$22</c:f>
              <c:numCache>
                <c:formatCode>General</c:formatCode>
                <c:ptCount val="20"/>
                <c:pt idx="0">
                  <c:v>2.2000000000000002</c:v>
                </c:pt>
                <c:pt idx="1">
                  <c:v>3.1</c:v>
                </c:pt>
                <c:pt idx="2">
                  <c:v>1.8</c:v>
                </c:pt>
                <c:pt idx="3">
                  <c:v>1.8</c:v>
                </c:pt>
                <c:pt idx="4">
                  <c:v>2.4</c:v>
                </c:pt>
                <c:pt idx="5">
                  <c:v>1.7</c:v>
                </c:pt>
                <c:pt idx="6">
                  <c:v>1.5</c:v>
                </c:pt>
                <c:pt idx="7">
                  <c:v>2.6</c:v>
                </c:pt>
                <c:pt idx="8">
                  <c:v>2.1</c:v>
                </c:pt>
                <c:pt idx="9">
                  <c:v>3.7</c:v>
                </c:pt>
                <c:pt idx="10">
                  <c:v>3.1</c:v>
                </c:pt>
                <c:pt idx="11">
                  <c:v>2.9</c:v>
                </c:pt>
                <c:pt idx="12">
                  <c:v>2.2000000000000002</c:v>
                </c:pt>
                <c:pt idx="13">
                  <c:v>2.5</c:v>
                </c:pt>
                <c:pt idx="14">
                  <c:v>2.5</c:v>
                </c:pt>
                <c:pt idx="15">
                  <c:v>2.7</c:v>
                </c:pt>
                <c:pt idx="16">
                  <c:v>2.4</c:v>
                </c:pt>
                <c:pt idx="17">
                  <c:v>2.5</c:v>
                </c:pt>
                <c:pt idx="18">
                  <c:v>2</c:v>
                </c:pt>
                <c:pt idx="19">
                  <c:v>2.4</c:v>
                </c:pt>
              </c:numCache>
            </c:numRef>
          </c:val>
        </c:ser>
        <c:dLbls>
          <c:showLegendKey val="0"/>
          <c:showVal val="0"/>
          <c:showCatName val="0"/>
          <c:showSerName val="0"/>
          <c:showPercent val="0"/>
          <c:showBubbleSize val="0"/>
        </c:dLbls>
        <c:gapWidth val="219"/>
        <c:overlap val="-27"/>
        <c:axId val="154214912"/>
        <c:axId val="154216544"/>
      </c:barChart>
      <c:catAx>
        <c:axId val="15421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54216544"/>
        <c:crosses val="autoZero"/>
        <c:auto val="1"/>
        <c:lblAlgn val="ctr"/>
        <c:lblOffset val="100"/>
        <c:noMultiLvlLbl val="0"/>
      </c:catAx>
      <c:valAx>
        <c:axId val="15421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54214912"/>
        <c:crosses val="autoZero"/>
        <c:crossBetween val="between"/>
      </c:valAx>
      <c:spPr>
        <a:noFill/>
        <a:ln>
          <a:noFill/>
        </a:ln>
        <a:effectLst/>
      </c:spPr>
    </c:plotArea>
    <c:plotVisOnly val="1"/>
    <c:dispBlanksAs val="gap"/>
    <c:showDLblsOverMax val="0"/>
  </c:chart>
  <c:spPr>
    <a:noFill/>
    <a:ln>
      <a:solidFill>
        <a:srgbClr val="5B9BD5"/>
      </a:solidFill>
    </a:ln>
    <a:effectLst/>
  </c:spPr>
  <c:txPr>
    <a:bodyPr/>
    <a:lstStyle/>
    <a:p>
      <a:pPr>
        <a:defRPr/>
      </a:pPr>
      <a:endParaRPr lang="es-CL"/>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B0F0"/>
            </a:solidFill>
            <a:ln>
              <a:solidFill>
                <a:srgbClr val="00B050"/>
              </a:solidFill>
            </a:ln>
            <a:effectLst/>
          </c:spPr>
          <c:invertIfNegative val="0"/>
          <c:dPt>
            <c:idx val="3"/>
            <c:invertIfNegative val="0"/>
            <c:bubble3D val="0"/>
            <c:spPr>
              <a:solidFill>
                <a:srgbClr val="FFC000"/>
              </a:solidFill>
              <a:ln>
                <a:solidFill>
                  <a:srgbClr val="00B050"/>
                </a:solidFill>
              </a:ln>
              <a:effectLst/>
            </c:spPr>
          </c:dPt>
          <c:cat>
            <c:strRef>
              <c:f>'Table 1'!$A$3:$A$22</c:f>
              <c:strCache>
                <c:ptCount val="20"/>
                <c:pt idx="0">
                  <c:v>Argentina</c:v>
                </c:pt>
                <c:pt idx="1">
                  <c:v>Bolivia</c:v>
                </c:pt>
                <c:pt idx="2">
                  <c:v>Brasil</c:v>
                </c:pt>
                <c:pt idx="3">
                  <c:v>Chile</c:v>
                </c:pt>
                <c:pt idx="4">
                  <c:v>Colombia</c:v>
                </c:pt>
                <c:pt idx="5">
                  <c:v>Costa Rica</c:v>
                </c:pt>
                <c:pt idx="6">
                  <c:v>Cuba</c:v>
                </c:pt>
                <c:pt idx="7">
                  <c:v>Ecuador</c:v>
                </c:pt>
                <c:pt idx="8">
                  <c:v>El Salvador</c:v>
                </c:pt>
                <c:pt idx="9">
                  <c:v>Guatemala</c:v>
                </c:pt>
                <c:pt idx="10">
                  <c:v>Haití</c:v>
                </c:pt>
                <c:pt idx="11">
                  <c:v>Honduras</c:v>
                </c:pt>
                <c:pt idx="12">
                  <c:v>México</c:v>
                </c:pt>
                <c:pt idx="13">
                  <c:v>Nicaragua</c:v>
                </c:pt>
                <c:pt idx="14">
                  <c:v>Panamá</c:v>
                </c:pt>
                <c:pt idx="15">
                  <c:v>Paraguay</c:v>
                </c:pt>
                <c:pt idx="16">
                  <c:v>Perú</c:v>
                </c:pt>
                <c:pt idx="17">
                  <c:v>Rep. Dominicana</c:v>
                </c:pt>
                <c:pt idx="18">
                  <c:v>Uruguay</c:v>
                </c:pt>
                <c:pt idx="19">
                  <c:v>Venezuela</c:v>
                </c:pt>
              </c:strCache>
            </c:strRef>
          </c:cat>
          <c:val>
            <c:numRef>
              <c:f>'Table 1'!$E$3:$E$22</c:f>
              <c:numCache>
                <c:formatCode>General</c:formatCode>
                <c:ptCount val="20"/>
                <c:pt idx="0">
                  <c:v>8.5</c:v>
                </c:pt>
                <c:pt idx="1">
                  <c:v>14.5</c:v>
                </c:pt>
                <c:pt idx="2">
                  <c:v>7.8</c:v>
                </c:pt>
                <c:pt idx="3">
                  <c:v>8.4</c:v>
                </c:pt>
                <c:pt idx="4">
                  <c:v>13.3</c:v>
                </c:pt>
                <c:pt idx="5">
                  <c:v>12.8</c:v>
                </c:pt>
                <c:pt idx="6">
                  <c:v>-0.3</c:v>
                </c:pt>
                <c:pt idx="7">
                  <c:v>16</c:v>
                </c:pt>
                <c:pt idx="8">
                  <c:v>5.9</c:v>
                </c:pt>
                <c:pt idx="9">
                  <c:v>23.9</c:v>
                </c:pt>
                <c:pt idx="10">
                  <c:v>12.3</c:v>
                </c:pt>
                <c:pt idx="11">
                  <c:v>19</c:v>
                </c:pt>
                <c:pt idx="12">
                  <c:v>11</c:v>
                </c:pt>
                <c:pt idx="13">
                  <c:v>14</c:v>
                </c:pt>
                <c:pt idx="14">
                  <c:v>16.399999999999999</c:v>
                </c:pt>
                <c:pt idx="15">
                  <c:v>15.9</c:v>
                </c:pt>
                <c:pt idx="16">
                  <c:v>11.4</c:v>
                </c:pt>
                <c:pt idx="17">
                  <c:v>12.4</c:v>
                </c:pt>
                <c:pt idx="18">
                  <c:v>3.4</c:v>
                </c:pt>
                <c:pt idx="19">
                  <c:v>14.8</c:v>
                </c:pt>
              </c:numCache>
            </c:numRef>
          </c:val>
        </c:ser>
        <c:dLbls>
          <c:showLegendKey val="0"/>
          <c:showVal val="0"/>
          <c:showCatName val="0"/>
          <c:showSerName val="0"/>
          <c:showPercent val="0"/>
          <c:showBubbleSize val="0"/>
        </c:dLbls>
        <c:gapWidth val="170"/>
        <c:overlap val="-13"/>
        <c:axId val="154213824"/>
        <c:axId val="154215456"/>
      </c:barChart>
      <c:catAx>
        <c:axId val="15421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L"/>
          </a:p>
        </c:txPr>
        <c:crossAx val="154215456"/>
        <c:crosses val="autoZero"/>
        <c:auto val="1"/>
        <c:lblAlgn val="ctr"/>
        <c:lblOffset val="100"/>
        <c:noMultiLvlLbl val="0"/>
      </c:catAx>
      <c:valAx>
        <c:axId val="154215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154213824"/>
        <c:crosses val="autoZero"/>
        <c:crossBetween val="between"/>
      </c:valAx>
      <c:spPr>
        <a:noFill/>
        <a:ln>
          <a:noFill/>
        </a:ln>
        <a:effectLst/>
      </c:spPr>
    </c:plotArea>
    <c:plotVisOnly val="1"/>
    <c:dispBlanksAs val="gap"/>
    <c:showDLblsOverMax val="0"/>
  </c:chart>
  <c:spPr>
    <a:noFill/>
    <a:ln>
      <a:noFill/>
    </a:ln>
    <a:effectLst>
      <a:softEdge rad="12700"/>
    </a:effectLst>
  </c:spPr>
  <c:txPr>
    <a:bodyPr/>
    <a:lstStyle/>
    <a:p>
      <a:pPr>
        <a:defRPr/>
      </a:pPr>
      <a:endParaRPr lang="es-C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'Fecundidad por quinquenios'!$A$2</c:f>
              <c:strCache>
                <c:ptCount val="1"/>
                <c:pt idx="0">
                  <c:v>America Latina</c:v>
                </c:pt>
              </c:strCache>
            </c:strRef>
          </c:tx>
          <c:spPr>
            <a:ln w="28575" cap="rnd">
              <a:solidFill>
                <a:schemeClr val="accent1"/>
              </a:solidFill>
              <a:round/>
            </a:ln>
            <a:effectLst/>
          </c:spPr>
          <c:marker>
            <c:symbol val="none"/>
          </c:marker>
          <c:cat>
            <c:strRef>
              <c:f>'Fecundidad por quinquenios'!$B$1:$Q$1</c:f>
              <c:strCache>
                <c:ptCount val="16"/>
                <c:pt idx="0">
                  <c:v>1970-1975</c:v>
                </c:pt>
                <c:pt idx="1">
                  <c:v>1975-1980</c:v>
                </c:pt>
                <c:pt idx="2">
                  <c:v>1980-1985</c:v>
                </c:pt>
                <c:pt idx="3">
                  <c:v>1985-1990</c:v>
                </c:pt>
                <c:pt idx="4">
                  <c:v>1990-1995</c:v>
                </c:pt>
                <c:pt idx="5">
                  <c:v>1995-2000</c:v>
                </c:pt>
                <c:pt idx="6">
                  <c:v>2000-2005</c:v>
                </c:pt>
                <c:pt idx="7">
                  <c:v>2005-2010</c:v>
                </c:pt>
                <c:pt idx="8">
                  <c:v>2010-2015</c:v>
                </c:pt>
                <c:pt idx="9">
                  <c:v>2015-2020</c:v>
                </c:pt>
                <c:pt idx="10">
                  <c:v>2020-2025</c:v>
                </c:pt>
                <c:pt idx="11">
                  <c:v>2025-2030</c:v>
                </c:pt>
                <c:pt idx="12">
                  <c:v>2030-2035</c:v>
                </c:pt>
                <c:pt idx="13">
                  <c:v>2035-2040</c:v>
                </c:pt>
                <c:pt idx="14">
                  <c:v>2040-2045</c:v>
                </c:pt>
                <c:pt idx="15">
                  <c:v>2045-2050</c:v>
                </c:pt>
              </c:strCache>
            </c:strRef>
          </c:cat>
          <c:val>
            <c:numRef>
              <c:f>'Fecundidad por quinquenios'!$B$2:$Q$2</c:f>
              <c:numCache>
                <c:formatCode>General</c:formatCode>
                <c:ptCount val="16"/>
                <c:pt idx="0">
                  <c:v>5.0999999999999996</c:v>
                </c:pt>
                <c:pt idx="1">
                  <c:v>4.5</c:v>
                </c:pt>
                <c:pt idx="2">
                  <c:v>3.9</c:v>
                </c:pt>
                <c:pt idx="3">
                  <c:v>3.4</c:v>
                </c:pt>
                <c:pt idx="4">
                  <c:v>3</c:v>
                </c:pt>
                <c:pt idx="5">
                  <c:v>2</c:v>
                </c:pt>
                <c:pt idx="6">
                  <c:v>2.5</c:v>
                </c:pt>
                <c:pt idx="7">
                  <c:v>2.2999999999999998</c:v>
                </c:pt>
                <c:pt idx="8">
                  <c:v>2.2000000000000002</c:v>
                </c:pt>
                <c:pt idx="9">
                  <c:v>2</c:v>
                </c:pt>
                <c:pt idx="10">
                  <c:v>2</c:v>
                </c:pt>
                <c:pt idx="11">
                  <c:v>1.9</c:v>
                </c:pt>
                <c:pt idx="12">
                  <c:v>1.9</c:v>
                </c:pt>
                <c:pt idx="13">
                  <c:v>1.9</c:v>
                </c:pt>
                <c:pt idx="14">
                  <c:v>1.8</c:v>
                </c:pt>
                <c:pt idx="15">
                  <c:v>1.8</c:v>
                </c:pt>
              </c:numCache>
            </c:numRef>
          </c:val>
          <c:smooth val="0"/>
        </c:ser>
        <c:ser>
          <c:idx val="1"/>
          <c:order val="1"/>
          <c:tx>
            <c:strRef>
              <c:f>'Fecundidad por quinquenios'!$A$3</c:f>
              <c:strCache>
                <c:ptCount val="1"/>
                <c:pt idx="0">
                  <c:v>Argentina</c:v>
                </c:pt>
              </c:strCache>
            </c:strRef>
          </c:tx>
          <c:spPr>
            <a:ln w="28575" cap="rnd">
              <a:solidFill>
                <a:schemeClr val="accent2"/>
              </a:solidFill>
              <a:round/>
            </a:ln>
            <a:effectLst/>
          </c:spPr>
          <c:marker>
            <c:symbol val="none"/>
          </c:marker>
          <c:cat>
            <c:strRef>
              <c:f>'Fecundidad por quinquenios'!$B$1:$Q$1</c:f>
              <c:strCache>
                <c:ptCount val="16"/>
                <c:pt idx="0">
                  <c:v>1970-1975</c:v>
                </c:pt>
                <c:pt idx="1">
                  <c:v>1975-1980</c:v>
                </c:pt>
                <c:pt idx="2">
                  <c:v>1980-1985</c:v>
                </c:pt>
                <c:pt idx="3">
                  <c:v>1985-1990</c:v>
                </c:pt>
                <c:pt idx="4">
                  <c:v>1990-1995</c:v>
                </c:pt>
                <c:pt idx="5">
                  <c:v>1995-2000</c:v>
                </c:pt>
                <c:pt idx="6">
                  <c:v>2000-2005</c:v>
                </c:pt>
                <c:pt idx="7">
                  <c:v>2005-2010</c:v>
                </c:pt>
                <c:pt idx="8">
                  <c:v>2010-2015</c:v>
                </c:pt>
                <c:pt idx="9">
                  <c:v>2015-2020</c:v>
                </c:pt>
                <c:pt idx="10">
                  <c:v>2020-2025</c:v>
                </c:pt>
                <c:pt idx="11">
                  <c:v>2025-2030</c:v>
                </c:pt>
                <c:pt idx="12">
                  <c:v>2030-2035</c:v>
                </c:pt>
                <c:pt idx="13">
                  <c:v>2035-2040</c:v>
                </c:pt>
                <c:pt idx="14">
                  <c:v>2040-2045</c:v>
                </c:pt>
                <c:pt idx="15">
                  <c:v>2045-2050</c:v>
                </c:pt>
              </c:strCache>
            </c:strRef>
          </c:cat>
          <c:val>
            <c:numRef>
              <c:f>'Fecundidad por quinquenios'!$B$3:$Q$3</c:f>
              <c:numCache>
                <c:formatCode>General</c:formatCode>
                <c:ptCount val="16"/>
                <c:pt idx="0">
                  <c:v>3.1</c:v>
                </c:pt>
                <c:pt idx="1">
                  <c:v>3.4</c:v>
                </c:pt>
                <c:pt idx="2">
                  <c:v>3.2</c:v>
                </c:pt>
                <c:pt idx="3">
                  <c:v>3.1</c:v>
                </c:pt>
                <c:pt idx="4">
                  <c:v>2.9</c:v>
                </c:pt>
                <c:pt idx="5">
                  <c:v>2.6</c:v>
                </c:pt>
                <c:pt idx="6">
                  <c:v>2.4</c:v>
                </c:pt>
                <c:pt idx="7">
                  <c:v>2.2999999999999998</c:v>
                </c:pt>
                <c:pt idx="8">
                  <c:v>2.2000000000000002</c:v>
                </c:pt>
                <c:pt idx="9">
                  <c:v>2.1</c:v>
                </c:pt>
                <c:pt idx="10">
                  <c:v>2</c:v>
                </c:pt>
                <c:pt idx="11">
                  <c:v>2</c:v>
                </c:pt>
                <c:pt idx="12">
                  <c:v>1.9</c:v>
                </c:pt>
                <c:pt idx="13">
                  <c:v>1.9</c:v>
                </c:pt>
                <c:pt idx="14">
                  <c:v>1.8</c:v>
                </c:pt>
                <c:pt idx="15">
                  <c:v>1.8</c:v>
                </c:pt>
              </c:numCache>
            </c:numRef>
          </c:val>
          <c:smooth val="0"/>
        </c:ser>
        <c:ser>
          <c:idx val="2"/>
          <c:order val="2"/>
          <c:tx>
            <c:strRef>
              <c:f>'Fecundidad por quinquenios'!$A$4</c:f>
              <c:strCache>
                <c:ptCount val="1"/>
                <c:pt idx="0">
                  <c:v>Bolivia</c:v>
                </c:pt>
              </c:strCache>
            </c:strRef>
          </c:tx>
          <c:spPr>
            <a:ln w="28575" cap="rnd">
              <a:solidFill>
                <a:schemeClr val="accent3"/>
              </a:solidFill>
              <a:round/>
            </a:ln>
            <a:effectLst/>
          </c:spPr>
          <c:marker>
            <c:symbol val="none"/>
          </c:marker>
          <c:cat>
            <c:strRef>
              <c:f>'Fecundidad por quinquenios'!$B$1:$Q$1</c:f>
              <c:strCache>
                <c:ptCount val="16"/>
                <c:pt idx="0">
                  <c:v>1970-1975</c:v>
                </c:pt>
                <c:pt idx="1">
                  <c:v>1975-1980</c:v>
                </c:pt>
                <c:pt idx="2">
                  <c:v>1980-1985</c:v>
                </c:pt>
                <c:pt idx="3">
                  <c:v>1985-1990</c:v>
                </c:pt>
                <c:pt idx="4">
                  <c:v>1990-1995</c:v>
                </c:pt>
                <c:pt idx="5">
                  <c:v>1995-2000</c:v>
                </c:pt>
                <c:pt idx="6">
                  <c:v>2000-2005</c:v>
                </c:pt>
                <c:pt idx="7">
                  <c:v>2005-2010</c:v>
                </c:pt>
                <c:pt idx="8">
                  <c:v>2010-2015</c:v>
                </c:pt>
                <c:pt idx="9">
                  <c:v>2015-2020</c:v>
                </c:pt>
                <c:pt idx="10">
                  <c:v>2020-2025</c:v>
                </c:pt>
                <c:pt idx="11">
                  <c:v>2025-2030</c:v>
                </c:pt>
                <c:pt idx="12">
                  <c:v>2030-2035</c:v>
                </c:pt>
                <c:pt idx="13">
                  <c:v>2035-2040</c:v>
                </c:pt>
                <c:pt idx="14">
                  <c:v>2040-2045</c:v>
                </c:pt>
                <c:pt idx="15">
                  <c:v>2045-2050</c:v>
                </c:pt>
              </c:strCache>
            </c:strRef>
          </c:cat>
          <c:val>
            <c:numRef>
              <c:f>'Fecundidad por quinquenios'!$B$4:$Q$4</c:f>
              <c:numCache>
                <c:formatCode>General</c:formatCode>
                <c:ptCount val="16"/>
                <c:pt idx="0">
                  <c:v>6.5</c:v>
                </c:pt>
                <c:pt idx="1">
                  <c:v>5.8</c:v>
                </c:pt>
                <c:pt idx="2">
                  <c:v>5.3</c:v>
                </c:pt>
                <c:pt idx="3">
                  <c:v>5</c:v>
                </c:pt>
                <c:pt idx="4">
                  <c:v>4.8</c:v>
                </c:pt>
                <c:pt idx="5">
                  <c:v>4.3</c:v>
                </c:pt>
                <c:pt idx="6">
                  <c:v>4</c:v>
                </c:pt>
                <c:pt idx="7">
                  <c:v>3.5</c:v>
                </c:pt>
                <c:pt idx="8">
                  <c:v>3.1</c:v>
                </c:pt>
                <c:pt idx="9">
                  <c:v>2.7</c:v>
                </c:pt>
                <c:pt idx="10">
                  <c:v>2.4</c:v>
                </c:pt>
                <c:pt idx="11">
                  <c:v>2.2000000000000002</c:v>
                </c:pt>
                <c:pt idx="12">
                  <c:v>2.1</c:v>
                </c:pt>
                <c:pt idx="13">
                  <c:v>1.9</c:v>
                </c:pt>
                <c:pt idx="14">
                  <c:v>1.8</c:v>
                </c:pt>
                <c:pt idx="15">
                  <c:v>1.8</c:v>
                </c:pt>
              </c:numCache>
            </c:numRef>
          </c:val>
          <c:smooth val="0"/>
        </c:ser>
        <c:ser>
          <c:idx val="3"/>
          <c:order val="3"/>
          <c:tx>
            <c:strRef>
              <c:f>'Fecundidad por quinquenios'!$A$5</c:f>
              <c:strCache>
                <c:ptCount val="1"/>
                <c:pt idx="0">
                  <c:v>Chile</c:v>
                </c:pt>
              </c:strCache>
            </c:strRef>
          </c:tx>
          <c:spPr>
            <a:ln w="63500" cap="rnd">
              <a:solidFill>
                <a:srgbClr val="FF0000"/>
              </a:solidFill>
              <a:round/>
            </a:ln>
            <a:effectLst/>
          </c:spPr>
          <c:marker>
            <c:symbol val="none"/>
          </c:marker>
          <c:cat>
            <c:strRef>
              <c:f>'Fecundidad por quinquenios'!$B$1:$Q$1</c:f>
              <c:strCache>
                <c:ptCount val="16"/>
                <c:pt idx="0">
                  <c:v>1970-1975</c:v>
                </c:pt>
                <c:pt idx="1">
                  <c:v>1975-1980</c:v>
                </c:pt>
                <c:pt idx="2">
                  <c:v>1980-1985</c:v>
                </c:pt>
                <c:pt idx="3">
                  <c:v>1985-1990</c:v>
                </c:pt>
                <c:pt idx="4">
                  <c:v>1990-1995</c:v>
                </c:pt>
                <c:pt idx="5">
                  <c:v>1995-2000</c:v>
                </c:pt>
                <c:pt idx="6">
                  <c:v>2000-2005</c:v>
                </c:pt>
                <c:pt idx="7">
                  <c:v>2005-2010</c:v>
                </c:pt>
                <c:pt idx="8">
                  <c:v>2010-2015</c:v>
                </c:pt>
                <c:pt idx="9">
                  <c:v>2015-2020</c:v>
                </c:pt>
                <c:pt idx="10">
                  <c:v>2020-2025</c:v>
                </c:pt>
                <c:pt idx="11">
                  <c:v>2025-2030</c:v>
                </c:pt>
                <c:pt idx="12">
                  <c:v>2030-2035</c:v>
                </c:pt>
                <c:pt idx="13">
                  <c:v>2035-2040</c:v>
                </c:pt>
                <c:pt idx="14">
                  <c:v>2040-2045</c:v>
                </c:pt>
                <c:pt idx="15">
                  <c:v>2045-2050</c:v>
                </c:pt>
              </c:strCache>
            </c:strRef>
          </c:cat>
          <c:val>
            <c:numRef>
              <c:f>'Fecundidad por quinquenios'!$B$5:$Q$5</c:f>
              <c:numCache>
                <c:formatCode>General</c:formatCode>
                <c:ptCount val="16"/>
                <c:pt idx="0">
                  <c:v>3.6</c:v>
                </c:pt>
                <c:pt idx="1">
                  <c:v>2.8</c:v>
                </c:pt>
                <c:pt idx="2">
                  <c:v>2.7</c:v>
                </c:pt>
                <c:pt idx="3">
                  <c:v>2.7</c:v>
                </c:pt>
                <c:pt idx="4">
                  <c:v>2.6</c:v>
                </c:pt>
                <c:pt idx="5">
                  <c:v>2.2000000000000002</c:v>
                </c:pt>
                <c:pt idx="6">
                  <c:v>2</c:v>
                </c:pt>
                <c:pt idx="7">
                  <c:v>1.9</c:v>
                </c:pt>
                <c:pt idx="8">
                  <c:v>1.8</c:v>
                </c:pt>
                <c:pt idx="9">
                  <c:v>1.8</c:v>
                </c:pt>
                <c:pt idx="10">
                  <c:v>1.7</c:v>
                </c:pt>
                <c:pt idx="11">
                  <c:v>1.7</c:v>
                </c:pt>
                <c:pt idx="12">
                  <c:v>1.6</c:v>
                </c:pt>
                <c:pt idx="13">
                  <c:v>1.6</c:v>
                </c:pt>
                <c:pt idx="14">
                  <c:v>1.6</c:v>
                </c:pt>
                <c:pt idx="15">
                  <c:v>1.6</c:v>
                </c:pt>
              </c:numCache>
            </c:numRef>
          </c:val>
          <c:smooth val="0"/>
        </c:ser>
        <c:ser>
          <c:idx val="4"/>
          <c:order val="4"/>
          <c:tx>
            <c:strRef>
              <c:f>'Fecundidad por quinquenios'!$A$6</c:f>
              <c:strCache>
                <c:ptCount val="1"/>
                <c:pt idx="0">
                  <c:v>Colombia</c:v>
                </c:pt>
              </c:strCache>
            </c:strRef>
          </c:tx>
          <c:spPr>
            <a:ln w="28575" cap="rnd">
              <a:solidFill>
                <a:schemeClr val="accent5"/>
              </a:solidFill>
              <a:round/>
            </a:ln>
            <a:effectLst/>
          </c:spPr>
          <c:marker>
            <c:symbol val="none"/>
          </c:marker>
          <c:cat>
            <c:strRef>
              <c:f>'Fecundidad por quinquenios'!$B$1:$Q$1</c:f>
              <c:strCache>
                <c:ptCount val="16"/>
                <c:pt idx="0">
                  <c:v>1970-1975</c:v>
                </c:pt>
                <c:pt idx="1">
                  <c:v>1975-1980</c:v>
                </c:pt>
                <c:pt idx="2">
                  <c:v>1980-1985</c:v>
                </c:pt>
                <c:pt idx="3">
                  <c:v>1985-1990</c:v>
                </c:pt>
                <c:pt idx="4">
                  <c:v>1990-1995</c:v>
                </c:pt>
                <c:pt idx="5">
                  <c:v>1995-2000</c:v>
                </c:pt>
                <c:pt idx="6">
                  <c:v>2000-2005</c:v>
                </c:pt>
                <c:pt idx="7">
                  <c:v>2005-2010</c:v>
                </c:pt>
                <c:pt idx="8">
                  <c:v>2010-2015</c:v>
                </c:pt>
                <c:pt idx="9">
                  <c:v>2015-2020</c:v>
                </c:pt>
                <c:pt idx="10">
                  <c:v>2020-2025</c:v>
                </c:pt>
                <c:pt idx="11">
                  <c:v>2025-2030</c:v>
                </c:pt>
                <c:pt idx="12">
                  <c:v>2030-2035</c:v>
                </c:pt>
                <c:pt idx="13">
                  <c:v>2035-2040</c:v>
                </c:pt>
                <c:pt idx="14">
                  <c:v>2040-2045</c:v>
                </c:pt>
                <c:pt idx="15">
                  <c:v>2045-2050</c:v>
                </c:pt>
              </c:strCache>
            </c:strRef>
          </c:cat>
          <c:val>
            <c:numRef>
              <c:f>'Fecundidad por quinquenios'!$B$6:$Q$6</c:f>
              <c:numCache>
                <c:formatCode>General</c:formatCode>
                <c:ptCount val="16"/>
                <c:pt idx="0">
                  <c:v>5</c:v>
                </c:pt>
                <c:pt idx="1">
                  <c:v>4.3</c:v>
                </c:pt>
                <c:pt idx="2">
                  <c:v>3.7</c:v>
                </c:pt>
                <c:pt idx="3">
                  <c:v>3.2</c:v>
                </c:pt>
                <c:pt idx="4">
                  <c:v>3</c:v>
                </c:pt>
                <c:pt idx="5">
                  <c:v>2.8</c:v>
                </c:pt>
                <c:pt idx="6">
                  <c:v>2.6</c:v>
                </c:pt>
                <c:pt idx="7">
                  <c:v>2.5</c:v>
                </c:pt>
                <c:pt idx="8">
                  <c:v>2.4</c:v>
                </c:pt>
                <c:pt idx="9">
                  <c:v>2.2999999999999998</c:v>
                </c:pt>
                <c:pt idx="10">
                  <c:v>2.2000000000000002</c:v>
                </c:pt>
                <c:pt idx="11">
                  <c:v>2.1</c:v>
                </c:pt>
                <c:pt idx="12">
                  <c:v>2.1</c:v>
                </c:pt>
                <c:pt idx="13">
                  <c:v>2</c:v>
                </c:pt>
                <c:pt idx="14">
                  <c:v>1.9</c:v>
                </c:pt>
                <c:pt idx="15">
                  <c:v>1.9</c:v>
                </c:pt>
              </c:numCache>
            </c:numRef>
          </c:val>
          <c:smooth val="0"/>
        </c:ser>
        <c:ser>
          <c:idx val="5"/>
          <c:order val="5"/>
          <c:tx>
            <c:strRef>
              <c:f>'Fecundidad por quinquenios'!$A$7</c:f>
              <c:strCache>
                <c:ptCount val="1"/>
                <c:pt idx="0">
                  <c:v>Ecuador</c:v>
                </c:pt>
              </c:strCache>
            </c:strRef>
          </c:tx>
          <c:spPr>
            <a:ln w="28575" cap="rnd">
              <a:solidFill>
                <a:schemeClr val="accent6"/>
              </a:solidFill>
              <a:round/>
            </a:ln>
            <a:effectLst/>
          </c:spPr>
          <c:marker>
            <c:symbol val="none"/>
          </c:marker>
          <c:cat>
            <c:strRef>
              <c:f>'Fecundidad por quinquenios'!$B$1:$Q$1</c:f>
              <c:strCache>
                <c:ptCount val="16"/>
                <c:pt idx="0">
                  <c:v>1970-1975</c:v>
                </c:pt>
                <c:pt idx="1">
                  <c:v>1975-1980</c:v>
                </c:pt>
                <c:pt idx="2">
                  <c:v>1980-1985</c:v>
                </c:pt>
                <c:pt idx="3">
                  <c:v>1985-1990</c:v>
                </c:pt>
                <c:pt idx="4">
                  <c:v>1990-1995</c:v>
                </c:pt>
                <c:pt idx="5">
                  <c:v>1995-2000</c:v>
                </c:pt>
                <c:pt idx="6">
                  <c:v>2000-2005</c:v>
                </c:pt>
                <c:pt idx="7">
                  <c:v>2005-2010</c:v>
                </c:pt>
                <c:pt idx="8">
                  <c:v>2010-2015</c:v>
                </c:pt>
                <c:pt idx="9">
                  <c:v>2015-2020</c:v>
                </c:pt>
                <c:pt idx="10">
                  <c:v>2020-2025</c:v>
                </c:pt>
                <c:pt idx="11">
                  <c:v>2025-2030</c:v>
                </c:pt>
                <c:pt idx="12">
                  <c:v>2030-2035</c:v>
                </c:pt>
                <c:pt idx="13">
                  <c:v>2035-2040</c:v>
                </c:pt>
                <c:pt idx="14">
                  <c:v>2040-2045</c:v>
                </c:pt>
                <c:pt idx="15">
                  <c:v>2045-2050</c:v>
                </c:pt>
              </c:strCache>
            </c:strRef>
          </c:cat>
          <c:val>
            <c:numRef>
              <c:f>'Fecundidad por quinquenios'!$B$7:$Q$7</c:f>
              <c:numCache>
                <c:formatCode>General</c:formatCode>
                <c:ptCount val="16"/>
                <c:pt idx="0">
                  <c:v>5.8</c:v>
                </c:pt>
                <c:pt idx="1">
                  <c:v>5.0999999999999996</c:v>
                </c:pt>
                <c:pt idx="2">
                  <c:v>4.4000000000000004</c:v>
                </c:pt>
                <c:pt idx="3">
                  <c:v>4</c:v>
                </c:pt>
                <c:pt idx="4">
                  <c:v>3.5</c:v>
                </c:pt>
                <c:pt idx="5">
                  <c:v>3.2</c:v>
                </c:pt>
                <c:pt idx="6">
                  <c:v>3</c:v>
                </c:pt>
                <c:pt idx="7">
                  <c:v>2.7</c:v>
                </c:pt>
                <c:pt idx="8">
                  <c:v>2.6</c:v>
                </c:pt>
                <c:pt idx="9">
                  <c:v>2.5</c:v>
                </c:pt>
                <c:pt idx="10">
                  <c:v>2.2999999999999998</c:v>
                </c:pt>
                <c:pt idx="11">
                  <c:v>2.2000000000000002</c:v>
                </c:pt>
                <c:pt idx="12">
                  <c:v>2.1</c:v>
                </c:pt>
                <c:pt idx="13">
                  <c:v>2</c:v>
                </c:pt>
                <c:pt idx="14">
                  <c:v>1.9</c:v>
                </c:pt>
                <c:pt idx="15">
                  <c:v>1.8</c:v>
                </c:pt>
              </c:numCache>
            </c:numRef>
          </c:val>
          <c:smooth val="0"/>
        </c:ser>
        <c:ser>
          <c:idx val="6"/>
          <c:order val="6"/>
          <c:tx>
            <c:strRef>
              <c:f>'Fecundidad por quinquenios'!$A$8</c:f>
              <c:strCache>
                <c:ptCount val="1"/>
                <c:pt idx="0">
                  <c:v>Perú</c:v>
                </c:pt>
              </c:strCache>
            </c:strRef>
          </c:tx>
          <c:spPr>
            <a:ln w="28575" cap="rnd">
              <a:solidFill>
                <a:schemeClr val="accent1">
                  <a:lumMod val="60000"/>
                </a:schemeClr>
              </a:solidFill>
              <a:round/>
            </a:ln>
            <a:effectLst/>
          </c:spPr>
          <c:marker>
            <c:symbol val="none"/>
          </c:marker>
          <c:cat>
            <c:strRef>
              <c:f>'Fecundidad por quinquenios'!$B$1:$Q$1</c:f>
              <c:strCache>
                <c:ptCount val="16"/>
                <c:pt idx="0">
                  <c:v>1970-1975</c:v>
                </c:pt>
                <c:pt idx="1">
                  <c:v>1975-1980</c:v>
                </c:pt>
                <c:pt idx="2">
                  <c:v>1980-1985</c:v>
                </c:pt>
                <c:pt idx="3">
                  <c:v>1985-1990</c:v>
                </c:pt>
                <c:pt idx="4">
                  <c:v>1990-1995</c:v>
                </c:pt>
                <c:pt idx="5">
                  <c:v>1995-2000</c:v>
                </c:pt>
                <c:pt idx="6">
                  <c:v>2000-2005</c:v>
                </c:pt>
                <c:pt idx="7">
                  <c:v>2005-2010</c:v>
                </c:pt>
                <c:pt idx="8">
                  <c:v>2010-2015</c:v>
                </c:pt>
                <c:pt idx="9">
                  <c:v>2015-2020</c:v>
                </c:pt>
                <c:pt idx="10">
                  <c:v>2020-2025</c:v>
                </c:pt>
                <c:pt idx="11">
                  <c:v>2025-2030</c:v>
                </c:pt>
                <c:pt idx="12">
                  <c:v>2030-2035</c:v>
                </c:pt>
                <c:pt idx="13">
                  <c:v>2035-2040</c:v>
                </c:pt>
                <c:pt idx="14">
                  <c:v>2040-2045</c:v>
                </c:pt>
                <c:pt idx="15">
                  <c:v>2045-2050</c:v>
                </c:pt>
              </c:strCache>
            </c:strRef>
          </c:cat>
          <c:val>
            <c:numRef>
              <c:f>'Fecundidad por quinquenios'!$B$8:$Q$8</c:f>
              <c:numCache>
                <c:formatCode>General</c:formatCode>
                <c:ptCount val="16"/>
                <c:pt idx="0">
                  <c:v>6</c:v>
                </c:pt>
                <c:pt idx="1">
                  <c:v>5.4</c:v>
                </c:pt>
                <c:pt idx="2">
                  <c:v>4.7</c:v>
                </c:pt>
                <c:pt idx="3">
                  <c:v>4.0999999999999996</c:v>
                </c:pt>
                <c:pt idx="4">
                  <c:v>3.6</c:v>
                </c:pt>
                <c:pt idx="5">
                  <c:v>3.1</c:v>
                </c:pt>
                <c:pt idx="6">
                  <c:v>2.8</c:v>
                </c:pt>
                <c:pt idx="7">
                  <c:v>2.6</c:v>
                </c:pt>
                <c:pt idx="8">
                  <c:v>2.4</c:v>
                </c:pt>
                <c:pt idx="9">
                  <c:v>2.2999999999999998</c:v>
                </c:pt>
                <c:pt idx="10">
                  <c:v>2.2000000000000002</c:v>
                </c:pt>
                <c:pt idx="11">
                  <c:v>2</c:v>
                </c:pt>
                <c:pt idx="12">
                  <c:v>2</c:v>
                </c:pt>
                <c:pt idx="13">
                  <c:v>1.9</c:v>
                </c:pt>
                <c:pt idx="14">
                  <c:v>1.8</c:v>
                </c:pt>
                <c:pt idx="15">
                  <c:v>1.8</c:v>
                </c:pt>
              </c:numCache>
            </c:numRef>
          </c:val>
          <c:smooth val="0"/>
        </c:ser>
        <c:dLbls>
          <c:showLegendKey val="0"/>
          <c:showVal val="0"/>
          <c:showCatName val="0"/>
          <c:showSerName val="0"/>
          <c:showPercent val="0"/>
          <c:showBubbleSize val="0"/>
        </c:dLbls>
        <c:smooth val="0"/>
        <c:axId val="2113577456"/>
        <c:axId val="154212736"/>
      </c:lineChart>
      <c:catAx>
        <c:axId val="211357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54212736"/>
        <c:crosses val="autoZero"/>
        <c:auto val="1"/>
        <c:lblAlgn val="ctr"/>
        <c:lblOffset val="100"/>
        <c:noMultiLvlLbl val="0"/>
      </c:catAx>
      <c:valAx>
        <c:axId val="154212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s-CL"/>
          </a:p>
        </c:txPr>
        <c:crossAx val="2113577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38487128797478E-2"/>
          <c:y val="4.455736217628492E-2"/>
          <c:w val="0.88407046018569468"/>
          <c:h val="0.93617756760212656"/>
        </c:manualLayout>
      </c:layout>
      <c:barChart>
        <c:barDir val="bar"/>
        <c:grouping val="clustered"/>
        <c:varyColors val="0"/>
        <c:dLbls>
          <c:showLegendKey val="0"/>
          <c:showVal val="0"/>
          <c:showCatName val="0"/>
          <c:showSerName val="0"/>
          <c:showPercent val="0"/>
          <c:showBubbleSize val="0"/>
        </c:dLbls>
        <c:gapWidth val="182"/>
        <c:axId val="154218176"/>
        <c:axId val="154218720"/>
      </c:barChart>
      <c:catAx>
        <c:axId val="154218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54218720"/>
        <c:crosses val="autoZero"/>
        <c:auto val="1"/>
        <c:lblAlgn val="ctr"/>
        <c:lblOffset val="100"/>
        <c:noMultiLvlLbl val="0"/>
      </c:catAx>
      <c:valAx>
        <c:axId val="154218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54218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1650971739357145E-2"/>
          <c:y val="1.3497651673704937E-2"/>
          <c:w val="0.95382365194994079"/>
          <c:h val="0.910293974228783"/>
        </c:manualLayout>
      </c:layout>
      <c:barChart>
        <c:barDir val="col"/>
        <c:grouping val="clustered"/>
        <c:varyColors val="0"/>
        <c:ser>
          <c:idx val="0"/>
          <c:order val="0"/>
          <c:tx>
            <c:strRef>
              <c:f>'Proy población'!$A$2</c:f>
              <c:strCache>
                <c:ptCount val="1"/>
                <c:pt idx="0">
                  <c:v>Argentina</c:v>
                </c:pt>
              </c:strCache>
            </c:strRef>
          </c:tx>
          <c:spPr>
            <a:solidFill>
              <a:schemeClr val="accent1"/>
            </a:solidFill>
            <a:ln>
              <a:noFill/>
            </a:ln>
            <a:effectLst/>
          </c:spPr>
          <c:invertIfNegative val="0"/>
          <c:cat>
            <c:strRef>
              <c:f>'Proy población'!$S$1:$AH$1</c:f>
              <c:strCache>
                <c:ptCount val="16"/>
                <c:pt idx="0">
                  <c:v>1970-1975</c:v>
                </c:pt>
                <c:pt idx="1">
                  <c:v>1975-1980</c:v>
                </c:pt>
                <c:pt idx="2">
                  <c:v>1980-1985</c:v>
                </c:pt>
                <c:pt idx="3">
                  <c:v>1985-1990</c:v>
                </c:pt>
                <c:pt idx="4">
                  <c:v>1990-1995</c:v>
                </c:pt>
                <c:pt idx="5">
                  <c:v>1995-2000</c:v>
                </c:pt>
                <c:pt idx="6">
                  <c:v>2000-2005</c:v>
                </c:pt>
                <c:pt idx="7">
                  <c:v>2005-2010</c:v>
                </c:pt>
                <c:pt idx="8">
                  <c:v>2010-2015</c:v>
                </c:pt>
                <c:pt idx="9">
                  <c:v>2015-2020</c:v>
                </c:pt>
                <c:pt idx="10">
                  <c:v>2020-2025</c:v>
                </c:pt>
                <c:pt idx="11">
                  <c:v>2025-2030</c:v>
                </c:pt>
                <c:pt idx="12">
                  <c:v>2030-2035</c:v>
                </c:pt>
                <c:pt idx="13">
                  <c:v>2035-2040</c:v>
                </c:pt>
                <c:pt idx="14">
                  <c:v>2040-2045</c:v>
                </c:pt>
                <c:pt idx="15">
                  <c:v>2045-2050</c:v>
                </c:pt>
              </c:strCache>
            </c:strRef>
          </c:cat>
          <c:val>
            <c:numRef>
              <c:f>'Proy población'!$S$2:$AH$2</c:f>
              <c:numCache>
                <c:formatCode>General</c:formatCode>
                <c:ptCount val="16"/>
                <c:pt idx="0">
                  <c:v>16.7</c:v>
                </c:pt>
                <c:pt idx="1">
                  <c:v>15.1</c:v>
                </c:pt>
                <c:pt idx="2">
                  <c:v>15.2</c:v>
                </c:pt>
                <c:pt idx="3">
                  <c:v>14.5</c:v>
                </c:pt>
                <c:pt idx="4">
                  <c:v>13.1</c:v>
                </c:pt>
                <c:pt idx="5">
                  <c:v>11.5</c:v>
                </c:pt>
                <c:pt idx="6">
                  <c:v>9.3000000000000007</c:v>
                </c:pt>
                <c:pt idx="7">
                  <c:v>8.6999999999999993</c:v>
                </c:pt>
                <c:pt idx="8">
                  <c:v>8.5</c:v>
                </c:pt>
                <c:pt idx="9">
                  <c:v>7.7</c:v>
                </c:pt>
                <c:pt idx="10">
                  <c:v>6.8</c:v>
                </c:pt>
                <c:pt idx="11">
                  <c:v>5.9</c:v>
                </c:pt>
                <c:pt idx="12">
                  <c:v>4.9000000000000004</c:v>
                </c:pt>
                <c:pt idx="13">
                  <c:v>4</c:v>
                </c:pt>
                <c:pt idx="14">
                  <c:v>3.1</c:v>
                </c:pt>
                <c:pt idx="15">
                  <c:v>2.1</c:v>
                </c:pt>
              </c:numCache>
            </c:numRef>
          </c:val>
        </c:ser>
        <c:ser>
          <c:idx val="1"/>
          <c:order val="1"/>
          <c:tx>
            <c:strRef>
              <c:f>'Proy población'!$A$3</c:f>
              <c:strCache>
                <c:ptCount val="1"/>
                <c:pt idx="0">
                  <c:v>Bolivia</c:v>
                </c:pt>
              </c:strCache>
            </c:strRef>
          </c:tx>
          <c:spPr>
            <a:solidFill>
              <a:schemeClr val="accent2"/>
            </a:solidFill>
            <a:ln>
              <a:noFill/>
            </a:ln>
            <a:effectLst/>
          </c:spPr>
          <c:invertIfNegative val="0"/>
          <c:cat>
            <c:strRef>
              <c:f>'Proy población'!$S$1:$AH$1</c:f>
              <c:strCache>
                <c:ptCount val="16"/>
                <c:pt idx="0">
                  <c:v>1970-1975</c:v>
                </c:pt>
                <c:pt idx="1">
                  <c:v>1975-1980</c:v>
                </c:pt>
                <c:pt idx="2">
                  <c:v>1980-1985</c:v>
                </c:pt>
                <c:pt idx="3">
                  <c:v>1985-1990</c:v>
                </c:pt>
                <c:pt idx="4">
                  <c:v>1990-1995</c:v>
                </c:pt>
                <c:pt idx="5">
                  <c:v>1995-2000</c:v>
                </c:pt>
                <c:pt idx="6">
                  <c:v>2000-2005</c:v>
                </c:pt>
                <c:pt idx="7">
                  <c:v>2005-2010</c:v>
                </c:pt>
                <c:pt idx="8">
                  <c:v>2010-2015</c:v>
                </c:pt>
                <c:pt idx="9">
                  <c:v>2015-2020</c:v>
                </c:pt>
                <c:pt idx="10">
                  <c:v>2020-2025</c:v>
                </c:pt>
                <c:pt idx="11">
                  <c:v>2025-2030</c:v>
                </c:pt>
                <c:pt idx="12">
                  <c:v>2030-2035</c:v>
                </c:pt>
                <c:pt idx="13">
                  <c:v>2035-2040</c:v>
                </c:pt>
                <c:pt idx="14">
                  <c:v>2040-2045</c:v>
                </c:pt>
                <c:pt idx="15">
                  <c:v>2045-2050</c:v>
                </c:pt>
              </c:strCache>
            </c:strRef>
          </c:cat>
          <c:val>
            <c:numRef>
              <c:f>'Proy población'!$S$3:$AH$3</c:f>
              <c:numCache>
                <c:formatCode>General</c:formatCode>
                <c:ptCount val="16"/>
                <c:pt idx="0">
                  <c:v>24.5</c:v>
                </c:pt>
                <c:pt idx="1">
                  <c:v>23.7</c:v>
                </c:pt>
                <c:pt idx="2">
                  <c:v>21.7</c:v>
                </c:pt>
                <c:pt idx="3">
                  <c:v>22.5</c:v>
                </c:pt>
                <c:pt idx="4">
                  <c:v>23.2</c:v>
                </c:pt>
                <c:pt idx="5">
                  <c:v>21.3</c:v>
                </c:pt>
                <c:pt idx="6">
                  <c:v>19.3</c:v>
                </c:pt>
                <c:pt idx="7">
                  <c:v>16.399999999999999</c:v>
                </c:pt>
                <c:pt idx="8">
                  <c:v>14.5</c:v>
                </c:pt>
                <c:pt idx="9">
                  <c:v>13.1</c:v>
                </c:pt>
                <c:pt idx="10">
                  <c:v>11.9</c:v>
                </c:pt>
                <c:pt idx="11">
                  <c:v>11</c:v>
                </c:pt>
                <c:pt idx="12">
                  <c:v>9.6</c:v>
                </c:pt>
                <c:pt idx="13">
                  <c:v>8.3000000000000007</c:v>
                </c:pt>
                <c:pt idx="14">
                  <c:v>7</c:v>
                </c:pt>
                <c:pt idx="15">
                  <c:v>5.7</c:v>
                </c:pt>
              </c:numCache>
            </c:numRef>
          </c:val>
        </c:ser>
        <c:ser>
          <c:idx val="2"/>
          <c:order val="2"/>
          <c:tx>
            <c:strRef>
              <c:f>'Proy población'!$A$4</c:f>
              <c:strCache>
                <c:ptCount val="1"/>
                <c:pt idx="0">
                  <c:v>Chile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4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'Proy población'!$S$1:$AH$1</c:f>
              <c:strCache>
                <c:ptCount val="16"/>
                <c:pt idx="0">
                  <c:v>1970-1975</c:v>
                </c:pt>
                <c:pt idx="1">
                  <c:v>1975-1980</c:v>
                </c:pt>
                <c:pt idx="2">
                  <c:v>1980-1985</c:v>
                </c:pt>
                <c:pt idx="3">
                  <c:v>1985-1990</c:v>
                </c:pt>
                <c:pt idx="4">
                  <c:v>1990-1995</c:v>
                </c:pt>
                <c:pt idx="5">
                  <c:v>1995-2000</c:v>
                </c:pt>
                <c:pt idx="6">
                  <c:v>2000-2005</c:v>
                </c:pt>
                <c:pt idx="7">
                  <c:v>2005-2010</c:v>
                </c:pt>
                <c:pt idx="8">
                  <c:v>2010-2015</c:v>
                </c:pt>
                <c:pt idx="9">
                  <c:v>2015-2020</c:v>
                </c:pt>
                <c:pt idx="10">
                  <c:v>2020-2025</c:v>
                </c:pt>
                <c:pt idx="11">
                  <c:v>2025-2030</c:v>
                </c:pt>
                <c:pt idx="12">
                  <c:v>2030-2035</c:v>
                </c:pt>
                <c:pt idx="13">
                  <c:v>2035-2040</c:v>
                </c:pt>
                <c:pt idx="14">
                  <c:v>2040-2045</c:v>
                </c:pt>
                <c:pt idx="15">
                  <c:v>2045-2050</c:v>
                </c:pt>
              </c:strCache>
            </c:strRef>
          </c:cat>
          <c:val>
            <c:numRef>
              <c:f>'Proy población'!$S$4:$AH$4</c:f>
              <c:numCache>
                <c:formatCode>General</c:formatCode>
                <c:ptCount val="16"/>
                <c:pt idx="0">
                  <c:v>16.899999999999999</c:v>
                </c:pt>
                <c:pt idx="1">
                  <c:v>14.2</c:v>
                </c:pt>
                <c:pt idx="2">
                  <c:v>16</c:v>
                </c:pt>
                <c:pt idx="3">
                  <c:v>17.2</c:v>
                </c:pt>
                <c:pt idx="4">
                  <c:v>17.7</c:v>
                </c:pt>
                <c:pt idx="5">
                  <c:v>13.6</c:v>
                </c:pt>
                <c:pt idx="6">
                  <c:v>11.1</c:v>
                </c:pt>
                <c:pt idx="7">
                  <c:v>9.6999999999999993</c:v>
                </c:pt>
                <c:pt idx="8">
                  <c:v>8.4</c:v>
                </c:pt>
                <c:pt idx="9">
                  <c:v>7.1</c:v>
                </c:pt>
                <c:pt idx="10">
                  <c:v>5.5</c:v>
                </c:pt>
                <c:pt idx="11">
                  <c:v>3.9</c:v>
                </c:pt>
                <c:pt idx="12">
                  <c:v>2.2999999999999998</c:v>
                </c:pt>
                <c:pt idx="13">
                  <c:v>0.9</c:v>
                </c:pt>
                <c:pt idx="14">
                  <c:v>-0.3</c:v>
                </c:pt>
                <c:pt idx="15">
                  <c:v>-1.2</c:v>
                </c:pt>
              </c:numCache>
            </c:numRef>
          </c:val>
        </c:ser>
        <c:ser>
          <c:idx val="3"/>
          <c:order val="3"/>
          <c:tx>
            <c:strRef>
              <c:f>'Proy población'!$A$5</c:f>
              <c:strCache>
                <c:ptCount val="1"/>
                <c:pt idx="0">
                  <c:v>Colombia</c:v>
                </c:pt>
              </c:strCache>
            </c:strRef>
          </c:tx>
          <c:spPr>
            <a:solidFill>
              <a:schemeClr val="accent4"/>
            </a:solidFill>
            <a:ln>
              <a:noFill/>
            </a:ln>
            <a:effectLst/>
          </c:spPr>
          <c:invertIfNegative val="0"/>
          <c:cat>
            <c:strRef>
              <c:f>'Proy población'!$S$1:$AH$1</c:f>
              <c:strCache>
                <c:ptCount val="16"/>
                <c:pt idx="0">
                  <c:v>1970-1975</c:v>
                </c:pt>
                <c:pt idx="1">
                  <c:v>1975-1980</c:v>
                </c:pt>
                <c:pt idx="2">
                  <c:v>1980-1985</c:v>
                </c:pt>
                <c:pt idx="3">
                  <c:v>1985-1990</c:v>
                </c:pt>
                <c:pt idx="4">
                  <c:v>1990-1995</c:v>
                </c:pt>
                <c:pt idx="5">
                  <c:v>1995-2000</c:v>
                </c:pt>
                <c:pt idx="6">
                  <c:v>2000-2005</c:v>
                </c:pt>
                <c:pt idx="7">
                  <c:v>2005-2010</c:v>
                </c:pt>
                <c:pt idx="8">
                  <c:v>2010-2015</c:v>
                </c:pt>
                <c:pt idx="9">
                  <c:v>2015-2020</c:v>
                </c:pt>
                <c:pt idx="10">
                  <c:v>2020-2025</c:v>
                </c:pt>
                <c:pt idx="11">
                  <c:v>2025-2030</c:v>
                </c:pt>
                <c:pt idx="12">
                  <c:v>2030-2035</c:v>
                </c:pt>
                <c:pt idx="13">
                  <c:v>2035-2040</c:v>
                </c:pt>
                <c:pt idx="14">
                  <c:v>2040-2045</c:v>
                </c:pt>
                <c:pt idx="15">
                  <c:v>2045-2050</c:v>
                </c:pt>
              </c:strCache>
            </c:strRef>
          </c:cat>
          <c:val>
            <c:numRef>
              <c:f>'Proy población'!$S$5:$AH$5</c:f>
              <c:numCache>
                <c:formatCode>General</c:formatCode>
                <c:ptCount val="16"/>
                <c:pt idx="0">
                  <c:v>23.4</c:v>
                </c:pt>
                <c:pt idx="1">
                  <c:v>23.1</c:v>
                </c:pt>
                <c:pt idx="2">
                  <c:v>22</c:v>
                </c:pt>
                <c:pt idx="3">
                  <c:v>20.399999999999999</c:v>
                </c:pt>
                <c:pt idx="4">
                  <c:v>18.7</c:v>
                </c:pt>
                <c:pt idx="5">
                  <c:v>17.399999999999999</c:v>
                </c:pt>
                <c:pt idx="6">
                  <c:v>15.8</c:v>
                </c:pt>
                <c:pt idx="7">
                  <c:v>14.6</c:v>
                </c:pt>
                <c:pt idx="8">
                  <c:v>13.3</c:v>
                </c:pt>
                <c:pt idx="9">
                  <c:v>11.8</c:v>
                </c:pt>
                <c:pt idx="10">
                  <c:v>10.4</c:v>
                </c:pt>
                <c:pt idx="11">
                  <c:v>8.9</c:v>
                </c:pt>
                <c:pt idx="12">
                  <c:v>7.5</c:v>
                </c:pt>
                <c:pt idx="13">
                  <c:v>6.2</c:v>
                </c:pt>
                <c:pt idx="14">
                  <c:v>4.9000000000000004</c:v>
                </c:pt>
                <c:pt idx="15">
                  <c:v>3.7</c:v>
                </c:pt>
              </c:numCache>
            </c:numRef>
          </c:val>
        </c:ser>
        <c:ser>
          <c:idx val="4"/>
          <c:order val="4"/>
          <c:tx>
            <c:strRef>
              <c:f>'Proy población'!$A$6</c:f>
              <c:strCache>
                <c:ptCount val="1"/>
                <c:pt idx="0">
                  <c:v>Ecuador</c:v>
                </c:pt>
              </c:strCache>
            </c:strRef>
          </c:tx>
          <c:spPr>
            <a:solidFill>
              <a:schemeClr val="accent5"/>
            </a:solidFill>
            <a:ln>
              <a:noFill/>
            </a:ln>
            <a:effectLst/>
          </c:spPr>
          <c:invertIfNegative val="0"/>
          <c:cat>
            <c:strRef>
              <c:f>'Proy población'!$S$1:$AH$1</c:f>
              <c:strCache>
                <c:ptCount val="16"/>
                <c:pt idx="0">
                  <c:v>1970-1975</c:v>
                </c:pt>
                <c:pt idx="1">
                  <c:v>1975-1980</c:v>
                </c:pt>
                <c:pt idx="2">
                  <c:v>1980-1985</c:v>
                </c:pt>
                <c:pt idx="3">
                  <c:v>1985-1990</c:v>
                </c:pt>
                <c:pt idx="4">
                  <c:v>1990-1995</c:v>
                </c:pt>
                <c:pt idx="5">
                  <c:v>1995-2000</c:v>
                </c:pt>
                <c:pt idx="6">
                  <c:v>2000-2005</c:v>
                </c:pt>
                <c:pt idx="7">
                  <c:v>2005-2010</c:v>
                </c:pt>
                <c:pt idx="8">
                  <c:v>2010-2015</c:v>
                </c:pt>
                <c:pt idx="9">
                  <c:v>2015-2020</c:v>
                </c:pt>
                <c:pt idx="10">
                  <c:v>2020-2025</c:v>
                </c:pt>
                <c:pt idx="11">
                  <c:v>2025-2030</c:v>
                </c:pt>
                <c:pt idx="12">
                  <c:v>2030-2035</c:v>
                </c:pt>
                <c:pt idx="13">
                  <c:v>2035-2040</c:v>
                </c:pt>
                <c:pt idx="14">
                  <c:v>2040-2045</c:v>
                </c:pt>
                <c:pt idx="15">
                  <c:v>2045-2050</c:v>
                </c:pt>
              </c:strCache>
            </c:strRef>
          </c:cat>
          <c:val>
            <c:numRef>
              <c:f>'Proy población'!$S$6:$AH$6</c:f>
              <c:numCache>
                <c:formatCode>General</c:formatCode>
                <c:ptCount val="16"/>
                <c:pt idx="0">
                  <c:v>27.9</c:v>
                </c:pt>
                <c:pt idx="1">
                  <c:v>26.6</c:v>
                </c:pt>
                <c:pt idx="2">
                  <c:v>25</c:v>
                </c:pt>
                <c:pt idx="3">
                  <c:v>24.4</c:v>
                </c:pt>
                <c:pt idx="4">
                  <c:v>22.4</c:v>
                </c:pt>
                <c:pt idx="5">
                  <c:v>20.399999999999999</c:v>
                </c:pt>
                <c:pt idx="6">
                  <c:v>18.7</c:v>
                </c:pt>
                <c:pt idx="7">
                  <c:v>16.899999999999999</c:v>
                </c:pt>
                <c:pt idx="8">
                  <c:v>16</c:v>
                </c:pt>
                <c:pt idx="9">
                  <c:v>14.4</c:v>
                </c:pt>
                <c:pt idx="10">
                  <c:v>12.8</c:v>
                </c:pt>
                <c:pt idx="11">
                  <c:v>11.3</c:v>
                </c:pt>
                <c:pt idx="12">
                  <c:v>9.8000000000000007</c:v>
                </c:pt>
                <c:pt idx="13">
                  <c:v>8.4</c:v>
                </c:pt>
                <c:pt idx="14">
                  <c:v>7</c:v>
                </c:pt>
                <c:pt idx="15">
                  <c:v>5.6</c:v>
                </c:pt>
              </c:numCache>
            </c:numRef>
          </c:val>
        </c:ser>
        <c:ser>
          <c:idx val="5"/>
          <c:order val="5"/>
          <c:tx>
            <c:strRef>
              <c:f>'Proy población'!$A$7</c:f>
              <c:strCache>
                <c:ptCount val="1"/>
                <c:pt idx="0">
                  <c:v>Perú</c:v>
                </c:pt>
              </c:strCache>
            </c:strRef>
          </c:tx>
          <c:spPr>
            <a:solidFill>
              <a:schemeClr val="accent6"/>
            </a:solidFill>
            <a:ln>
              <a:noFill/>
            </a:ln>
            <a:effectLst/>
          </c:spPr>
          <c:invertIfNegative val="0"/>
          <c:cat>
            <c:strRef>
              <c:f>'Proy población'!$S$1:$AH$1</c:f>
              <c:strCache>
                <c:ptCount val="16"/>
                <c:pt idx="0">
                  <c:v>1970-1975</c:v>
                </c:pt>
                <c:pt idx="1">
                  <c:v>1975-1980</c:v>
                </c:pt>
                <c:pt idx="2">
                  <c:v>1980-1985</c:v>
                </c:pt>
                <c:pt idx="3">
                  <c:v>1985-1990</c:v>
                </c:pt>
                <c:pt idx="4">
                  <c:v>1990-1995</c:v>
                </c:pt>
                <c:pt idx="5">
                  <c:v>1995-2000</c:v>
                </c:pt>
                <c:pt idx="6">
                  <c:v>2000-2005</c:v>
                </c:pt>
                <c:pt idx="7">
                  <c:v>2005-2010</c:v>
                </c:pt>
                <c:pt idx="8">
                  <c:v>2010-2015</c:v>
                </c:pt>
                <c:pt idx="9">
                  <c:v>2015-2020</c:v>
                </c:pt>
                <c:pt idx="10">
                  <c:v>2020-2025</c:v>
                </c:pt>
                <c:pt idx="11">
                  <c:v>2025-2030</c:v>
                </c:pt>
                <c:pt idx="12">
                  <c:v>2030-2035</c:v>
                </c:pt>
                <c:pt idx="13">
                  <c:v>2035-2040</c:v>
                </c:pt>
                <c:pt idx="14">
                  <c:v>2040-2045</c:v>
                </c:pt>
                <c:pt idx="15">
                  <c:v>2045-2050</c:v>
                </c:pt>
              </c:strCache>
            </c:strRef>
          </c:cat>
          <c:val>
            <c:numRef>
              <c:f>'Proy población'!$S$7:$AH$7</c:f>
              <c:numCache>
                <c:formatCode>General</c:formatCode>
                <c:ptCount val="16"/>
                <c:pt idx="0">
                  <c:v>27.8</c:v>
                </c:pt>
                <c:pt idx="1">
                  <c:v>26.7</c:v>
                </c:pt>
                <c:pt idx="2">
                  <c:v>23.9</c:v>
                </c:pt>
                <c:pt idx="3">
                  <c:v>21.8</c:v>
                </c:pt>
                <c:pt idx="4">
                  <c:v>19</c:v>
                </c:pt>
                <c:pt idx="5">
                  <c:v>16.5</c:v>
                </c:pt>
                <c:pt idx="6">
                  <c:v>12.8</c:v>
                </c:pt>
                <c:pt idx="7">
                  <c:v>10.8</c:v>
                </c:pt>
                <c:pt idx="8">
                  <c:v>11.4</c:v>
                </c:pt>
                <c:pt idx="9">
                  <c:v>10.8</c:v>
                </c:pt>
                <c:pt idx="10">
                  <c:v>9.9</c:v>
                </c:pt>
                <c:pt idx="11">
                  <c:v>8.4</c:v>
                </c:pt>
                <c:pt idx="12">
                  <c:v>6.9</c:v>
                </c:pt>
                <c:pt idx="13">
                  <c:v>5.5</c:v>
                </c:pt>
                <c:pt idx="14">
                  <c:v>4</c:v>
                </c:pt>
                <c:pt idx="15">
                  <c:v>2.7</c:v>
                </c:pt>
              </c:numCache>
            </c:numRef>
          </c:val>
        </c:ser>
        <c:dLbls>
          <c:showLegendKey val="0"/>
          <c:showVal val="0"/>
          <c:showCatName val="0"/>
          <c:showSerName val="0"/>
          <c:showPercent val="0"/>
          <c:showBubbleSize val="0"/>
        </c:dLbls>
        <c:gapWidth val="219"/>
        <c:overlap val="-27"/>
        <c:axId val="223648576"/>
        <c:axId val="223636608"/>
      </c:barChart>
      <c:catAx>
        <c:axId val="22364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23636608"/>
        <c:crosses val="autoZero"/>
        <c:auto val="1"/>
        <c:lblAlgn val="ctr"/>
        <c:lblOffset val="100"/>
        <c:noMultiLvlLbl val="0"/>
      </c:catAx>
      <c:valAx>
        <c:axId val="22363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23648576"/>
        <c:crosses val="autoZero"/>
        <c:crossBetween val="between"/>
      </c:valAx>
      <c:spPr>
        <a:noFill/>
        <a:ln w="25400">
          <a:noFill/>
        </a:ln>
        <a:effectLst/>
      </c:spPr>
    </c:plotArea>
    <c:legend>
      <c:legendPos val="b"/>
      <c:layout>
        <c:manualLayout>
          <c:xMode val="edge"/>
          <c:yMode val="edge"/>
          <c:x val="0.21835206954380024"/>
          <c:y val="0.93486858196386335"/>
          <c:w val="0.57782113324760898"/>
          <c:h val="5.038665339508848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Chile!$A$9</c:f>
              <c:strCache>
                <c:ptCount val="1"/>
                <c:pt idx="0">
                  <c:v>Natalidad</c:v>
                </c:pt>
              </c:strCache>
            </c:strRef>
          </c:tx>
          <c:spPr>
            <a:ln w="50800" cap="rnd">
              <a:solidFill>
                <a:schemeClr val="accent1"/>
              </a:solidFill>
              <a:round/>
            </a:ln>
            <a:effectLst/>
          </c:spPr>
          <c:marker>
            <c:symbol val="none"/>
          </c:marker>
          <c:cat>
            <c:numRef>
              <c:f>Chile!$E$1:$K$1</c:f>
              <c:numCache>
                <c:formatCode>General</c:formatCode>
                <c:ptCount val="7"/>
                <c:pt idx="0">
                  <c:v>2000</c:v>
                </c:pt>
                <c:pt idx="1">
                  <c:v>2005</c:v>
                </c:pt>
                <c:pt idx="2">
                  <c:v>2010</c:v>
                </c:pt>
                <c:pt idx="3">
                  <c:v>2015</c:v>
                </c:pt>
                <c:pt idx="4">
                  <c:v>2020</c:v>
                </c:pt>
                <c:pt idx="5">
                  <c:v>2025</c:v>
                </c:pt>
                <c:pt idx="6">
                  <c:v>2030</c:v>
                </c:pt>
              </c:numCache>
            </c:numRef>
          </c:cat>
          <c:val>
            <c:numRef>
              <c:f>Chile!$E$9:$K$9</c:f>
              <c:numCache>
                <c:formatCode>General</c:formatCode>
                <c:ptCount val="7"/>
                <c:pt idx="0">
                  <c:v>21.9</c:v>
                </c:pt>
                <c:pt idx="1">
                  <c:v>15.8</c:v>
                </c:pt>
                <c:pt idx="2">
                  <c:v>14.7</c:v>
                </c:pt>
                <c:pt idx="3">
                  <c:v>14</c:v>
                </c:pt>
                <c:pt idx="4">
                  <c:v>13.1</c:v>
                </c:pt>
                <c:pt idx="5">
                  <c:v>12.2</c:v>
                </c:pt>
                <c:pt idx="6">
                  <c:v>11.2</c:v>
                </c:pt>
              </c:numCache>
            </c:numRef>
          </c:val>
          <c:smooth val="0"/>
        </c:ser>
        <c:ser>
          <c:idx val="1"/>
          <c:order val="1"/>
          <c:tx>
            <c:strRef>
              <c:f>Chile!$A$10</c:f>
              <c:strCache>
                <c:ptCount val="1"/>
                <c:pt idx="0">
                  <c:v>Mortalidad</c:v>
                </c:pt>
              </c:strCache>
            </c:strRef>
          </c:tx>
          <c:spPr>
            <a:ln w="50800" cap="rnd">
              <a:solidFill>
                <a:schemeClr val="accent2"/>
              </a:solidFill>
              <a:round/>
            </a:ln>
            <a:effectLst/>
          </c:spPr>
          <c:marker>
            <c:symbol val="none"/>
          </c:marker>
          <c:cat>
            <c:numRef>
              <c:f>Chile!$E$1:$K$1</c:f>
              <c:numCache>
                <c:formatCode>General</c:formatCode>
                <c:ptCount val="7"/>
                <c:pt idx="0">
                  <c:v>2000</c:v>
                </c:pt>
                <c:pt idx="1">
                  <c:v>2005</c:v>
                </c:pt>
                <c:pt idx="2">
                  <c:v>2010</c:v>
                </c:pt>
                <c:pt idx="3">
                  <c:v>2015</c:v>
                </c:pt>
                <c:pt idx="4">
                  <c:v>2020</c:v>
                </c:pt>
                <c:pt idx="5">
                  <c:v>2025</c:v>
                </c:pt>
                <c:pt idx="6">
                  <c:v>2030</c:v>
                </c:pt>
              </c:numCache>
            </c:numRef>
          </c:cat>
          <c:val>
            <c:numRef>
              <c:f>Chile!$E$10:$K$10</c:f>
              <c:numCache>
                <c:formatCode>General</c:formatCode>
                <c:ptCount val="7"/>
                <c:pt idx="0">
                  <c:v>5.5</c:v>
                </c:pt>
                <c:pt idx="1">
                  <c:v>5</c:v>
                </c:pt>
                <c:pt idx="2">
                  <c:v>5.4</c:v>
                </c:pt>
                <c:pt idx="3">
                  <c:v>5.9</c:v>
                </c:pt>
                <c:pt idx="4">
                  <c:v>6.4</c:v>
                </c:pt>
                <c:pt idx="5">
                  <c:v>6.9</c:v>
                </c:pt>
                <c:pt idx="6">
                  <c:v>7.6</c:v>
                </c:pt>
              </c:numCache>
            </c:numRef>
          </c:val>
          <c:smooth val="0"/>
        </c:ser>
        <c:dLbls>
          <c:showLegendKey val="0"/>
          <c:showVal val="0"/>
          <c:showCatName val="0"/>
          <c:showSerName val="0"/>
          <c:showPercent val="0"/>
          <c:showBubbleSize val="0"/>
        </c:dLbls>
        <c:smooth val="0"/>
        <c:axId val="223647488"/>
        <c:axId val="223649664"/>
      </c:lineChart>
      <c:catAx>
        <c:axId val="22364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223649664"/>
        <c:crosses val="autoZero"/>
        <c:auto val="1"/>
        <c:lblAlgn val="ctr"/>
        <c:lblOffset val="100"/>
        <c:noMultiLvlLbl val="0"/>
      </c:catAx>
      <c:valAx>
        <c:axId val="223649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223647488"/>
        <c:crosses val="autoZero"/>
        <c:crossBetween val="between"/>
      </c:valAx>
      <c:spPr>
        <a:noFill/>
        <a:ln>
          <a:noFill/>
        </a:ln>
        <a:effectLst/>
      </c:spPr>
    </c:plotArea>
    <c:legend>
      <c:legendPos val="b"/>
      <c:layout>
        <c:manualLayout>
          <c:xMode val="edge"/>
          <c:yMode val="edge"/>
          <c:x val="9.8280771321818637E-3"/>
          <c:y val="0.91834397987944771"/>
          <c:w val="0.37710841894032515"/>
          <c:h val="6.819681888069467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63500" cap="rnd">
              <a:solidFill>
                <a:srgbClr val="FF0000"/>
              </a:solidFill>
              <a:round/>
            </a:ln>
            <a:effectLst/>
          </c:spPr>
          <c:marker>
            <c:symbol val="none"/>
          </c:marker>
          <c:cat>
            <c:numRef>
              <c:f>Hoja1!$B$1:$Q$1</c:f>
              <c:numCache>
                <c:formatCode>General</c:formatCode>
                <c:ptCount val="16"/>
                <c:pt idx="0">
                  <c:v>1975</c:v>
                </c:pt>
                <c:pt idx="1">
                  <c:v>1980</c:v>
                </c:pt>
                <c:pt idx="2">
                  <c:v>1985</c:v>
                </c:pt>
                <c:pt idx="3">
                  <c:v>1990</c:v>
                </c:pt>
                <c:pt idx="4">
                  <c:v>1995</c:v>
                </c:pt>
                <c:pt idx="5">
                  <c:v>2000</c:v>
                </c:pt>
                <c:pt idx="6">
                  <c:v>2005</c:v>
                </c:pt>
                <c:pt idx="7">
                  <c:v>2010</c:v>
                </c:pt>
                <c:pt idx="8">
                  <c:v>2015</c:v>
                </c:pt>
                <c:pt idx="9">
                  <c:v>2020</c:v>
                </c:pt>
                <c:pt idx="10">
                  <c:v>2025</c:v>
                </c:pt>
                <c:pt idx="11">
                  <c:v>2030</c:v>
                </c:pt>
                <c:pt idx="12">
                  <c:v>2035</c:v>
                </c:pt>
                <c:pt idx="13">
                  <c:v>2040</c:v>
                </c:pt>
                <c:pt idx="14">
                  <c:v>2045</c:v>
                </c:pt>
                <c:pt idx="15">
                  <c:v>2050</c:v>
                </c:pt>
              </c:numCache>
            </c:numRef>
          </c:cat>
          <c:val>
            <c:numRef>
              <c:f>Hoja1!$B$4:$Q$4</c:f>
              <c:numCache>
                <c:formatCode>0.000</c:formatCode>
                <c:ptCount val="16"/>
                <c:pt idx="0">
                  <c:v>10.427</c:v>
                </c:pt>
                <c:pt idx="1">
                  <c:v>11.193</c:v>
                </c:pt>
                <c:pt idx="2">
                  <c:v>12.127000000000001</c:v>
                </c:pt>
                <c:pt idx="3">
                  <c:v>13.214</c:v>
                </c:pt>
                <c:pt idx="4">
                  <c:v>14.441000000000001</c:v>
                </c:pt>
                <c:pt idx="5">
                  <c:v>15.455</c:v>
                </c:pt>
                <c:pt idx="6">
                  <c:v>16.338999999999999</c:v>
                </c:pt>
                <c:pt idx="7">
                  <c:v>17.149000000000001</c:v>
                </c:pt>
                <c:pt idx="8">
                  <c:v>17.888999999999999</c:v>
                </c:pt>
                <c:pt idx="9">
                  <c:v>18.535</c:v>
                </c:pt>
                <c:pt idx="10">
                  <c:v>19.056000000000001</c:v>
                </c:pt>
                <c:pt idx="11">
                  <c:v>19.43</c:v>
                </c:pt>
                <c:pt idx="12">
                  <c:v>19.651</c:v>
                </c:pt>
                <c:pt idx="13">
                  <c:v>19.736000000000001</c:v>
                </c:pt>
                <c:pt idx="14">
                  <c:v>19.710999999999999</c:v>
                </c:pt>
                <c:pt idx="15">
                  <c:v>19.588999999999999</c:v>
                </c:pt>
              </c:numCache>
            </c:numRef>
          </c:val>
          <c:smooth val="0"/>
        </c:ser>
        <c:dLbls>
          <c:showLegendKey val="0"/>
          <c:showVal val="0"/>
          <c:showCatName val="0"/>
          <c:showSerName val="0"/>
          <c:showPercent val="0"/>
          <c:showBubbleSize val="0"/>
        </c:dLbls>
        <c:smooth val="0"/>
        <c:axId val="223639328"/>
        <c:axId val="223650752"/>
      </c:lineChart>
      <c:catAx>
        <c:axId val="22363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crossAx val="223650752"/>
        <c:crosses val="autoZero"/>
        <c:auto val="1"/>
        <c:lblAlgn val="ctr"/>
        <c:lblOffset val="100"/>
        <c:noMultiLvlLbl val="0"/>
      </c:catAx>
      <c:valAx>
        <c:axId val="22365075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L"/>
          </a:p>
        </c:txPr>
        <c:crossAx val="22363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Chile!$A$3</c:f>
              <c:strCache>
                <c:ptCount val="1"/>
                <c:pt idx="0">
                  <c:v>0-14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Chile!$C$1:$K$1</c:f>
              <c:numCache>
                <c:formatCode>General</c:formatCode>
                <c:ptCount val="9"/>
                <c:pt idx="0">
                  <c:v>1985</c:v>
                </c:pt>
                <c:pt idx="1">
                  <c:v>1990</c:v>
                </c:pt>
                <c:pt idx="2">
                  <c:v>2000</c:v>
                </c:pt>
                <c:pt idx="3">
                  <c:v>2005</c:v>
                </c:pt>
                <c:pt idx="4">
                  <c:v>2010</c:v>
                </c:pt>
                <c:pt idx="5">
                  <c:v>2015</c:v>
                </c:pt>
                <c:pt idx="6">
                  <c:v>2020</c:v>
                </c:pt>
                <c:pt idx="7">
                  <c:v>2025</c:v>
                </c:pt>
                <c:pt idx="8">
                  <c:v>2030</c:v>
                </c:pt>
              </c:numCache>
            </c:numRef>
          </c:cat>
          <c:val>
            <c:numRef>
              <c:f>Chile!$C$3:$K$3</c:f>
              <c:numCache>
                <c:formatCode>0.00</c:formatCode>
                <c:ptCount val="9"/>
                <c:pt idx="0">
                  <c:v>33.1</c:v>
                </c:pt>
                <c:pt idx="1">
                  <c:v>30</c:v>
                </c:pt>
                <c:pt idx="2">
                  <c:v>27.8</c:v>
                </c:pt>
                <c:pt idx="3">
                  <c:v>24.9</c:v>
                </c:pt>
                <c:pt idx="4">
                  <c:v>22.1</c:v>
                </c:pt>
                <c:pt idx="5">
                  <c:v>20.6</c:v>
                </c:pt>
                <c:pt idx="6">
                  <c:v>19.5</c:v>
                </c:pt>
                <c:pt idx="7">
                  <c:v>18.5</c:v>
                </c:pt>
                <c:pt idx="8">
                  <c:v>17.399999999999999</c:v>
                </c:pt>
              </c:numCache>
            </c:numRef>
          </c:val>
        </c:ser>
        <c:ser>
          <c:idx val="1"/>
          <c:order val="1"/>
          <c:tx>
            <c:strRef>
              <c:f>Chile!$A$4</c:f>
              <c:strCache>
                <c:ptCount val="1"/>
                <c:pt idx="0">
                  <c:v>15-64</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Chile!$C$1:$K$1</c:f>
              <c:numCache>
                <c:formatCode>General</c:formatCode>
                <c:ptCount val="9"/>
                <c:pt idx="0">
                  <c:v>1985</c:v>
                </c:pt>
                <c:pt idx="1">
                  <c:v>1990</c:v>
                </c:pt>
                <c:pt idx="2">
                  <c:v>2000</c:v>
                </c:pt>
                <c:pt idx="3">
                  <c:v>2005</c:v>
                </c:pt>
                <c:pt idx="4">
                  <c:v>2010</c:v>
                </c:pt>
                <c:pt idx="5">
                  <c:v>2015</c:v>
                </c:pt>
                <c:pt idx="6">
                  <c:v>2020</c:v>
                </c:pt>
                <c:pt idx="7">
                  <c:v>2025</c:v>
                </c:pt>
                <c:pt idx="8">
                  <c:v>2030</c:v>
                </c:pt>
              </c:numCache>
            </c:numRef>
          </c:cat>
          <c:val>
            <c:numRef>
              <c:f>Chile!$C$4:$K$4</c:f>
              <c:numCache>
                <c:formatCode>0.00</c:formatCode>
                <c:ptCount val="9"/>
                <c:pt idx="0">
                  <c:v>61.3</c:v>
                </c:pt>
                <c:pt idx="1">
                  <c:v>63.9</c:v>
                </c:pt>
                <c:pt idx="2">
                  <c:v>65</c:v>
                </c:pt>
                <c:pt idx="3">
                  <c:v>67.900000000000006</c:v>
                </c:pt>
                <c:pt idx="4">
                  <c:v>68.7</c:v>
                </c:pt>
                <c:pt idx="5">
                  <c:v>69</c:v>
                </c:pt>
                <c:pt idx="6">
                  <c:v>68.3</c:v>
                </c:pt>
                <c:pt idx="7">
                  <c:v>67</c:v>
                </c:pt>
                <c:pt idx="8">
                  <c:v>65.5</c:v>
                </c:pt>
              </c:numCache>
            </c:numRef>
          </c:val>
        </c:ser>
        <c:ser>
          <c:idx val="2"/>
          <c:order val="2"/>
          <c:tx>
            <c:strRef>
              <c:f>Chile!$A$5</c:f>
              <c:strCache>
                <c:ptCount val="1"/>
                <c:pt idx="0">
                  <c:v>65 y más</c:v>
                </c:pt>
              </c:strCache>
            </c:strRef>
          </c:tx>
          <c:spPr>
            <a:solidFill>
              <a:schemeClr val="bg2">
                <a:lumMod val="75000"/>
              </a:schemeClr>
            </a:solidFill>
            <a:ln>
              <a:noFill/>
            </a:ln>
            <a:effectLst/>
          </c:spPr>
          <c:invertIfNegative val="0"/>
          <c:dLbls>
            <c:spPr>
              <a:noFill/>
              <a:ln>
                <a:noFill/>
              </a:ln>
              <a:effectLst>
                <a:softEdge rad="12700"/>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Chile!$C$1:$K$1</c:f>
              <c:numCache>
                <c:formatCode>General</c:formatCode>
                <c:ptCount val="9"/>
                <c:pt idx="0">
                  <c:v>1985</c:v>
                </c:pt>
                <c:pt idx="1">
                  <c:v>1990</c:v>
                </c:pt>
                <c:pt idx="2">
                  <c:v>2000</c:v>
                </c:pt>
                <c:pt idx="3">
                  <c:v>2005</c:v>
                </c:pt>
                <c:pt idx="4">
                  <c:v>2010</c:v>
                </c:pt>
                <c:pt idx="5">
                  <c:v>2015</c:v>
                </c:pt>
                <c:pt idx="6">
                  <c:v>2020</c:v>
                </c:pt>
                <c:pt idx="7">
                  <c:v>2025</c:v>
                </c:pt>
                <c:pt idx="8">
                  <c:v>2030</c:v>
                </c:pt>
              </c:numCache>
            </c:numRef>
          </c:cat>
          <c:val>
            <c:numRef>
              <c:f>Chile!$C$5:$K$5</c:f>
              <c:numCache>
                <c:formatCode>0.00</c:formatCode>
                <c:ptCount val="9"/>
                <c:pt idx="0">
                  <c:v>5.6</c:v>
                </c:pt>
                <c:pt idx="1">
                  <c:v>6.1</c:v>
                </c:pt>
                <c:pt idx="2">
                  <c:v>7.2</c:v>
                </c:pt>
                <c:pt idx="3">
                  <c:v>8</c:v>
                </c:pt>
                <c:pt idx="4">
                  <c:v>9.1999999999999993</c:v>
                </c:pt>
                <c:pt idx="5">
                  <c:v>10.5</c:v>
                </c:pt>
                <c:pt idx="6">
                  <c:v>12.2</c:v>
                </c:pt>
                <c:pt idx="7">
                  <c:v>14.5</c:v>
                </c:pt>
                <c:pt idx="8">
                  <c:v>17.2</c:v>
                </c:pt>
              </c:numCache>
            </c:numRef>
          </c:val>
        </c:ser>
        <c:dLbls>
          <c:showLegendKey val="0"/>
          <c:showVal val="0"/>
          <c:showCatName val="0"/>
          <c:showSerName val="0"/>
          <c:showPercent val="0"/>
          <c:showBubbleSize val="0"/>
        </c:dLbls>
        <c:gapWidth val="150"/>
        <c:overlap val="100"/>
        <c:axId val="223638240"/>
        <c:axId val="223639872"/>
      </c:barChart>
      <c:catAx>
        <c:axId val="22363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crossAx val="223639872"/>
        <c:crosses val="autoZero"/>
        <c:auto val="1"/>
        <c:lblAlgn val="ctr"/>
        <c:lblOffset val="100"/>
        <c:noMultiLvlLbl val="0"/>
      </c:catAx>
      <c:valAx>
        <c:axId val="223639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223638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solidFill>
        <a:schemeClr val="bg1"/>
      </a:solid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0.0493</cdr:x>
      <cdr:y>0.44564</cdr:y>
    </cdr:from>
    <cdr:to>
      <cdr:x>1</cdr:x>
      <cdr:y>0.45291</cdr:y>
    </cdr:to>
    <cdr:cxnSp macro="">
      <cdr:nvCxnSpPr>
        <cdr:cNvPr id="3" name="Conector recto 2"/>
        <cdr:cNvCxnSpPr/>
      </cdr:nvCxnSpPr>
      <cdr:spPr>
        <a:xfrm xmlns:a="http://schemas.openxmlformats.org/drawingml/2006/main" flipV="1">
          <a:off x="450761" y="2369713"/>
          <a:ext cx="8693239" cy="38637"/>
        </a:xfrm>
        <a:prstGeom xmlns:a="http://schemas.openxmlformats.org/drawingml/2006/main" prst="line">
          <a:avLst/>
        </a:prstGeom>
        <a:ln xmlns:a="http://schemas.openxmlformats.org/drawingml/2006/main" w="69850">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EFE4B-4637-4F8F-8FEA-74D0DCFCEEF6}" type="datetimeFigureOut">
              <a:rPr lang="es-CL" smtClean="0"/>
              <a:t>19-11-2014</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7F187-B53C-49EF-9AAE-FE3CC5D65A57}" type="slidenum">
              <a:rPr lang="es-CL" smtClean="0"/>
              <a:t>‹Nº›</a:t>
            </a:fld>
            <a:endParaRPr lang="es-CL"/>
          </a:p>
        </p:txBody>
      </p:sp>
    </p:spTree>
    <p:extLst>
      <p:ext uri="{BB962C8B-B14F-4D97-AF65-F5344CB8AC3E}">
        <p14:creationId xmlns:p14="http://schemas.microsoft.com/office/powerpoint/2010/main" val="78928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1C7F187-B53C-49EF-9AAE-FE3CC5D65A57}" type="slidenum">
              <a:rPr lang="es-CL" smtClean="0"/>
              <a:t>1</a:t>
            </a:fld>
            <a:endParaRPr lang="es-CL"/>
          </a:p>
        </p:txBody>
      </p:sp>
    </p:spTree>
    <p:extLst>
      <p:ext uri="{BB962C8B-B14F-4D97-AF65-F5344CB8AC3E}">
        <p14:creationId xmlns:p14="http://schemas.microsoft.com/office/powerpoint/2010/main" val="320262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smtClean="0">
                <a:ln>
                  <a:noFill/>
                </a:ln>
                <a:solidFill>
                  <a:prstClr val="black"/>
                </a:solidFill>
                <a:effectLst/>
                <a:uLnTx/>
                <a:uFillTx/>
                <a:latin typeface="+mn-lt"/>
                <a:ea typeface="+mn-ea"/>
                <a:cs typeface="+mn-cs"/>
              </a:rPr>
              <a:t>A la fuerte caída de la natalidad se acompaña un aumento en la expectativa de vida al nacer (edad media en la que el 50% de los nacidos estará aún con vida). Chile tiene la más alta expectativa de vida de Latinoamérica, siendo incluso superior a la de Estados Unidos.</a:t>
            </a:r>
          </a:p>
          <a:p>
            <a:endParaRPr lang="es-CL" dirty="0"/>
          </a:p>
        </p:txBody>
      </p:sp>
      <p:sp>
        <p:nvSpPr>
          <p:cNvPr id="4" name="Marcador de número de diapositiva 3"/>
          <p:cNvSpPr>
            <a:spLocks noGrp="1"/>
          </p:cNvSpPr>
          <p:nvPr>
            <p:ph type="sldNum" sz="quarter" idx="10"/>
          </p:nvPr>
        </p:nvSpPr>
        <p:spPr/>
        <p:txBody>
          <a:bodyPr/>
          <a:lstStyle/>
          <a:p>
            <a:fld id="{91C7F187-B53C-49EF-9AAE-FE3CC5D65A57}" type="slidenum">
              <a:rPr lang="es-CL" smtClean="0"/>
              <a:t>10</a:t>
            </a:fld>
            <a:endParaRPr lang="es-CL"/>
          </a:p>
        </p:txBody>
      </p:sp>
    </p:spTree>
    <p:extLst>
      <p:ext uri="{BB962C8B-B14F-4D97-AF65-F5344CB8AC3E}">
        <p14:creationId xmlns:p14="http://schemas.microsoft.com/office/powerpoint/2010/main" val="2515893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smtClean="0"/>
              <a:t>En 20-25 años, la población comenzaría a disminuir. Tendencias demográficas son muy difíciles de quebrar en ese lapso. </a:t>
            </a:r>
            <a:r>
              <a:rPr kumimoji="0" lang="es-CL" sz="2000" b="0" i="0" u="none" strike="noStrike" kern="1200" cap="none" spc="0" normalizeH="0" baseline="0" noProof="0" dirty="0" smtClean="0">
                <a:ln>
                  <a:noFill/>
                </a:ln>
                <a:solidFill>
                  <a:prstClr val="black"/>
                </a:solidFill>
                <a:effectLst/>
                <a:uLnTx/>
                <a:uFillTx/>
                <a:latin typeface="+mn-lt"/>
                <a:ea typeface="+mn-ea"/>
                <a:cs typeface="+mn-cs"/>
              </a:rPr>
              <a:t>A más tardar durante la próxima década la población de Chile empezará a disminuir; es decir, el número de chilenos el año 2050 será menor que el número del año 2000. Es el “siglo estéril”.</a:t>
            </a:r>
          </a:p>
          <a:p>
            <a:endParaRPr lang="es-CL" dirty="0"/>
          </a:p>
        </p:txBody>
      </p:sp>
      <p:sp>
        <p:nvSpPr>
          <p:cNvPr id="4" name="Marcador de número de diapositiva 3"/>
          <p:cNvSpPr>
            <a:spLocks noGrp="1"/>
          </p:cNvSpPr>
          <p:nvPr>
            <p:ph type="sldNum" sz="quarter" idx="10"/>
          </p:nvPr>
        </p:nvSpPr>
        <p:spPr/>
        <p:txBody>
          <a:bodyPr/>
          <a:lstStyle/>
          <a:p>
            <a:fld id="{91C7F187-B53C-49EF-9AAE-FE3CC5D65A57}" type="slidenum">
              <a:rPr lang="es-CL" smtClean="0"/>
              <a:t>11</a:t>
            </a:fld>
            <a:endParaRPr lang="es-CL"/>
          </a:p>
        </p:txBody>
      </p:sp>
    </p:spTree>
    <p:extLst>
      <p:ext uri="{BB962C8B-B14F-4D97-AF65-F5344CB8AC3E}">
        <p14:creationId xmlns:p14="http://schemas.microsoft.com/office/powerpoint/2010/main" val="1541269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smtClean="0">
                <a:ln>
                  <a:noFill/>
                </a:ln>
                <a:solidFill>
                  <a:prstClr val="black"/>
                </a:solidFill>
                <a:effectLst/>
                <a:uLnTx/>
                <a:uFillTx/>
                <a:latin typeface="+mn-lt"/>
                <a:ea typeface="+mn-ea"/>
                <a:cs typeface="+mn-cs"/>
              </a:rPr>
              <a:t>Todo lo anterior lleva e estas comparaciones de pirámides poblacionales; estructura de la población por edades y separados según sexo. Ya a simple vista se observa un ensanchamiento dramático de la población de mayor edad, en desmedro de la población infantil. </a:t>
            </a:r>
          </a:p>
          <a:p>
            <a:endParaRPr lang="es-CL" dirty="0"/>
          </a:p>
        </p:txBody>
      </p:sp>
      <p:sp>
        <p:nvSpPr>
          <p:cNvPr id="4" name="Marcador de número de diapositiva 3"/>
          <p:cNvSpPr>
            <a:spLocks noGrp="1"/>
          </p:cNvSpPr>
          <p:nvPr>
            <p:ph type="sldNum" sz="quarter" idx="10"/>
          </p:nvPr>
        </p:nvSpPr>
        <p:spPr/>
        <p:txBody>
          <a:bodyPr/>
          <a:lstStyle/>
          <a:p>
            <a:fld id="{91C7F187-B53C-49EF-9AAE-FE3CC5D65A57}" type="slidenum">
              <a:rPr lang="es-CL" smtClean="0"/>
              <a:t>12</a:t>
            </a:fld>
            <a:endParaRPr lang="es-CL"/>
          </a:p>
        </p:txBody>
      </p:sp>
    </p:spTree>
    <p:extLst>
      <p:ext uri="{BB962C8B-B14F-4D97-AF65-F5344CB8AC3E}">
        <p14:creationId xmlns:p14="http://schemas.microsoft.com/office/powerpoint/2010/main" val="1414018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smtClean="0">
                <a:ln>
                  <a:noFill/>
                </a:ln>
                <a:solidFill>
                  <a:prstClr val="black"/>
                </a:solidFill>
                <a:effectLst/>
                <a:uLnTx/>
                <a:uFillTx/>
                <a:latin typeface="+mn-lt"/>
                <a:ea typeface="+mn-ea"/>
                <a:cs typeface="+mn-cs"/>
              </a:rPr>
              <a:t>Todo lo anterior lleva e estas comparaciones de pirámides poblacionales; estructura de la población por edades y separados según sexo. Ya a simple vista se observa un ensanchamiento dramático de la población de mayor edad, en desmedro de la población infantil.</a:t>
            </a:r>
          </a:p>
          <a:p>
            <a:endParaRPr lang="es-CL" dirty="0"/>
          </a:p>
        </p:txBody>
      </p:sp>
      <p:sp>
        <p:nvSpPr>
          <p:cNvPr id="4" name="Marcador de número de diapositiva 3"/>
          <p:cNvSpPr>
            <a:spLocks noGrp="1"/>
          </p:cNvSpPr>
          <p:nvPr>
            <p:ph type="sldNum" sz="quarter" idx="10"/>
          </p:nvPr>
        </p:nvSpPr>
        <p:spPr/>
        <p:txBody>
          <a:bodyPr/>
          <a:lstStyle/>
          <a:p>
            <a:fld id="{91C7F187-B53C-49EF-9AAE-FE3CC5D65A57}" type="slidenum">
              <a:rPr lang="es-CL" smtClean="0"/>
              <a:t>13</a:t>
            </a:fld>
            <a:endParaRPr lang="es-CL"/>
          </a:p>
        </p:txBody>
      </p:sp>
    </p:spTree>
    <p:extLst>
      <p:ext uri="{BB962C8B-B14F-4D97-AF65-F5344CB8AC3E}">
        <p14:creationId xmlns:p14="http://schemas.microsoft.com/office/powerpoint/2010/main" val="3090697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2000" dirty="0" smtClean="0"/>
              <a:t>La </a:t>
            </a:r>
            <a:r>
              <a:rPr kumimoji="0" lang="es-CL" sz="2000" b="0" i="0" u="none" strike="noStrike" kern="1200" cap="none" spc="0" normalizeH="0" baseline="0" noProof="0" dirty="0" smtClean="0">
                <a:ln>
                  <a:noFill/>
                </a:ln>
                <a:solidFill>
                  <a:prstClr val="black"/>
                </a:solidFill>
                <a:effectLst/>
                <a:uLnTx/>
                <a:uFillTx/>
                <a:latin typeface="+mn-lt"/>
                <a:ea typeface="+mn-ea"/>
                <a:cs typeface="+mn-cs"/>
              </a:rPr>
              <a:t>La empleabilidad de los adultos mayores no ha aumentado de acuerdo al crecimiento de la sobrevida. Sobre 50 años en las mujeres y 60 en los hombres el % que trabaja es relativamente bajo. Varios factores lo explican: menor escolaridad, menor disposición a la jornada completa, enfermedades, más población sobre 70 y 80 años. </a:t>
            </a:r>
          </a:p>
          <a:p>
            <a:endParaRPr lang="es-CL" sz="2000" dirty="0"/>
          </a:p>
        </p:txBody>
      </p:sp>
      <p:sp>
        <p:nvSpPr>
          <p:cNvPr id="4" name="Marcador de número de diapositiva 3"/>
          <p:cNvSpPr>
            <a:spLocks noGrp="1"/>
          </p:cNvSpPr>
          <p:nvPr>
            <p:ph type="sldNum" sz="quarter" idx="10"/>
          </p:nvPr>
        </p:nvSpPr>
        <p:spPr/>
        <p:txBody>
          <a:bodyPr/>
          <a:lstStyle/>
          <a:p>
            <a:fld id="{F5569E00-5CCE-4459-AD53-67CFBBE2D532}" type="slidenum">
              <a:rPr lang="es-CL" smtClean="0">
                <a:solidFill>
                  <a:prstClr val="black"/>
                </a:solidFill>
              </a:rPr>
              <a:pPr/>
              <a:t>17</a:t>
            </a:fld>
            <a:endParaRPr lang="es-CL">
              <a:solidFill>
                <a:prstClr val="black"/>
              </a:solidFill>
            </a:endParaRPr>
          </a:p>
        </p:txBody>
      </p:sp>
    </p:spTree>
    <p:extLst>
      <p:ext uri="{BB962C8B-B14F-4D97-AF65-F5344CB8AC3E}">
        <p14:creationId xmlns:p14="http://schemas.microsoft.com/office/powerpoint/2010/main" val="3217587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smtClean="0">
                <a:ln>
                  <a:noFill/>
                </a:ln>
                <a:solidFill>
                  <a:prstClr val="black"/>
                </a:solidFill>
                <a:effectLst/>
                <a:uLnTx/>
                <a:uFillTx/>
                <a:latin typeface="+mn-lt"/>
                <a:ea typeface="+mn-ea"/>
                <a:cs typeface="+mn-cs"/>
              </a:rPr>
              <a:t>Como es visible en esta lámina, la evolución demográfica se acompaña primero de una disminución acentuada de la población dependiente, para luego aumentar. Chile tuvo un boom demográfico con tasas de dependencia muy bajas, que considerando una productividad constante como ha sido por décadas, ES la explicación más importante para el crecimiento económico que hemos experimentado en los últimos 25 años. Este “bono demográfico” está a punto de agotarse, mientras otros países todavía no alcanzan su máximo. En suma, en el futuro crecerán más que Chile.</a:t>
            </a:r>
          </a:p>
          <a:p>
            <a:endParaRPr lang="es-CL" dirty="0"/>
          </a:p>
        </p:txBody>
      </p:sp>
      <p:sp>
        <p:nvSpPr>
          <p:cNvPr id="4" name="Marcador de número de diapositiva 3"/>
          <p:cNvSpPr>
            <a:spLocks noGrp="1"/>
          </p:cNvSpPr>
          <p:nvPr>
            <p:ph type="sldNum" sz="quarter" idx="10"/>
          </p:nvPr>
        </p:nvSpPr>
        <p:spPr/>
        <p:txBody>
          <a:bodyPr/>
          <a:lstStyle/>
          <a:p>
            <a:fld id="{91C7F187-B53C-49EF-9AAE-FE3CC5D65A57}" type="slidenum">
              <a:rPr lang="es-CL" smtClean="0"/>
              <a:t>19</a:t>
            </a:fld>
            <a:endParaRPr lang="es-CL"/>
          </a:p>
        </p:txBody>
      </p:sp>
    </p:spTree>
    <p:extLst>
      <p:ext uri="{BB962C8B-B14F-4D97-AF65-F5344CB8AC3E}">
        <p14:creationId xmlns:p14="http://schemas.microsoft.com/office/powerpoint/2010/main" val="1984965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2000" dirty="0" smtClean="0"/>
              <a:t>En salud por ejemplo, la relación entre envejecimiento y gasto es directa, crece con aumentos de ingreso. Sabemos que una persona de 65 años requiere cada año 4,5 veces el gasto en salud que alguien de 30.</a:t>
            </a:r>
            <a:endParaRPr lang="es-CL" sz="2000" dirty="0"/>
          </a:p>
        </p:txBody>
      </p:sp>
      <p:sp>
        <p:nvSpPr>
          <p:cNvPr id="4" name="Marcador de número de diapositiva 3"/>
          <p:cNvSpPr>
            <a:spLocks noGrp="1"/>
          </p:cNvSpPr>
          <p:nvPr>
            <p:ph type="sldNum" sz="quarter" idx="10"/>
          </p:nvPr>
        </p:nvSpPr>
        <p:spPr/>
        <p:txBody>
          <a:bodyPr/>
          <a:lstStyle/>
          <a:p>
            <a:fld id="{F5569E00-5CCE-4459-AD53-67CFBBE2D532}" type="slidenum">
              <a:rPr lang="es-CL" smtClean="0">
                <a:solidFill>
                  <a:prstClr val="black"/>
                </a:solidFill>
              </a:rPr>
              <a:pPr/>
              <a:t>20</a:t>
            </a:fld>
            <a:endParaRPr lang="es-CL">
              <a:solidFill>
                <a:prstClr val="black"/>
              </a:solidFill>
            </a:endParaRPr>
          </a:p>
        </p:txBody>
      </p:sp>
    </p:spTree>
    <p:extLst>
      <p:ext uri="{BB962C8B-B14F-4D97-AF65-F5344CB8AC3E}">
        <p14:creationId xmlns:p14="http://schemas.microsoft.com/office/powerpoint/2010/main" val="2153280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F5569E00-5CCE-4459-AD53-67CFBBE2D532}" type="slidenum">
              <a:rPr lang="es-CL" smtClean="0">
                <a:solidFill>
                  <a:prstClr val="black"/>
                </a:solidFill>
              </a:rPr>
              <a:pPr/>
              <a:t>21</a:t>
            </a:fld>
            <a:endParaRPr lang="es-CL">
              <a:solidFill>
                <a:prstClr val="black"/>
              </a:solidFill>
            </a:endParaRPr>
          </a:p>
        </p:txBody>
      </p:sp>
      <p:sp>
        <p:nvSpPr>
          <p:cNvPr id="5" name="Marcador de notas 4"/>
          <p:cNvSpPr>
            <a:spLocks noGrp="1"/>
          </p:cNvSpPr>
          <p:nvPr>
            <p:ph type="body" sz="quarter" idx="11"/>
          </p:nvPr>
        </p:nvSpPr>
        <p:spPr/>
        <p:txBody>
          <a:bodyPr/>
          <a:lstStyle/>
          <a:p>
            <a:r>
              <a:rPr lang="es-CL" sz="2000" dirty="0" smtClean="0"/>
              <a:t>Muchos países han implementado programas de residencias para adultos mayores. Aquí en la Universidad se hizo un estudio respecto a la situación general de ancianos residentes. Como era esperable y solo por la edad, la prevalencia de enfermedad en este grupo es enorme. </a:t>
            </a:r>
            <a:r>
              <a:rPr lang="es-CL" sz="2000" dirty="0" err="1" smtClean="0"/>
              <a:t>Practicamente</a:t>
            </a:r>
            <a:r>
              <a:rPr lang="es-CL" sz="2000" dirty="0" smtClean="0"/>
              <a:t> no existe la posibilidad de ser anciano y sano.</a:t>
            </a:r>
            <a:endParaRPr lang="es-CL" sz="2000" dirty="0"/>
          </a:p>
        </p:txBody>
      </p:sp>
    </p:spTree>
    <p:extLst>
      <p:ext uri="{BB962C8B-B14F-4D97-AF65-F5344CB8AC3E}">
        <p14:creationId xmlns:p14="http://schemas.microsoft.com/office/powerpoint/2010/main" val="1848847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2000" dirty="0" smtClean="0"/>
              <a:t>A partir de este mismo estudio hicimos un cálculo del costo para el estado de implementar un programa satisfactorio en cobertura y con una calidad mínima. Estos son los resultados.</a:t>
            </a:r>
            <a:endParaRPr lang="es-CL" sz="2000" dirty="0"/>
          </a:p>
        </p:txBody>
      </p:sp>
      <p:sp>
        <p:nvSpPr>
          <p:cNvPr id="4" name="Marcador de número de diapositiva 3"/>
          <p:cNvSpPr>
            <a:spLocks noGrp="1"/>
          </p:cNvSpPr>
          <p:nvPr>
            <p:ph type="sldNum" sz="quarter" idx="10"/>
          </p:nvPr>
        </p:nvSpPr>
        <p:spPr/>
        <p:txBody>
          <a:bodyPr/>
          <a:lstStyle/>
          <a:p>
            <a:fld id="{F5569E00-5CCE-4459-AD53-67CFBBE2D532}" type="slidenum">
              <a:rPr lang="es-CL" smtClean="0">
                <a:solidFill>
                  <a:prstClr val="black"/>
                </a:solidFill>
              </a:rPr>
              <a:pPr/>
              <a:t>22</a:t>
            </a:fld>
            <a:endParaRPr lang="es-CL">
              <a:solidFill>
                <a:prstClr val="black"/>
              </a:solidFill>
            </a:endParaRPr>
          </a:p>
        </p:txBody>
      </p:sp>
    </p:spTree>
    <p:extLst>
      <p:ext uri="{BB962C8B-B14F-4D97-AF65-F5344CB8AC3E}">
        <p14:creationId xmlns:p14="http://schemas.microsoft.com/office/powerpoint/2010/main" val="666395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smtClean="0">
                <a:ln>
                  <a:noFill/>
                </a:ln>
                <a:solidFill>
                  <a:prstClr val="black"/>
                </a:solidFill>
                <a:effectLst/>
                <a:uLnTx/>
                <a:uFillTx/>
                <a:latin typeface="+mn-lt"/>
                <a:ea typeface="+mn-ea"/>
                <a:cs typeface="+mn-cs"/>
              </a:rPr>
              <a:t>Para mayor precisión, se grafica el índice de envejecimiento de la población chilena. Este gráfico es para un economista una lámina propia de Halloween. Cuánta población envejecida en proporción a cada 100 menores de 15 años. No hay sistema de pensiones, de salud e incluso de garantizar una vejez digna que resista este desafío.</a:t>
            </a:r>
          </a:p>
          <a:p>
            <a:endParaRPr lang="es-CL" dirty="0"/>
          </a:p>
        </p:txBody>
      </p:sp>
      <p:sp>
        <p:nvSpPr>
          <p:cNvPr id="4" name="Marcador de número de diapositiva 3"/>
          <p:cNvSpPr>
            <a:spLocks noGrp="1"/>
          </p:cNvSpPr>
          <p:nvPr>
            <p:ph type="sldNum" sz="quarter" idx="10"/>
          </p:nvPr>
        </p:nvSpPr>
        <p:spPr/>
        <p:txBody>
          <a:bodyPr/>
          <a:lstStyle/>
          <a:p>
            <a:fld id="{91C7F187-B53C-49EF-9AAE-FE3CC5D65A57}" type="slidenum">
              <a:rPr lang="es-CL" smtClean="0"/>
              <a:t>23</a:t>
            </a:fld>
            <a:endParaRPr lang="es-CL"/>
          </a:p>
        </p:txBody>
      </p:sp>
    </p:spTree>
    <p:extLst>
      <p:ext uri="{BB962C8B-B14F-4D97-AF65-F5344CB8AC3E}">
        <p14:creationId xmlns:p14="http://schemas.microsoft.com/office/powerpoint/2010/main" val="1840833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1C7F187-B53C-49EF-9AAE-FE3CC5D65A57}" type="slidenum">
              <a:rPr lang="es-CL" smtClean="0"/>
              <a:t>2</a:t>
            </a:fld>
            <a:endParaRPr lang="es-CL"/>
          </a:p>
        </p:txBody>
      </p:sp>
    </p:spTree>
    <p:extLst>
      <p:ext uri="{BB962C8B-B14F-4D97-AF65-F5344CB8AC3E}">
        <p14:creationId xmlns:p14="http://schemas.microsoft.com/office/powerpoint/2010/main" val="3459253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smtClean="0">
                <a:ln>
                  <a:noFill/>
                </a:ln>
                <a:solidFill>
                  <a:prstClr val="black"/>
                </a:solidFill>
                <a:effectLst/>
                <a:uLnTx/>
                <a:uFillTx/>
                <a:latin typeface="+mn-lt"/>
                <a:ea typeface="+mn-ea"/>
                <a:cs typeface="+mn-cs"/>
              </a:rPr>
              <a:t>Otro mecanismo; que ha sido utilizado por Chile y por muchas naciones, es la “importación de población”. Estados Unidos no sería la potencia que es si no hubiera tenido políticas de crecimiento demográfico por inmigración tan masivas. Este es un camino posible; pero lleno de tensiones, como experimenta Europa hoy o el mismo Estados Unidos respecto a Latinoamérica en estos años. El peor de los escenarios respecto a este componente demográfico es que sea un hecho no sujeto a políticas explícitas.</a:t>
            </a:r>
          </a:p>
          <a:p>
            <a:endParaRPr lang="es-CL" dirty="0"/>
          </a:p>
        </p:txBody>
      </p:sp>
      <p:sp>
        <p:nvSpPr>
          <p:cNvPr id="4" name="Marcador de número de diapositiva 3"/>
          <p:cNvSpPr>
            <a:spLocks noGrp="1"/>
          </p:cNvSpPr>
          <p:nvPr>
            <p:ph type="sldNum" sz="quarter" idx="10"/>
          </p:nvPr>
        </p:nvSpPr>
        <p:spPr/>
        <p:txBody>
          <a:bodyPr/>
          <a:lstStyle/>
          <a:p>
            <a:fld id="{91C7F187-B53C-49EF-9AAE-FE3CC5D65A57}" type="slidenum">
              <a:rPr lang="es-CL" smtClean="0"/>
              <a:t>24</a:t>
            </a:fld>
            <a:endParaRPr lang="es-CL"/>
          </a:p>
        </p:txBody>
      </p:sp>
    </p:spTree>
    <p:extLst>
      <p:ext uri="{BB962C8B-B14F-4D97-AF65-F5344CB8AC3E}">
        <p14:creationId xmlns:p14="http://schemas.microsoft.com/office/powerpoint/2010/main" val="4033214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smtClean="0">
                <a:ln>
                  <a:noFill/>
                </a:ln>
                <a:solidFill>
                  <a:prstClr val="black"/>
                </a:solidFill>
                <a:effectLst/>
                <a:uLnTx/>
                <a:uFillTx/>
                <a:latin typeface="+mn-lt"/>
                <a:ea typeface="+mn-ea"/>
                <a:cs typeface="+mn-cs"/>
              </a:rPr>
              <a:t>Sin embargo, respecto al crecimiento total de la población, esta tasa produce un aumento solo marginal, del orden de 0,04 por mil habitantes adicionales cada año. Y en la medida que los países de origen mejoren sus perspectivas económicas y de empleo, es probable que esa tasa disminuya.</a:t>
            </a:r>
          </a:p>
          <a:p>
            <a:endParaRPr lang="es-CL" dirty="0"/>
          </a:p>
        </p:txBody>
      </p:sp>
      <p:sp>
        <p:nvSpPr>
          <p:cNvPr id="4" name="Marcador de número de diapositiva 3"/>
          <p:cNvSpPr>
            <a:spLocks noGrp="1"/>
          </p:cNvSpPr>
          <p:nvPr>
            <p:ph type="sldNum" sz="quarter" idx="10"/>
          </p:nvPr>
        </p:nvSpPr>
        <p:spPr/>
        <p:txBody>
          <a:bodyPr/>
          <a:lstStyle/>
          <a:p>
            <a:fld id="{91C7F187-B53C-49EF-9AAE-FE3CC5D65A57}" type="slidenum">
              <a:rPr lang="es-CL" smtClean="0"/>
              <a:t>25</a:t>
            </a:fld>
            <a:endParaRPr lang="es-CL"/>
          </a:p>
        </p:txBody>
      </p:sp>
    </p:spTree>
    <p:extLst>
      <p:ext uri="{BB962C8B-B14F-4D97-AF65-F5344CB8AC3E}">
        <p14:creationId xmlns:p14="http://schemas.microsoft.com/office/powerpoint/2010/main" val="1317414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1C7F187-B53C-49EF-9AAE-FE3CC5D65A57}" type="slidenum">
              <a:rPr lang="es-CL" smtClean="0">
                <a:solidFill>
                  <a:prstClr val="black"/>
                </a:solidFill>
              </a:rPr>
              <a:pPr/>
              <a:t>26</a:t>
            </a:fld>
            <a:endParaRPr lang="es-CL">
              <a:solidFill>
                <a:prstClr val="black"/>
              </a:solidFill>
            </a:endParaRPr>
          </a:p>
        </p:txBody>
      </p:sp>
    </p:spTree>
    <p:extLst>
      <p:ext uri="{BB962C8B-B14F-4D97-AF65-F5344CB8AC3E}">
        <p14:creationId xmlns:p14="http://schemas.microsoft.com/office/powerpoint/2010/main" val="3536933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1C7F187-B53C-49EF-9AAE-FE3CC5D65A57}" type="slidenum">
              <a:rPr lang="es-CL" smtClean="0"/>
              <a:t>27</a:t>
            </a:fld>
            <a:endParaRPr lang="es-CL"/>
          </a:p>
        </p:txBody>
      </p:sp>
    </p:spTree>
    <p:extLst>
      <p:ext uri="{BB962C8B-B14F-4D97-AF65-F5344CB8AC3E}">
        <p14:creationId xmlns:p14="http://schemas.microsoft.com/office/powerpoint/2010/main" val="2612024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1C7F187-B53C-49EF-9AAE-FE3CC5D65A57}" type="slidenum">
              <a:rPr lang="es-CL" smtClean="0"/>
              <a:t>28</a:t>
            </a:fld>
            <a:endParaRPr lang="es-CL"/>
          </a:p>
        </p:txBody>
      </p:sp>
    </p:spTree>
    <p:extLst>
      <p:ext uri="{BB962C8B-B14F-4D97-AF65-F5344CB8AC3E}">
        <p14:creationId xmlns:p14="http://schemas.microsoft.com/office/powerpoint/2010/main" val="174384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CL" sz="2000" dirty="0">
                <a:solidFill>
                  <a:prstClr val="black"/>
                </a:solidFill>
              </a:rPr>
              <a:t>La humanidad enfrenta un desafío sin precedentes, para el cual ninguna cultura del pasado necesitó prepararse: una súbita alza en la expectativa de vida que se ha producido solo en los últimos dos siglos.</a:t>
            </a:r>
          </a:p>
          <a:p>
            <a:endParaRPr lang="es-CL" dirty="0"/>
          </a:p>
        </p:txBody>
      </p:sp>
      <p:sp>
        <p:nvSpPr>
          <p:cNvPr id="4" name="Marcador de número de diapositiva 3"/>
          <p:cNvSpPr>
            <a:spLocks noGrp="1"/>
          </p:cNvSpPr>
          <p:nvPr>
            <p:ph type="sldNum" sz="quarter" idx="10"/>
          </p:nvPr>
        </p:nvSpPr>
        <p:spPr/>
        <p:txBody>
          <a:bodyPr/>
          <a:lstStyle/>
          <a:p>
            <a:fld id="{91C7F187-B53C-49EF-9AAE-FE3CC5D65A57}" type="slidenum">
              <a:rPr lang="es-CL" smtClean="0"/>
              <a:t>3</a:t>
            </a:fld>
            <a:endParaRPr lang="es-CL"/>
          </a:p>
        </p:txBody>
      </p:sp>
    </p:spTree>
    <p:extLst>
      <p:ext uri="{BB962C8B-B14F-4D97-AF65-F5344CB8AC3E}">
        <p14:creationId xmlns:p14="http://schemas.microsoft.com/office/powerpoint/2010/main" val="306471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CL" sz="2000" dirty="0">
                <a:solidFill>
                  <a:prstClr val="black"/>
                </a:solidFill>
              </a:rPr>
              <a:t>A este fenómeno se le denomina “transición demográfica”, y se cumple en 4 etapas bien definidas:</a:t>
            </a:r>
          </a:p>
          <a:p>
            <a:pPr marL="457200" lvl="0" indent="-457200">
              <a:buFontTx/>
              <a:buAutoNum type="arabicPeriod"/>
            </a:pPr>
            <a:r>
              <a:rPr lang="es-CL" sz="2000" dirty="0">
                <a:solidFill>
                  <a:prstClr val="black"/>
                </a:solidFill>
              </a:rPr>
              <a:t>Las curvas de mortalidad y natalidad se separan, empezando a disminuir la primera y manteniéndose la segunda: boom demográfico.</a:t>
            </a:r>
          </a:p>
          <a:p>
            <a:pPr marL="457200" lvl="0" indent="-457200">
              <a:buFontTx/>
              <a:buAutoNum type="arabicPeriod"/>
            </a:pPr>
            <a:r>
              <a:rPr lang="es-CL" sz="2000" dirty="0">
                <a:solidFill>
                  <a:prstClr val="black"/>
                </a:solidFill>
              </a:rPr>
              <a:t>Se profundiza la caída de la mortalidad hasta llegar a su mínimo.</a:t>
            </a:r>
          </a:p>
          <a:p>
            <a:pPr marL="457200" lvl="0" indent="-457200">
              <a:buFontTx/>
              <a:buAutoNum type="arabicPeriod"/>
            </a:pPr>
            <a:r>
              <a:rPr lang="es-CL" sz="2000" dirty="0">
                <a:solidFill>
                  <a:prstClr val="black"/>
                </a:solidFill>
              </a:rPr>
              <a:t>Empieza a disminuir rápidamente la natalidad.</a:t>
            </a:r>
          </a:p>
          <a:p>
            <a:pPr marL="457200" lvl="0" indent="-457200">
              <a:buFontTx/>
              <a:buAutoNum type="arabicPeriod"/>
            </a:pPr>
            <a:r>
              <a:rPr lang="es-CL" sz="2000" dirty="0">
                <a:solidFill>
                  <a:prstClr val="black"/>
                </a:solidFill>
              </a:rPr>
              <a:t>La mortalidad sube lentamente y la natalidad se desploma: la población empieza a disminuir; pero muy envejecida.</a:t>
            </a:r>
          </a:p>
          <a:p>
            <a:endParaRPr lang="es-CL" dirty="0"/>
          </a:p>
        </p:txBody>
      </p:sp>
      <p:sp>
        <p:nvSpPr>
          <p:cNvPr id="4" name="Marcador de número de diapositiva 3"/>
          <p:cNvSpPr>
            <a:spLocks noGrp="1"/>
          </p:cNvSpPr>
          <p:nvPr>
            <p:ph type="sldNum" sz="quarter" idx="10"/>
          </p:nvPr>
        </p:nvSpPr>
        <p:spPr/>
        <p:txBody>
          <a:bodyPr/>
          <a:lstStyle/>
          <a:p>
            <a:fld id="{91C7F187-B53C-49EF-9AAE-FE3CC5D65A57}" type="slidenum">
              <a:rPr lang="es-CL" smtClean="0"/>
              <a:t>4</a:t>
            </a:fld>
            <a:endParaRPr lang="es-CL"/>
          </a:p>
        </p:txBody>
      </p:sp>
    </p:spTree>
    <p:extLst>
      <p:ext uri="{BB962C8B-B14F-4D97-AF65-F5344CB8AC3E}">
        <p14:creationId xmlns:p14="http://schemas.microsoft.com/office/powerpoint/2010/main" val="302066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CL" sz="2000" dirty="0">
                <a:solidFill>
                  <a:prstClr val="black"/>
                </a:solidFill>
              </a:rPr>
              <a:t>Chile está entrando a la fase 4, con una representación pequeña en el total de la población LA, la que sigue aumentando su población más rápidamente que nuestro país.</a:t>
            </a:r>
          </a:p>
          <a:p>
            <a:endParaRPr lang="es-CL" dirty="0"/>
          </a:p>
        </p:txBody>
      </p:sp>
      <p:sp>
        <p:nvSpPr>
          <p:cNvPr id="4" name="Marcador de número de diapositiva 3"/>
          <p:cNvSpPr>
            <a:spLocks noGrp="1"/>
          </p:cNvSpPr>
          <p:nvPr>
            <p:ph type="sldNum" sz="quarter" idx="10"/>
          </p:nvPr>
        </p:nvSpPr>
        <p:spPr/>
        <p:txBody>
          <a:bodyPr/>
          <a:lstStyle/>
          <a:p>
            <a:fld id="{91C7F187-B53C-49EF-9AAE-FE3CC5D65A57}" type="slidenum">
              <a:rPr lang="es-CL" smtClean="0"/>
              <a:t>5</a:t>
            </a:fld>
            <a:endParaRPr lang="es-CL"/>
          </a:p>
        </p:txBody>
      </p:sp>
    </p:spTree>
    <p:extLst>
      <p:ext uri="{BB962C8B-B14F-4D97-AF65-F5344CB8AC3E}">
        <p14:creationId xmlns:p14="http://schemas.microsoft.com/office/powerpoint/2010/main" val="233639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CL" sz="2000" dirty="0">
                <a:solidFill>
                  <a:prstClr val="black"/>
                </a:solidFill>
              </a:rPr>
              <a:t>La tasa de fecundidad de Chile es una de las más bajas, siendo Cuba la menor. Esta tasa de fecundidad no alcanza a al mínimo de reemplazo de la población (2,1 hijos por mujer), asegurando el paso a la fase 4 y el envejecimiento acelerado. La tasa de reemplazo se entiende como cuántos hijos debe tener cada mujer para mantener estable la población; en promedio, una mujer, un hombre y 0,1 adicional para reemplazar la pérdida por mortalidad infantil y la de aquellas mujeres que no pueden o deciden no tener hijos.</a:t>
            </a:r>
          </a:p>
          <a:p>
            <a:endParaRPr lang="es-CL" dirty="0"/>
          </a:p>
        </p:txBody>
      </p:sp>
      <p:sp>
        <p:nvSpPr>
          <p:cNvPr id="4" name="Marcador de número de diapositiva 3"/>
          <p:cNvSpPr>
            <a:spLocks noGrp="1"/>
          </p:cNvSpPr>
          <p:nvPr>
            <p:ph type="sldNum" sz="quarter" idx="10"/>
          </p:nvPr>
        </p:nvSpPr>
        <p:spPr/>
        <p:txBody>
          <a:bodyPr/>
          <a:lstStyle/>
          <a:p>
            <a:fld id="{91C7F187-B53C-49EF-9AAE-FE3CC5D65A57}" type="slidenum">
              <a:rPr lang="es-CL" smtClean="0"/>
              <a:t>6</a:t>
            </a:fld>
            <a:endParaRPr lang="es-CL"/>
          </a:p>
        </p:txBody>
      </p:sp>
    </p:spTree>
    <p:extLst>
      <p:ext uri="{BB962C8B-B14F-4D97-AF65-F5344CB8AC3E}">
        <p14:creationId xmlns:p14="http://schemas.microsoft.com/office/powerpoint/2010/main" val="216032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CL" sz="2000" dirty="0">
                <a:solidFill>
                  <a:prstClr val="black"/>
                </a:solidFill>
              </a:rPr>
              <a:t>En el contexto mundial, Chile tiene un comportamiento demográfico propio de los países desarrollados, sin alcanzar sus ingresos ni sus coberturas de salud para el adulto mayor; y debiendo combatir aún contra enfermedades propias de países en vías de desarrollo, lo que se denomina transición epidemiológica.</a:t>
            </a:r>
          </a:p>
          <a:p>
            <a:endParaRPr lang="es-CL" dirty="0"/>
          </a:p>
        </p:txBody>
      </p:sp>
      <p:sp>
        <p:nvSpPr>
          <p:cNvPr id="4" name="Marcador de número de diapositiva 3"/>
          <p:cNvSpPr>
            <a:spLocks noGrp="1"/>
          </p:cNvSpPr>
          <p:nvPr>
            <p:ph type="sldNum" sz="quarter" idx="10"/>
          </p:nvPr>
        </p:nvSpPr>
        <p:spPr/>
        <p:txBody>
          <a:bodyPr/>
          <a:lstStyle/>
          <a:p>
            <a:fld id="{91C7F187-B53C-49EF-9AAE-FE3CC5D65A57}" type="slidenum">
              <a:rPr lang="es-CL" smtClean="0"/>
              <a:t>7</a:t>
            </a:fld>
            <a:endParaRPr lang="es-CL"/>
          </a:p>
        </p:txBody>
      </p:sp>
    </p:spTree>
    <p:extLst>
      <p:ext uri="{BB962C8B-B14F-4D97-AF65-F5344CB8AC3E}">
        <p14:creationId xmlns:p14="http://schemas.microsoft.com/office/powerpoint/2010/main" val="716181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2000" dirty="0" smtClean="0"/>
              <a:t>De todo lo anterior se deriva lógicamente esta gráfica de crecimiento de la población, que sitúa a Chile en un camino de estancamiento.</a:t>
            </a:r>
            <a:endParaRPr lang="es-CL" sz="2000" dirty="0"/>
          </a:p>
        </p:txBody>
      </p:sp>
      <p:sp>
        <p:nvSpPr>
          <p:cNvPr id="4" name="Marcador de número de diapositiva 3"/>
          <p:cNvSpPr>
            <a:spLocks noGrp="1"/>
          </p:cNvSpPr>
          <p:nvPr>
            <p:ph type="sldNum" sz="quarter" idx="10"/>
          </p:nvPr>
        </p:nvSpPr>
        <p:spPr/>
        <p:txBody>
          <a:bodyPr/>
          <a:lstStyle/>
          <a:p>
            <a:fld id="{F5569E00-5CCE-4459-AD53-67CFBBE2D532}" type="slidenum">
              <a:rPr lang="es-CL" smtClean="0">
                <a:solidFill>
                  <a:prstClr val="black"/>
                </a:solidFill>
              </a:rPr>
              <a:pPr/>
              <a:t>8</a:t>
            </a:fld>
            <a:endParaRPr lang="es-CL">
              <a:solidFill>
                <a:prstClr val="black"/>
              </a:solidFill>
            </a:endParaRPr>
          </a:p>
        </p:txBody>
      </p:sp>
    </p:spTree>
    <p:extLst>
      <p:ext uri="{BB962C8B-B14F-4D97-AF65-F5344CB8AC3E}">
        <p14:creationId xmlns:p14="http://schemas.microsoft.com/office/powerpoint/2010/main" val="1746464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2000" dirty="0" smtClean="0"/>
              <a:t>La línea roja representa la tendencia de fecundidad en Chile comparada con otros países de la región. Como se ve, la tendencia a una caída de la natalidad no es nueva y se profundiza en la comparación.</a:t>
            </a:r>
            <a:endParaRPr lang="es-CL" sz="2000" dirty="0"/>
          </a:p>
        </p:txBody>
      </p:sp>
      <p:sp>
        <p:nvSpPr>
          <p:cNvPr id="4" name="Marcador de número de diapositiva 3"/>
          <p:cNvSpPr>
            <a:spLocks noGrp="1"/>
          </p:cNvSpPr>
          <p:nvPr>
            <p:ph type="sldNum" sz="quarter" idx="10"/>
          </p:nvPr>
        </p:nvSpPr>
        <p:spPr/>
        <p:txBody>
          <a:bodyPr/>
          <a:lstStyle/>
          <a:p>
            <a:fld id="{F5569E00-5CCE-4459-AD53-67CFBBE2D532}" type="slidenum">
              <a:rPr lang="es-CL" smtClean="0">
                <a:solidFill>
                  <a:prstClr val="black"/>
                </a:solidFill>
              </a:rPr>
              <a:pPr/>
              <a:t>9</a:t>
            </a:fld>
            <a:endParaRPr lang="es-CL">
              <a:solidFill>
                <a:prstClr val="black"/>
              </a:solidFill>
            </a:endParaRPr>
          </a:p>
        </p:txBody>
      </p:sp>
      <p:sp>
        <p:nvSpPr>
          <p:cNvPr id="5" name="Marcador de imagen de diapositiva 1"/>
          <p:cNvSpPr txBox="1">
            <a:spLocks noRot="1" noChangeAspect="1"/>
          </p:cNvSpPr>
          <p:nvPr/>
        </p:nvSpPr>
        <p:spPr>
          <a:xfrm>
            <a:off x="1524000" y="1295400"/>
            <a:ext cx="4114800" cy="3086100"/>
          </a:xfrm>
          <a:prstGeom prst="rect">
            <a:avLst/>
          </a:prstGeom>
          <a:noFill/>
          <a:ln w="12700">
            <a:solidFill>
              <a:prstClr val="black"/>
            </a:solidFill>
          </a:ln>
        </p:spPr>
      </p:sp>
    </p:spTree>
    <p:extLst>
      <p:ext uri="{BB962C8B-B14F-4D97-AF65-F5344CB8AC3E}">
        <p14:creationId xmlns:p14="http://schemas.microsoft.com/office/powerpoint/2010/main" val="878394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18506D8-83A1-4053-B4D8-E1A57F6E6F4B}" type="datetimeFigureOut">
              <a:rPr lang="es-CL" smtClean="0"/>
              <a:t>19-11-2014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3977A1-EFF4-4EB6-9724-AB2727DFD9AB}" type="slidenum">
              <a:rPr lang="es-CL" smtClean="0"/>
              <a:t>‹Nº›</a:t>
            </a:fld>
            <a:endParaRPr lang="es-CL"/>
          </a:p>
        </p:txBody>
      </p:sp>
    </p:spTree>
    <p:extLst>
      <p:ext uri="{BB962C8B-B14F-4D97-AF65-F5344CB8AC3E}">
        <p14:creationId xmlns:p14="http://schemas.microsoft.com/office/powerpoint/2010/main" val="47163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18506D8-83A1-4053-B4D8-E1A57F6E6F4B}" type="datetimeFigureOut">
              <a:rPr lang="es-CL" smtClean="0"/>
              <a:t>19-11-2014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3977A1-EFF4-4EB6-9724-AB2727DFD9AB}" type="slidenum">
              <a:rPr lang="es-CL" smtClean="0"/>
              <a:t>‹Nº›</a:t>
            </a:fld>
            <a:endParaRPr lang="es-CL"/>
          </a:p>
        </p:txBody>
      </p:sp>
    </p:spTree>
    <p:extLst>
      <p:ext uri="{BB962C8B-B14F-4D97-AF65-F5344CB8AC3E}">
        <p14:creationId xmlns:p14="http://schemas.microsoft.com/office/powerpoint/2010/main" val="278498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18506D8-83A1-4053-B4D8-E1A57F6E6F4B}" type="datetimeFigureOut">
              <a:rPr lang="es-CL" smtClean="0"/>
              <a:t>19-11-2014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3977A1-EFF4-4EB6-9724-AB2727DFD9AB}" type="slidenum">
              <a:rPr lang="es-CL" smtClean="0"/>
              <a:t>‹Nº›</a:t>
            </a:fld>
            <a:endParaRPr lang="es-CL"/>
          </a:p>
        </p:txBody>
      </p:sp>
    </p:spTree>
    <p:extLst>
      <p:ext uri="{BB962C8B-B14F-4D97-AF65-F5344CB8AC3E}">
        <p14:creationId xmlns:p14="http://schemas.microsoft.com/office/powerpoint/2010/main" val="194535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18506D8-83A1-4053-B4D8-E1A57F6E6F4B}" type="datetimeFigureOut">
              <a:rPr lang="es-CL" smtClean="0"/>
              <a:t>19-11-2014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3977A1-EFF4-4EB6-9724-AB2727DFD9AB}" type="slidenum">
              <a:rPr lang="es-CL" smtClean="0"/>
              <a:t>‹Nº›</a:t>
            </a:fld>
            <a:endParaRPr lang="es-CL"/>
          </a:p>
        </p:txBody>
      </p:sp>
    </p:spTree>
    <p:extLst>
      <p:ext uri="{BB962C8B-B14F-4D97-AF65-F5344CB8AC3E}">
        <p14:creationId xmlns:p14="http://schemas.microsoft.com/office/powerpoint/2010/main" val="304937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18506D8-83A1-4053-B4D8-E1A57F6E6F4B}" type="datetimeFigureOut">
              <a:rPr lang="es-CL" smtClean="0"/>
              <a:t>19-11-2014</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B3977A1-EFF4-4EB6-9724-AB2727DFD9AB}" type="slidenum">
              <a:rPr lang="es-CL" smtClean="0"/>
              <a:t>‹Nº›</a:t>
            </a:fld>
            <a:endParaRPr lang="es-CL"/>
          </a:p>
        </p:txBody>
      </p:sp>
    </p:spTree>
    <p:extLst>
      <p:ext uri="{BB962C8B-B14F-4D97-AF65-F5344CB8AC3E}">
        <p14:creationId xmlns:p14="http://schemas.microsoft.com/office/powerpoint/2010/main" val="283884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18506D8-83A1-4053-B4D8-E1A57F6E6F4B}" type="datetimeFigureOut">
              <a:rPr lang="es-CL" smtClean="0"/>
              <a:t>19-11-2014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B3977A1-EFF4-4EB6-9724-AB2727DFD9AB}" type="slidenum">
              <a:rPr lang="es-CL" smtClean="0"/>
              <a:t>‹Nº›</a:t>
            </a:fld>
            <a:endParaRPr lang="es-CL"/>
          </a:p>
        </p:txBody>
      </p:sp>
    </p:spTree>
    <p:extLst>
      <p:ext uri="{BB962C8B-B14F-4D97-AF65-F5344CB8AC3E}">
        <p14:creationId xmlns:p14="http://schemas.microsoft.com/office/powerpoint/2010/main" val="207586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18506D8-83A1-4053-B4D8-E1A57F6E6F4B}" type="datetimeFigureOut">
              <a:rPr lang="es-CL" smtClean="0"/>
              <a:t>19-11-2014</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B3977A1-EFF4-4EB6-9724-AB2727DFD9AB}" type="slidenum">
              <a:rPr lang="es-CL" smtClean="0"/>
              <a:t>‹Nº›</a:t>
            </a:fld>
            <a:endParaRPr lang="es-CL"/>
          </a:p>
        </p:txBody>
      </p:sp>
    </p:spTree>
    <p:extLst>
      <p:ext uri="{BB962C8B-B14F-4D97-AF65-F5344CB8AC3E}">
        <p14:creationId xmlns:p14="http://schemas.microsoft.com/office/powerpoint/2010/main" val="2881849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18506D8-83A1-4053-B4D8-E1A57F6E6F4B}" type="datetimeFigureOut">
              <a:rPr lang="es-CL" smtClean="0"/>
              <a:t>19-11-2014</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DB3977A1-EFF4-4EB6-9724-AB2727DFD9AB}" type="slidenum">
              <a:rPr lang="es-CL" smtClean="0"/>
              <a:t>‹Nº›</a:t>
            </a:fld>
            <a:endParaRPr lang="es-CL"/>
          </a:p>
        </p:txBody>
      </p:sp>
    </p:spTree>
    <p:extLst>
      <p:ext uri="{BB962C8B-B14F-4D97-AF65-F5344CB8AC3E}">
        <p14:creationId xmlns:p14="http://schemas.microsoft.com/office/powerpoint/2010/main" val="745907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506D8-83A1-4053-B4D8-E1A57F6E6F4B}" type="datetimeFigureOut">
              <a:rPr lang="es-CL" smtClean="0"/>
              <a:t>19-11-2014</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DB3977A1-EFF4-4EB6-9724-AB2727DFD9AB}" type="slidenum">
              <a:rPr lang="es-CL" smtClean="0"/>
              <a:t>‹Nº›</a:t>
            </a:fld>
            <a:endParaRPr lang="es-CL"/>
          </a:p>
        </p:txBody>
      </p:sp>
    </p:spTree>
    <p:extLst>
      <p:ext uri="{BB962C8B-B14F-4D97-AF65-F5344CB8AC3E}">
        <p14:creationId xmlns:p14="http://schemas.microsoft.com/office/powerpoint/2010/main" val="42337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18506D8-83A1-4053-B4D8-E1A57F6E6F4B}" type="datetimeFigureOut">
              <a:rPr lang="es-CL" smtClean="0"/>
              <a:t>19-11-2014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B3977A1-EFF4-4EB6-9724-AB2727DFD9AB}" type="slidenum">
              <a:rPr lang="es-CL" smtClean="0"/>
              <a:t>‹Nº›</a:t>
            </a:fld>
            <a:endParaRPr lang="es-CL"/>
          </a:p>
        </p:txBody>
      </p:sp>
    </p:spTree>
    <p:extLst>
      <p:ext uri="{BB962C8B-B14F-4D97-AF65-F5344CB8AC3E}">
        <p14:creationId xmlns:p14="http://schemas.microsoft.com/office/powerpoint/2010/main" val="327476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18506D8-83A1-4053-B4D8-E1A57F6E6F4B}" type="datetimeFigureOut">
              <a:rPr lang="es-CL" smtClean="0"/>
              <a:t>19-11-2014</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B3977A1-EFF4-4EB6-9724-AB2727DFD9AB}" type="slidenum">
              <a:rPr lang="es-CL" smtClean="0"/>
              <a:t>‹Nº›</a:t>
            </a:fld>
            <a:endParaRPr lang="es-CL"/>
          </a:p>
        </p:txBody>
      </p:sp>
    </p:spTree>
    <p:extLst>
      <p:ext uri="{BB962C8B-B14F-4D97-AF65-F5344CB8AC3E}">
        <p14:creationId xmlns:p14="http://schemas.microsoft.com/office/powerpoint/2010/main" val="28137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506D8-83A1-4053-B4D8-E1A57F6E6F4B}" type="datetimeFigureOut">
              <a:rPr lang="es-CL" smtClean="0"/>
              <a:t>19-11-2014</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977A1-EFF4-4EB6-9724-AB2727DFD9AB}" type="slidenum">
              <a:rPr lang="es-CL" smtClean="0"/>
              <a:t>‹Nº›</a:t>
            </a:fld>
            <a:endParaRPr lang="es-CL"/>
          </a:p>
        </p:txBody>
      </p:sp>
    </p:spTree>
    <p:extLst>
      <p:ext uri="{BB962C8B-B14F-4D97-AF65-F5344CB8AC3E}">
        <p14:creationId xmlns:p14="http://schemas.microsoft.com/office/powerpoint/2010/main" val="2930034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7.xml"/><Relationship Id="rId7" Type="http://schemas.openxmlformats.org/officeDocument/2006/relationships/image" Target="../media/image11.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val="3798371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graphicFrame>
        <p:nvGraphicFramePr>
          <p:cNvPr id="3" name="Gráfico 2"/>
          <p:cNvGraphicFramePr>
            <a:graphicFrameLocks/>
          </p:cNvGraphicFramePr>
          <p:nvPr>
            <p:extLst>
              <p:ext uri="{D42A27DB-BD31-4B8C-83A1-F6EECF244321}">
                <p14:modId xmlns:p14="http://schemas.microsoft.com/office/powerpoint/2010/main" val="754578709"/>
              </p:ext>
            </p:extLst>
          </p:nvPr>
        </p:nvGraphicFramePr>
        <p:xfrm>
          <a:off x="443578" y="1684793"/>
          <a:ext cx="8101707" cy="4989418"/>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ángulo 3"/>
          <p:cNvSpPr/>
          <p:nvPr/>
        </p:nvSpPr>
        <p:spPr>
          <a:xfrm>
            <a:off x="1509486" y="1053721"/>
            <a:ext cx="6096000" cy="569387"/>
          </a:xfrm>
          <a:prstGeom prst="rect">
            <a:avLst/>
          </a:prstGeom>
        </p:spPr>
        <p:txBody>
          <a:bodyPr wrap="square">
            <a:spAutoFit/>
          </a:bodyPr>
          <a:lstStyle/>
          <a:p>
            <a:pPr algn="ctr"/>
            <a:r>
              <a:rPr lang="es-CL" sz="2000" dirty="0" smtClean="0">
                <a:latin typeface="Arial" panose="020B0604020202020204" pitchFamily="34" charset="0"/>
                <a:cs typeface="Arial" panose="020B0604020202020204" pitchFamily="34" charset="0"/>
              </a:rPr>
              <a:t>Expectativa de vida al nacer</a:t>
            </a:r>
            <a:r>
              <a:rPr lang="es-CL" sz="3200" dirty="0" smtClean="0">
                <a:latin typeface="Arial" panose="020B0604020202020204" pitchFamily="34" charset="0"/>
                <a:cs typeface="Arial" panose="020B0604020202020204" pitchFamily="34" charset="0"/>
              </a:rPr>
              <a:t/>
            </a:r>
            <a:br>
              <a:rPr lang="es-CL" sz="3200" dirty="0" smtClean="0">
                <a:latin typeface="Arial" panose="020B0604020202020204" pitchFamily="34" charset="0"/>
                <a:cs typeface="Arial" panose="020B0604020202020204" pitchFamily="34" charset="0"/>
              </a:rPr>
            </a:br>
            <a:r>
              <a:rPr lang="es-CL" sz="1100" dirty="0">
                <a:latin typeface="Arial" panose="020B0604020202020204" pitchFamily="34" charset="0"/>
                <a:cs typeface="Arial" panose="020B0604020202020204" pitchFamily="34" charset="0"/>
              </a:rPr>
              <a:t>CELADE, 2013; en años. Total 74,3.</a:t>
            </a:r>
          </a:p>
        </p:txBody>
      </p:sp>
      <p:pic>
        <p:nvPicPr>
          <p:cNvPr id="5" name="Imagen 4"/>
          <p:cNvPicPr>
            <a:picLocks noChangeAspect="1"/>
          </p:cNvPicPr>
          <p:nvPr/>
        </p:nvPicPr>
        <p:blipFill>
          <a:blip r:embed="rId5"/>
          <a:stretch>
            <a:fillRect/>
          </a:stretch>
        </p:blipFill>
        <p:spPr>
          <a:xfrm>
            <a:off x="144379" y="1592330"/>
            <a:ext cx="8999621" cy="4993057"/>
          </a:xfrm>
          <a:prstGeom prst="rect">
            <a:avLst/>
          </a:prstGeom>
        </p:spPr>
      </p:pic>
    </p:spTree>
    <p:extLst>
      <p:ext uri="{BB962C8B-B14F-4D97-AF65-F5344CB8AC3E}">
        <p14:creationId xmlns:p14="http://schemas.microsoft.com/office/powerpoint/2010/main" val="2521904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800"/>
            <a:ext cx="9708267" cy="7280631"/>
          </a:xfrm>
          <a:prstGeom prst="rect">
            <a:avLst/>
          </a:prstGeom>
        </p:spPr>
      </p:pic>
      <p:graphicFrame>
        <p:nvGraphicFramePr>
          <p:cNvPr id="3" name="Gráfico 2"/>
          <p:cNvGraphicFramePr>
            <a:graphicFrameLocks/>
          </p:cNvGraphicFramePr>
          <p:nvPr>
            <p:extLst>
              <p:ext uri="{D42A27DB-BD31-4B8C-83A1-F6EECF244321}">
                <p14:modId xmlns:p14="http://schemas.microsoft.com/office/powerpoint/2010/main" val="2746212319"/>
              </p:ext>
            </p:extLst>
          </p:nvPr>
        </p:nvGraphicFramePr>
        <p:xfrm>
          <a:off x="90616" y="1414335"/>
          <a:ext cx="9617651" cy="5320294"/>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ángulo 4"/>
          <p:cNvSpPr/>
          <p:nvPr/>
        </p:nvSpPr>
        <p:spPr>
          <a:xfrm>
            <a:off x="2568133" y="714578"/>
            <a:ext cx="4572000" cy="538609"/>
          </a:xfrm>
          <a:prstGeom prst="rect">
            <a:avLst/>
          </a:prstGeom>
        </p:spPr>
        <p:txBody>
          <a:bodyPr>
            <a:spAutoFit/>
          </a:bodyPr>
          <a:lstStyle/>
          <a:p>
            <a:pPr algn="ctr"/>
            <a:r>
              <a:rPr lang="es-CL" dirty="0" smtClean="0">
                <a:latin typeface="Arial" panose="020B0604020202020204" pitchFamily="34" charset="0"/>
                <a:cs typeface="Arial" panose="020B0604020202020204" pitchFamily="34" charset="0"/>
              </a:rPr>
              <a:t>Tasas de crecimiento poblacional</a:t>
            </a:r>
            <a:r>
              <a:rPr lang="es-CL" sz="3200" dirty="0" smtClean="0">
                <a:latin typeface="Arial" panose="020B0604020202020204" pitchFamily="34" charset="0"/>
                <a:cs typeface="Arial" panose="020B0604020202020204" pitchFamily="34" charset="0"/>
              </a:rPr>
              <a:t/>
            </a:r>
            <a:br>
              <a:rPr lang="es-CL" sz="3200" dirty="0" smtClean="0">
                <a:latin typeface="Arial" panose="020B0604020202020204" pitchFamily="34" charset="0"/>
                <a:cs typeface="Arial" panose="020B0604020202020204" pitchFamily="34" charset="0"/>
              </a:rPr>
            </a:br>
            <a:r>
              <a:rPr lang="es-CL" sz="1100" dirty="0">
                <a:latin typeface="Arial" panose="020B0604020202020204" pitchFamily="34" charset="0"/>
                <a:cs typeface="Arial" panose="020B0604020202020204" pitchFamily="34" charset="0"/>
              </a:rPr>
              <a:t>CELADE, 2013; por quinquenios y por mil.</a:t>
            </a:r>
          </a:p>
        </p:txBody>
      </p:sp>
    </p:spTree>
    <p:extLst>
      <p:ext uri="{BB962C8B-B14F-4D97-AF65-F5344CB8AC3E}">
        <p14:creationId xmlns:p14="http://schemas.microsoft.com/office/powerpoint/2010/main" val="288709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446152" cy="7051221"/>
          </a:xfrm>
          <a:prstGeom prst="rect">
            <a:avLst/>
          </a:prstGeom>
        </p:spPr>
      </p:pic>
      <p:pic>
        <p:nvPicPr>
          <p:cNvPr id="3" name="Imagen 2"/>
          <p:cNvPicPr>
            <a:picLocks noChangeAspect="1"/>
          </p:cNvPicPr>
          <p:nvPr/>
        </p:nvPicPr>
        <p:blipFill rotWithShape="1">
          <a:blip r:embed="rId4">
            <a:lum bright="-20000"/>
          </a:blip>
          <a:srcRect t="10003"/>
          <a:stretch/>
        </p:blipFill>
        <p:spPr>
          <a:xfrm>
            <a:off x="571500" y="1677006"/>
            <a:ext cx="11487150" cy="4838094"/>
          </a:xfrm>
          <a:prstGeom prst="rect">
            <a:avLst/>
          </a:prstGeom>
          <a:ln>
            <a:noFill/>
          </a:ln>
          <a:effectLst>
            <a:outerShdw blurRad="292100" dist="139700" dir="2700000" algn="tl" rotWithShape="0">
              <a:srgbClr val="333333">
                <a:alpha val="65000"/>
              </a:srgbClr>
            </a:outerShdw>
          </a:effectLst>
        </p:spPr>
      </p:pic>
      <p:sp>
        <p:nvSpPr>
          <p:cNvPr id="4" name="Rectángulo 3"/>
          <p:cNvSpPr/>
          <p:nvPr/>
        </p:nvSpPr>
        <p:spPr>
          <a:xfrm>
            <a:off x="2258230" y="866320"/>
            <a:ext cx="7929692" cy="646331"/>
          </a:xfrm>
          <a:prstGeom prst="rect">
            <a:avLst/>
          </a:prstGeom>
        </p:spPr>
        <p:txBody>
          <a:bodyPr wrap="square">
            <a:spAutoFit/>
          </a:bodyPr>
          <a:lstStyle/>
          <a:p>
            <a:pPr algn="ctr"/>
            <a:r>
              <a:rPr lang="es-CL" sz="2000" b="1" dirty="0" smtClean="0">
                <a:latin typeface="Arial" panose="020B0604020202020204" pitchFamily="34" charset="0"/>
                <a:cs typeface="Arial" panose="020B0604020202020204" pitchFamily="34" charset="0"/>
              </a:rPr>
              <a:t>Chile: distribución relativa de la población por sexo y edad</a:t>
            </a:r>
            <a:r>
              <a:rPr lang="es-CL" dirty="0" smtClean="0">
                <a:latin typeface="Arial" panose="020B0604020202020204" pitchFamily="34" charset="0"/>
                <a:cs typeface="Arial" panose="020B0604020202020204" pitchFamily="34" charset="0"/>
              </a:rPr>
              <a:t>.</a:t>
            </a:r>
            <a:br>
              <a:rPr lang="es-CL" dirty="0" smtClean="0">
                <a:latin typeface="Arial" panose="020B0604020202020204" pitchFamily="34" charset="0"/>
                <a:cs typeface="Arial" panose="020B0604020202020204" pitchFamily="34" charset="0"/>
              </a:rPr>
            </a:br>
            <a:r>
              <a:rPr lang="es-CL" sz="1600" dirty="0" smtClean="0">
                <a:latin typeface="Arial" panose="020B0604020202020204" pitchFamily="34" charset="0"/>
                <a:cs typeface="Arial" panose="020B0604020202020204" pitchFamily="34" charset="0"/>
              </a:rPr>
              <a:t>Desaparece la pirámide.  Aparece la Cuarta Edad.  </a:t>
            </a:r>
            <a:endParaRPr lang="es-C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6042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aphicFrame>
        <p:nvGraphicFramePr>
          <p:cNvPr id="3" name="Gráfico 2"/>
          <p:cNvGraphicFramePr>
            <a:graphicFrameLocks/>
          </p:cNvGraphicFramePr>
          <p:nvPr>
            <p:extLst>
              <p:ext uri="{D42A27DB-BD31-4B8C-83A1-F6EECF244321}">
                <p14:modId xmlns:p14="http://schemas.microsoft.com/office/powerpoint/2010/main" val="2304978348"/>
              </p:ext>
            </p:extLst>
          </p:nvPr>
        </p:nvGraphicFramePr>
        <p:xfrm>
          <a:off x="866646" y="1835239"/>
          <a:ext cx="7410707" cy="4717962"/>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ángulo 3"/>
          <p:cNvSpPr/>
          <p:nvPr/>
        </p:nvSpPr>
        <p:spPr>
          <a:xfrm>
            <a:off x="448962" y="991246"/>
            <a:ext cx="8246076" cy="984885"/>
          </a:xfrm>
          <a:prstGeom prst="rect">
            <a:avLst/>
          </a:prstGeom>
        </p:spPr>
        <p:txBody>
          <a:bodyPr wrap="square">
            <a:spAutoFit/>
          </a:bodyPr>
          <a:lstStyle/>
          <a:p>
            <a:pPr algn="ctr"/>
            <a:r>
              <a:rPr lang="es-CL" dirty="0" smtClean="0">
                <a:solidFill>
                  <a:prstClr val="black"/>
                </a:solidFill>
                <a:latin typeface="Arial" panose="020B0604020202020204" pitchFamily="34" charset="0"/>
                <a:cs typeface="Arial" panose="020B0604020202020204" pitchFamily="34" charset="0"/>
              </a:rPr>
              <a:t>Chile: </a:t>
            </a:r>
            <a:r>
              <a:rPr lang="es-CL" dirty="0" smtClean="0">
                <a:latin typeface="Arial" panose="020B0604020202020204" pitchFamily="34" charset="0"/>
                <a:cs typeface="Arial" panose="020B0604020202020204" pitchFamily="34" charset="0"/>
              </a:rPr>
              <a:t>Tasas brutas de Natalidad y Mortalidad</a:t>
            </a:r>
          </a:p>
          <a:p>
            <a:pPr lvl="0" algn="ctr"/>
            <a:r>
              <a:rPr lang="es-CL" sz="1100" dirty="0">
                <a:solidFill>
                  <a:prstClr val="black"/>
                </a:solidFill>
                <a:latin typeface="Arial" panose="020B0604020202020204" pitchFamily="34" charset="0"/>
                <a:cs typeface="Arial" panose="020B0604020202020204" pitchFamily="34" charset="0"/>
              </a:rPr>
              <a:t>por 1.000 habitantes</a:t>
            </a:r>
            <a:r>
              <a:rPr lang="es-CL" sz="1100" dirty="0" smtClean="0">
                <a:solidFill>
                  <a:prstClr val="black"/>
                </a:solidFill>
                <a:latin typeface="Arial" panose="020B0604020202020204" pitchFamily="34" charset="0"/>
                <a:cs typeface="Arial" panose="020B0604020202020204" pitchFamily="34" charset="0"/>
              </a:rPr>
              <a:t>.</a:t>
            </a:r>
            <a:endParaRPr lang="es-CL" dirty="0" smtClean="0">
              <a:latin typeface="Arial" panose="020B0604020202020204" pitchFamily="34" charset="0"/>
              <a:cs typeface="Arial" panose="020B0604020202020204" pitchFamily="34" charset="0"/>
            </a:endParaRPr>
          </a:p>
          <a:p>
            <a:pPr algn="ctr"/>
            <a:r>
              <a:rPr lang="es-CL" dirty="0" smtClean="0">
                <a:latin typeface="Arial" panose="020B0604020202020204" pitchFamily="34" charset="0"/>
                <a:cs typeface="Arial" panose="020B0604020202020204" pitchFamily="34" charset="0"/>
              </a:rPr>
              <a:t>Transición demográfica avanzada. </a:t>
            </a:r>
            <a:br>
              <a:rPr lang="es-CL" dirty="0" smtClean="0">
                <a:latin typeface="Arial" panose="020B0604020202020204" pitchFamily="34" charset="0"/>
                <a:cs typeface="Arial" panose="020B0604020202020204" pitchFamily="34" charset="0"/>
              </a:rPr>
            </a:br>
            <a:endParaRPr lang="es-CL"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914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pic>
        <p:nvPicPr>
          <p:cNvPr id="5" name="Imagen 4"/>
          <p:cNvPicPr>
            <a:picLocks noChangeAspect="1"/>
          </p:cNvPicPr>
          <p:nvPr/>
        </p:nvPicPr>
        <p:blipFill rotWithShape="1">
          <a:blip r:embed="rId3"/>
          <a:srcRect t="15035"/>
          <a:stretch/>
        </p:blipFill>
        <p:spPr>
          <a:xfrm>
            <a:off x="640610" y="2017261"/>
            <a:ext cx="7862780" cy="4187597"/>
          </a:xfrm>
          <a:prstGeom prst="rect">
            <a:avLst/>
          </a:prstGeom>
          <a:effectLst>
            <a:glow rad="228600">
              <a:schemeClr val="accent5">
                <a:satMod val="175000"/>
                <a:alpha val="40000"/>
              </a:schemeClr>
            </a:glow>
          </a:effectLst>
        </p:spPr>
      </p:pic>
      <p:sp>
        <p:nvSpPr>
          <p:cNvPr id="6" name="CuadroTexto 5"/>
          <p:cNvSpPr txBox="1"/>
          <p:nvPr/>
        </p:nvSpPr>
        <p:spPr>
          <a:xfrm>
            <a:off x="2820879" y="1179721"/>
            <a:ext cx="3852337" cy="369332"/>
          </a:xfrm>
          <a:prstGeom prst="rect">
            <a:avLst/>
          </a:prstGeom>
          <a:noFill/>
        </p:spPr>
        <p:txBody>
          <a:bodyPr wrap="none" rtlCol="0">
            <a:spAutoFit/>
          </a:bodyPr>
          <a:lstStyle/>
          <a:p>
            <a:r>
              <a:rPr lang="es-CL" dirty="0" smtClean="0">
                <a:solidFill>
                  <a:prstClr val="black"/>
                </a:solidFill>
                <a:latin typeface="Arial" panose="020B0604020202020204" pitchFamily="34" charset="0"/>
                <a:cs typeface="Arial" panose="020B0604020202020204" pitchFamily="34" charset="0"/>
              </a:rPr>
              <a:t>Etapas de la transición demográfica</a:t>
            </a:r>
            <a:endParaRPr lang="es-CL"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70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aphicFrame>
        <p:nvGraphicFramePr>
          <p:cNvPr id="3" name="Gráfico 2"/>
          <p:cNvGraphicFramePr>
            <a:graphicFrameLocks/>
          </p:cNvGraphicFramePr>
          <p:nvPr>
            <p:extLst>
              <p:ext uri="{D42A27DB-BD31-4B8C-83A1-F6EECF244321}">
                <p14:modId xmlns:p14="http://schemas.microsoft.com/office/powerpoint/2010/main" val="1299613973"/>
              </p:ext>
            </p:extLst>
          </p:nvPr>
        </p:nvGraphicFramePr>
        <p:xfrm>
          <a:off x="930806" y="1935275"/>
          <a:ext cx="7237639" cy="455261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1639329" y="1015210"/>
            <a:ext cx="6796217" cy="1031051"/>
          </a:xfrm>
          <a:prstGeom prst="rect">
            <a:avLst/>
          </a:prstGeom>
        </p:spPr>
        <p:txBody>
          <a:bodyPr wrap="square">
            <a:spAutoFit/>
          </a:bodyPr>
          <a:lstStyle/>
          <a:p>
            <a:pPr algn="ctr"/>
            <a:r>
              <a:rPr lang="es-CL" dirty="0" smtClean="0">
                <a:latin typeface="Arial" panose="020B0604020202020204" pitchFamily="34" charset="0"/>
                <a:cs typeface="Arial" panose="020B0604020202020204" pitchFamily="34" charset="0"/>
              </a:rPr>
              <a:t>Chile: Proyección de la población</a:t>
            </a:r>
            <a:r>
              <a:rPr lang="es-CL" dirty="0">
                <a:latin typeface="Arial" panose="020B0604020202020204" pitchFamily="34" charset="0"/>
                <a:cs typeface="Arial" panose="020B0604020202020204" pitchFamily="34" charset="0"/>
              </a:rPr>
              <a:t> </a:t>
            </a:r>
            <a:r>
              <a:rPr lang="es-CL" sz="1100" dirty="0" smtClean="0">
                <a:latin typeface="Arial" panose="020B0604020202020204" pitchFamily="34" charset="0"/>
                <a:cs typeface="Arial" panose="020B0604020202020204" pitchFamily="34" charset="0"/>
              </a:rPr>
              <a:t>millones</a:t>
            </a:r>
          </a:p>
          <a:p>
            <a:pPr algn="ctr"/>
            <a:endParaRPr lang="es-CL" sz="1100" dirty="0" smtClean="0">
              <a:latin typeface="Arial" panose="020B0604020202020204" pitchFamily="34" charset="0"/>
              <a:cs typeface="Arial" panose="020B0604020202020204" pitchFamily="34" charset="0"/>
            </a:endParaRPr>
          </a:p>
          <a:p>
            <a:pPr algn="ctr"/>
            <a:r>
              <a:rPr lang="es-CL" sz="1400" dirty="0" smtClean="0">
                <a:latin typeface="Arial" panose="020B0604020202020204" pitchFamily="34" charset="0"/>
                <a:cs typeface="Arial" panose="020B0604020202020204" pitchFamily="34" charset="0"/>
              </a:rPr>
              <a:t>Población no crece y comienza a disminuir, con cambio en estructura por edades. </a:t>
            </a:r>
          </a:p>
          <a:p>
            <a:pPr algn="ctr"/>
            <a:endParaRPr lang="es-C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869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aphicFrame>
        <p:nvGraphicFramePr>
          <p:cNvPr id="3" name="Gráfico 2"/>
          <p:cNvGraphicFramePr>
            <a:graphicFrameLocks/>
          </p:cNvGraphicFramePr>
          <p:nvPr>
            <p:extLst>
              <p:ext uri="{D42A27DB-BD31-4B8C-83A1-F6EECF244321}">
                <p14:modId xmlns:p14="http://schemas.microsoft.com/office/powerpoint/2010/main" val="3094849489"/>
              </p:ext>
            </p:extLst>
          </p:nvPr>
        </p:nvGraphicFramePr>
        <p:xfrm>
          <a:off x="57665" y="1852259"/>
          <a:ext cx="9086335" cy="466553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2500773" y="956957"/>
            <a:ext cx="4572000" cy="646331"/>
          </a:xfrm>
          <a:prstGeom prst="rect">
            <a:avLst/>
          </a:prstGeom>
        </p:spPr>
        <p:txBody>
          <a:bodyPr>
            <a:spAutoFit/>
          </a:bodyPr>
          <a:lstStyle/>
          <a:p>
            <a:pPr algn="ctr"/>
            <a:r>
              <a:rPr lang="es-CL" dirty="0" smtClean="0">
                <a:latin typeface="Arial" panose="020B0604020202020204" pitchFamily="34" charset="0"/>
                <a:cs typeface="Arial" panose="020B0604020202020204" pitchFamily="34" charset="0"/>
              </a:rPr>
              <a:t>Chile: Distribución de población por edad.</a:t>
            </a:r>
          </a:p>
          <a:p>
            <a:pPr algn="ctr"/>
            <a:r>
              <a:rPr lang="es-CL" dirty="0" smtClean="0">
                <a:latin typeface="Arial" panose="020B0604020202020204" pitchFamily="34" charset="0"/>
                <a:cs typeface="Arial" panose="020B0604020202020204" pitchFamily="34" charset="0"/>
              </a:rPr>
              <a:t>Envejecimiento imparable</a:t>
            </a:r>
          </a:p>
        </p:txBody>
      </p:sp>
    </p:spTree>
    <p:extLst>
      <p:ext uri="{BB962C8B-B14F-4D97-AF65-F5344CB8AC3E}">
        <p14:creationId xmlns:p14="http://schemas.microsoft.com/office/powerpoint/2010/main" val="50819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84" y="0"/>
            <a:ext cx="9144000" cy="6857464"/>
          </a:xfrm>
          <a:prstGeom prst="rect">
            <a:avLst/>
          </a:prstGeom>
        </p:spPr>
      </p:pic>
      <p:sp>
        <p:nvSpPr>
          <p:cNvPr id="4" name="Rectángulo 3"/>
          <p:cNvSpPr/>
          <p:nvPr/>
        </p:nvSpPr>
        <p:spPr>
          <a:xfrm>
            <a:off x="2286000" y="1015210"/>
            <a:ext cx="4572000" cy="584775"/>
          </a:xfrm>
          <a:prstGeom prst="rect">
            <a:avLst/>
          </a:prstGeom>
        </p:spPr>
        <p:txBody>
          <a:bodyPr>
            <a:spAutoFit/>
          </a:bodyPr>
          <a:lstStyle/>
          <a:p>
            <a:pPr algn="ctr"/>
            <a:r>
              <a:rPr lang="es-CL" dirty="0" smtClean="0">
                <a:solidFill>
                  <a:prstClr val="black"/>
                </a:solidFill>
                <a:latin typeface="Arial" panose="020B0604020202020204" pitchFamily="34" charset="0"/>
                <a:cs typeface="Arial" panose="020B0604020202020204" pitchFamily="34" charset="0"/>
              </a:rPr>
              <a:t>Empleabilidad según edad</a:t>
            </a:r>
          </a:p>
          <a:p>
            <a:pPr algn="ctr"/>
            <a:r>
              <a:rPr lang="es-CL" sz="1400" dirty="0" smtClean="0">
                <a:solidFill>
                  <a:prstClr val="black"/>
                </a:solidFill>
                <a:latin typeface="Arial" panose="020B0604020202020204" pitchFamily="34" charset="0"/>
                <a:cs typeface="Arial" panose="020B0604020202020204" pitchFamily="34" charset="0"/>
              </a:rPr>
              <a:t>Países OECD, </a:t>
            </a:r>
            <a:r>
              <a:rPr lang="es-CL" sz="1400" dirty="0" err="1" smtClean="0">
                <a:solidFill>
                  <a:prstClr val="black"/>
                </a:solidFill>
                <a:latin typeface="Arial" panose="020B0604020202020204" pitchFamily="34" charset="0"/>
                <a:cs typeface="Arial" panose="020B0604020202020204" pitchFamily="34" charset="0"/>
              </a:rPr>
              <a:t>Lancet</a:t>
            </a:r>
            <a:r>
              <a:rPr lang="es-CL" sz="1400" dirty="0" smtClean="0">
                <a:solidFill>
                  <a:prstClr val="black"/>
                </a:solidFill>
                <a:latin typeface="Arial" panose="020B0604020202020204" pitchFamily="34" charset="0"/>
                <a:cs typeface="Arial" panose="020B0604020202020204" pitchFamily="34" charset="0"/>
              </a:rPr>
              <a:t>, 2014</a:t>
            </a:r>
            <a:endParaRPr lang="es-CL" sz="1400" dirty="0">
              <a:solidFill>
                <a:prstClr val="black"/>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4">
            <a:lum contrast="-20000"/>
          </a:blip>
          <a:stretch>
            <a:fillRect/>
          </a:stretch>
        </p:blipFill>
        <p:spPr>
          <a:xfrm>
            <a:off x="694481" y="1599985"/>
            <a:ext cx="8368496" cy="5068930"/>
          </a:xfrm>
          <a:prstGeom prst="rect">
            <a:avLst/>
          </a:prstGeom>
        </p:spPr>
      </p:pic>
    </p:spTree>
    <p:extLst>
      <p:ext uri="{BB962C8B-B14F-4D97-AF65-F5344CB8AC3E}">
        <p14:creationId xmlns:p14="http://schemas.microsoft.com/office/powerpoint/2010/main" val="2858556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610" y="-180553"/>
            <a:ext cx="9144000" cy="6857464"/>
          </a:xfrm>
          <a:prstGeom prst="rect">
            <a:avLst/>
          </a:prstGeom>
        </p:spPr>
      </p:pic>
      <mc:AlternateContent xmlns:mc="http://schemas.openxmlformats.org/markup-compatibility/2006" xmlns:a14="http://schemas.microsoft.com/office/drawing/2010/main">
        <mc:Choice Requires="a14">
          <p:sp>
            <p:nvSpPr>
              <p:cNvPr id="3" name="CuadroTexto 2"/>
              <p:cNvSpPr txBox="1"/>
              <p:nvPr/>
            </p:nvSpPr>
            <p:spPr>
              <a:xfrm>
                <a:off x="98855" y="2118925"/>
                <a:ext cx="3339158" cy="698012"/>
              </a:xfrm>
              <a:prstGeom prst="rect">
                <a:avLst/>
              </a:prstGeom>
              <a:noFill/>
            </p:spPr>
            <p:txBody>
              <a:bodyPr wrap="square" lIns="0" tIns="0" rIns="0" bIns="0" rtlCol="0">
                <a:spAutoFit/>
              </a:bodyPr>
              <a:lstStyle/>
              <a:p>
                <a:pPr algn="ctr"/>
                <a:r>
                  <a:rPr lang="es-CL" sz="3200" dirty="0" smtClean="0">
                    <a:latin typeface="Arial" panose="020B0604020202020204" pitchFamily="34" charset="0"/>
                    <a:cs typeface="Arial" panose="020B0604020202020204" pitchFamily="34" charset="0"/>
                  </a:rPr>
                  <a:t>TD </a:t>
                </a:r>
                <a14:m>
                  <m:oMath xmlns:m="http://schemas.openxmlformats.org/officeDocument/2006/math">
                    <m:r>
                      <a:rPr lang="es-CL" sz="3200" i="1" smtClean="0">
                        <a:latin typeface="Cambria Math" panose="02040503050406030204" pitchFamily="18" charset="0"/>
                      </a:rPr>
                      <m:t>=</m:t>
                    </m:r>
                    <m:f>
                      <m:fPr>
                        <m:ctrlPr>
                          <a:rPr lang="es-CL" sz="3200" i="1" smtClean="0">
                            <a:latin typeface="Cambria Math" panose="02040503050406030204" pitchFamily="18" charset="0"/>
                          </a:rPr>
                        </m:ctrlPr>
                      </m:fPr>
                      <m:num>
                        <m:r>
                          <a:rPr lang="es-CL" sz="3200" i="1" smtClean="0">
                            <a:latin typeface="Cambria Math" panose="02040503050406030204" pitchFamily="18" charset="0"/>
                          </a:rPr>
                          <m:t>𝑛</m:t>
                        </m:r>
                        <m:r>
                          <a:rPr lang="es-CL" sz="3200" b="0" i="1" smtClean="0">
                            <a:latin typeface="Cambria Math" panose="02040503050406030204" pitchFamily="18" charset="0"/>
                          </a:rPr>
                          <m:t>1</m:t>
                        </m:r>
                      </m:num>
                      <m:den>
                        <m:r>
                          <a:rPr lang="es-CL" sz="3200" b="0" i="1" smtClean="0">
                            <a:latin typeface="Cambria Math" panose="02040503050406030204" pitchFamily="18" charset="0"/>
                          </a:rPr>
                          <m:t>𝑛</m:t>
                        </m:r>
                        <m:r>
                          <a:rPr lang="es-CL" sz="3200" b="0" i="1" smtClean="0">
                            <a:latin typeface="Cambria Math" panose="02040503050406030204" pitchFamily="18" charset="0"/>
                          </a:rPr>
                          <m:t>2</m:t>
                        </m:r>
                      </m:den>
                    </m:f>
                    <m:r>
                      <a:rPr lang="es-CL" sz="3200" b="0" i="0" smtClean="0">
                        <a:latin typeface="Cambria Math" panose="02040503050406030204" pitchFamily="18" charset="0"/>
                      </a:rPr>
                      <m:t> </m:t>
                    </m:r>
                    <m:r>
                      <m:rPr>
                        <m:sty m:val="p"/>
                      </m:rPr>
                      <a:rPr lang="es-CL" sz="3200" b="0" i="0" smtClean="0">
                        <a:latin typeface="Cambria Math" panose="02040503050406030204" pitchFamily="18" charset="0"/>
                      </a:rPr>
                      <m:t>x</m:t>
                    </m:r>
                    <m:r>
                      <a:rPr lang="es-CL" sz="3200" b="0" i="0" smtClean="0">
                        <a:latin typeface="Cambria Math" panose="02040503050406030204" pitchFamily="18" charset="0"/>
                      </a:rPr>
                      <m:t>  100</m:t>
                    </m:r>
                  </m:oMath>
                </a14:m>
                <a:endParaRPr lang="es-CL" sz="3200" dirty="0">
                  <a:latin typeface="Arial" panose="020B0604020202020204" pitchFamily="34" charset="0"/>
                  <a:cs typeface="Arial" panose="020B0604020202020204" pitchFamily="34" charset="0"/>
                </a:endParaRPr>
              </a:p>
            </p:txBody>
          </p:sp>
        </mc:Choice>
        <mc:Fallback xmlns="">
          <p:sp>
            <p:nvSpPr>
              <p:cNvPr id="3" name="CuadroTexto 2"/>
              <p:cNvSpPr txBox="1">
                <a:spLocks noRot="1" noChangeAspect="1" noMove="1" noResize="1" noEditPoints="1" noAdjustHandles="1" noChangeArrowheads="1" noChangeShapeType="1" noTextEdit="1"/>
              </p:cNvSpPr>
              <p:nvPr/>
            </p:nvSpPr>
            <p:spPr>
              <a:xfrm>
                <a:off x="98855" y="2118925"/>
                <a:ext cx="3339158" cy="698012"/>
              </a:xfrm>
              <a:prstGeom prst="rect">
                <a:avLst/>
              </a:prstGeom>
              <a:blipFill rotWithShape="0">
                <a:blip r:embed="rId3"/>
                <a:stretch>
                  <a:fillRect t="-6140" b="-17544"/>
                </a:stretch>
              </a:blipFill>
            </p:spPr>
            <p:txBody>
              <a:bodyPr/>
              <a:lstStyle/>
              <a:p>
                <a:r>
                  <a:rPr lang="es-CL">
                    <a:noFill/>
                  </a:rPr>
                  <a:t> </a:t>
                </a:r>
              </a:p>
            </p:txBody>
          </p:sp>
        </mc:Fallback>
      </mc:AlternateContent>
      <p:sp>
        <p:nvSpPr>
          <p:cNvPr id="4" name="CuadroTexto 3"/>
          <p:cNvSpPr txBox="1"/>
          <p:nvPr/>
        </p:nvSpPr>
        <p:spPr>
          <a:xfrm>
            <a:off x="3551120" y="2206321"/>
            <a:ext cx="5592880" cy="584775"/>
          </a:xfrm>
          <a:prstGeom prst="rect">
            <a:avLst/>
          </a:prstGeom>
          <a:noFill/>
        </p:spPr>
        <p:txBody>
          <a:bodyPr wrap="square" rtlCol="0">
            <a:spAutoFit/>
          </a:bodyPr>
          <a:lstStyle/>
          <a:p>
            <a:r>
              <a:rPr lang="es-CL" sz="1600" dirty="0" smtClean="0">
                <a:latin typeface="Arial" panose="020B0604020202020204" pitchFamily="34" charset="0"/>
                <a:cs typeface="Arial" panose="020B0604020202020204" pitchFamily="34" charset="0"/>
              </a:rPr>
              <a:t>n1: # de personas entre 0 y 14 años y mayores de 65 años</a:t>
            </a:r>
          </a:p>
          <a:p>
            <a:r>
              <a:rPr lang="es-CL" sz="1600" dirty="0">
                <a:latin typeface="Arial" panose="020B0604020202020204" pitchFamily="34" charset="0"/>
                <a:cs typeface="Arial" panose="020B0604020202020204" pitchFamily="34" charset="0"/>
              </a:rPr>
              <a:t>n</a:t>
            </a:r>
            <a:r>
              <a:rPr lang="es-CL" sz="1600" dirty="0" smtClean="0">
                <a:latin typeface="Arial" panose="020B0604020202020204" pitchFamily="34" charset="0"/>
                <a:cs typeface="Arial" panose="020B0604020202020204" pitchFamily="34" charset="0"/>
              </a:rPr>
              <a:t>2: # de personas entre 15 y 64 años</a:t>
            </a:r>
            <a:endParaRPr lang="es-CL" sz="1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CuadroTexto 4"/>
              <p:cNvSpPr txBox="1"/>
              <p:nvPr/>
            </p:nvSpPr>
            <p:spPr>
              <a:xfrm>
                <a:off x="385979" y="3564722"/>
                <a:ext cx="2780185" cy="716478"/>
              </a:xfrm>
              <a:prstGeom prst="rect">
                <a:avLst/>
              </a:prstGeom>
              <a:noFill/>
            </p:spPr>
            <p:txBody>
              <a:bodyPr wrap="none" lIns="0" tIns="0" rIns="0" bIns="0" rtlCol="0">
                <a:spAutoFit/>
              </a:bodyPr>
              <a:lstStyle/>
              <a:p>
                <a:r>
                  <a:rPr lang="es-CL" sz="3200" dirty="0" smtClean="0">
                    <a:latin typeface="Arial" panose="020B0604020202020204" pitchFamily="34" charset="0"/>
                    <a:cs typeface="Arial" panose="020B0604020202020204" pitchFamily="34" charset="0"/>
                  </a:rPr>
                  <a:t>TDi </a:t>
                </a:r>
                <a14:m>
                  <m:oMath xmlns:m="http://schemas.openxmlformats.org/officeDocument/2006/math">
                    <m:r>
                      <a:rPr lang="es-CL" sz="3200" i="1" smtClean="0">
                        <a:latin typeface="Cambria Math" panose="02040503050406030204" pitchFamily="18" charset="0"/>
                      </a:rPr>
                      <m:t>=</m:t>
                    </m:r>
                    <m:f>
                      <m:fPr>
                        <m:ctrlPr>
                          <a:rPr lang="es-CL" sz="3200" i="1" smtClean="0">
                            <a:latin typeface="Cambria Math" panose="02040503050406030204" pitchFamily="18" charset="0"/>
                          </a:rPr>
                        </m:ctrlPr>
                      </m:fPr>
                      <m:num>
                        <m:r>
                          <a:rPr lang="es-CL" sz="3200" i="1" smtClean="0">
                            <a:latin typeface="Cambria Math" panose="02040503050406030204" pitchFamily="18" charset="0"/>
                          </a:rPr>
                          <m:t>𝑛</m:t>
                        </m:r>
                        <m:r>
                          <a:rPr lang="es-CL" sz="3200" b="0" i="1" smtClean="0">
                            <a:latin typeface="Cambria Math" panose="02040503050406030204" pitchFamily="18" charset="0"/>
                          </a:rPr>
                          <m:t>𝑖</m:t>
                        </m:r>
                      </m:num>
                      <m:den>
                        <m:r>
                          <a:rPr lang="es-CL" sz="3200" b="0" i="1" smtClean="0">
                            <a:latin typeface="Cambria Math" panose="02040503050406030204" pitchFamily="18" charset="0"/>
                          </a:rPr>
                          <m:t>𝑛</m:t>
                        </m:r>
                        <m:r>
                          <a:rPr lang="es-CL" sz="3200" b="0" i="1" smtClean="0">
                            <a:latin typeface="Cambria Math" panose="02040503050406030204" pitchFamily="18" charset="0"/>
                          </a:rPr>
                          <m:t>2</m:t>
                        </m:r>
                      </m:den>
                    </m:f>
                    <m:r>
                      <a:rPr lang="es-CL" sz="3200" b="0" i="0" smtClean="0">
                        <a:latin typeface="Cambria Math" panose="02040503050406030204" pitchFamily="18" charset="0"/>
                      </a:rPr>
                      <m:t> </m:t>
                    </m:r>
                    <m:r>
                      <m:rPr>
                        <m:sty m:val="p"/>
                      </m:rPr>
                      <a:rPr lang="es-CL" sz="3200" b="0" i="0" smtClean="0">
                        <a:latin typeface="Cambria Math" panose="02040503050406030204" pitchFamily="18" charset="0"/>
                      </a:rPr>
                      <m:t>x</m:t>
                    </m:r>
                    <m:r>
                      <a:rPr lang="es-CL" sz="3200" b="0" i="0" smtClean="0">
                        <a:latin typeface="Cambria Math" panose="02040503050406030204" pitchFamily="18" charset="0"/>
                      </a:rPr>
                      <m:t>  100</m:t>
                    </m:r>
                  </m:oMath>
                </a14:m>
                <a:endParaRPr lang="es-CL" sz="3200" dirty="0">
                  <a:latin typeface="Arial" panose="020B0604020202020204" pitchFamily="34" charset="0"/>
                  <a:cs typeface="Arial" panose="020B0604020202020204" pitchFamily="34" charset="0"/>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385979" y="3564722"/>
                <a:ext cx="2780185" cy="716478"/>
              </a:xfrm>
              <a:prstGeom prst="rect">
                <a:avLst/>
              </a:prstGeom>
              <a:blipFill rotWithShape="0">
                <a:blip r:embed="rId4"/>
                <a:stretch>
                  <a:fillRect l="-8772" t="-3419" b="-1709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430073" y="5028985"/>
                <a:ext cx="3121047" cy="658963"/>
              </a:xfrm>
              <a:prstGeom prst="rect">
                <a:avLst/>
              </a:prstGeom>
              <a:noFill/>
            </p:spPr>
            <p:txBody>
              <a:bodyPr wrap="none" lIns="0" tIns="0" rIns="0" bIns="0" rtlCol="0">
                <a:spAutoFit/>
              </a:bodyPr>
              <a:lstStyle/>
              <a:p>
                <a:r>
                  <a:rPr lang="es-CL" sz="3200" dirty="0" smtClean="0">
                    <a:latin typeface="Arial" panose="020B0604020202020204" pitchFamily="34" charset="0"/>
                    <a:cs typeface="Arial" panose="020B0604020202020204" pitchFamily="34" charset="0"/>
                  </a:rPr>
                  <a:t>TDm </a:t>
                </a:r>
                <a14:m>
                  <m:oMath xmlns:m="http://schemas.openxmlformats.org/officeDocument/2006/math">
                    <m:r>
                      <a:rPr lang="es-CL" sz="3200" i="1" smtClean="0">
                        <a:latin typeface="Cambria Math" panose="02040503050406030204" pitchFamily="18" charset="0"/>
                      </a:rPr>
                      <m:t>=</m:t>
                    </m:r>
                    <m:f>
                      <m:fPr>
                        <m:ctrlPr>
                          <a:rPr lang="es-CL" sz="3200" i="1" smtClean="0">
                            <a:latin typeface="Cambria Math" panose="02040503050406030204" pitchFamily="18" charset="0"/>
                          </a:rPr>
                        </m:ctrlPr>
                      </m:fPr>
                      <m:num>
                        <m:r>
                          <a:rPr lang="es-CL" sz="3200" i="1" smtClean="0">
                            <a:latin typeface="Cambria Math" panose="02040503050406030204" pitchFamily="18" charset="0"/>
                          </a:rPr>
                          <m:t>𝑛</m:t>
                        </m:r>
                        <m:r>
                          <a:rPr lang="es-CL" sz="3200" b="0" i="1" smtClean="0">
                            <a:latin typeface="Cambria Math" panose="02040503050406030204" pitchFamily="18" charset="0"/>
                          </a:rPr>
                          <m:t>𝑚</m:t>
                        </m:r>
                      </m:num>
                      <m:den>
                        <m:r>
                          <a:rPr lang="es-CL" sz="3200" b="0" i="1" smtClean="0">
                            <a:latin typeface="Cambria Math" panose="02040503050406030204" pitchFamily="18" charset="0"/>
                          </a:rPr>
                          <m:t>𝑛</m:t>
                        </m:r>
                        <m:r>
                          <a:rPr lang="es-CL" sz="3200" b="0" i="1" smtClean="0">
                            <a:latin typeface="Cambria Math" panose="02040503050406030204" pitchFamily="18" charset="0"/>
                          </a:rPr>
                          <m:t>2</m:t>
                        </m:r>
                      </m:den>
                    </m:f>
                    <m:r>
                      <a:rPr lang="es-CL" sz="3200" b="0" i="0" smtClean="0">
                        <a:latin typeface="Cambria Math" panose="02040503050406030204" pitchFamily="18" charset="0"/>
                      </a:rPr>
                      <m:t> </m:t>
                    </m:r>
                    <m:r>
                      <m:rPr>
                        <m:sty m:val="p"/>
                      </m:rPr>
                      <a:rPr lang="es-CL" sz="3200" b="0" i="0" smtClean="0">
                        <a:latin typeface="Cambria Math" panose="02040503050406030204" pitchFamily="18" charset="0"/>
                      </a:rPr>
                      <m:t>x</m:t>
                    </m:r>
                    <m:r>
                      <a:rPr lang="es-CL" sz="3200" b="0" i="0" smtClean="0">
                        <a:latin typeface="Cambria Math" panose="02040503050406030204" pitchFamily="18" charset="0"/>
                      </a:rPr>
                      <m:t>  100</m:t>
                    </m:r>
                  </m:oMath>
                </a14:m>
                <a:endParaRPr lang="es-CL" sz="3200" dirty="0">
                  <a:latin typeface="Arial" panose="020B0604020202020204" pitchFamily="34" charset="0"/>
                  <a:cs typeface="Arial" panose="020B0604020202020204" pitchFamily="34"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430073" y="5028985"/>
                <a:ext cx="3121047" cy="658963"/>
              </a:xfrm>
              <a:prstGeom prst="rect">
                <a:avLst/>
              </a:prstGeom>
              <a:blipFill rotWithShape="0">
                <a:blip r:embed="rId5"/>
                <a:stretch>
                  <a:fillRect l="-8008" t="-12037" b="-18519"/>
                </a:stretch>
              </a:blipFill>
            </p:spPr>
            <p:txBody>
              <a:bodyPr/>
              <a:lstStyle/>
              <a:p>
                <a:r>
                  <a:rPr lang="es-CL">
                    <a:noFill/>
                  </a:rPr>
                  <a:t> </a:t>
                </a:r>
              </a:p>
            </p:txBody>
          </p:sp>
        </mc:Fallback>
      </mc:AlternateContent>
      <p:sp>
        <p:nvSpPr>
          <p:cNvPr id="7" name="CuadroTexto 6"/>
          <p:cNvSpPr txBox="1"/>
          <p:nvPr/>
        </p:nvSpPr>
        <p:spPr>
          <a:xfrm>
            <a:off x="3619188" y="3696425"/>
            <a:ext cx="3586238" cy="584775"/>
          </a:xfrm>
          <a:prstGeom prst="rect">
            <a:avLst/>
          </a:prstGeom>
          <a:noFill/>
        </p:spPr>
        <p:txBody>
          <a:bodyPr wrap="none" rtlCol="0">
            <a:spAutoFit/>
          </a:bodyPr>
          <a:lstStyle/>
          <a:p>
            <a:r>
              <a:rPr lang="es-CL" sz="1600" dirty="0" smtClean="0">
                <a:latin typeface="Arial" panose="020B0604020202020204" pitchFamily="34" charset="0"/>
                <a:cs typeface="Arial" panose="020B0604020202020204" pitchFamily="34" charset="0"/>
              </a:rPr>
              <a:t>ni: # de personas entre 0 y 14 años</a:t>
            </a:r>
          </a:p>
          <a:p>
            <a:r>
              <a:rPr lang="es-CL" sz="1600" dirty="0" smtClean="0">
                <a:latin typeface="Arial" panose="020B0604020202020204" pitchFamily="34" charset="0"/>
                <a:cs typeface="Arial" panose="020B0604020202020204" pitchFamily="34" charset="0"/>
              </a:rPr>
              <a:t>n2: # de personas entre 15 y 64 años</a:t>
            </a:r>
            <a:endParaRPr lang="es-CL" sz="1600" dirty="0">
              <a:latin typeface="Arial" panose="020B0604020202020204" pitchFamily="34" charset="0"/>
              <a:cs typeface="Arial" panose="020B0604020202020204" pitchFamily="34" charset="0"/>
            </a:endParaRPr>
          </a:p>
        </p:txBody>
      </p:sp>
      <p:sp>
        <p:nvSpPr>
          <p:cNvPr id="8" name="CuadroTexto 7"/>
          <p:cNvSpPr txBox="1"/>
          <p:nvPr/>
        </p:nvSpPr>
        <p:spPr>
          <a:xfrm>
            <a:off x="3748856" y="5028985"/>
            <a:ext cx="3802644" cy="584775"/>
          </a:xfrm>
          <a:prstGeom prst="rect">
            <a:avLst/>
          </a:prstGeom>
          <a:noFill/>
        </p:spPr>
        <p:txBody>
          <a:bodyPr wrap="none" rtlCol="0">
            <a:spAutoFit/>
          </a:bodyPr>
          <a:lstStyle/>
          <a:p>
            <a:r>
              <a:rPr lang="es-CL" sz="1600" dirty="0" err="1" smtClean="0">
                <a:latin typeface="Arial" panose="020B0604020202020204" pitchFamily="34" charset="0"/>
                <a:cs typeface="Arial" panose="020B0604020202020204" pitchFamily="34" charset="0"/>
              </a:rPr>
              <a:t>nm</a:t>
            </a:r>
            <a:r>
              <a:rPr lang="es-CL" sz="1600" dirty="0" smtClean="0">
                <a:latin typeface="Arial" panose="020B0604020202020204" pitchFamily="34" charset="0"/>
                <a:cs typeface="Arial" panose="020B0604020202020204" pitchFamily="34" charset="0"/>
              </a:rPr>
              <a:t>: # de personas mayores de 65 años</a:t>
            </a:r>
          </a:p>
          <a:p>
            <a:r>
              <a:rPr lang="es-CL" sz="1600" dirty="0" smtClean="0">
                <a:latin typeface="Arial" panose="020B0604020202020204" pitchFamily="34" charset="0"/>
                <a:cs typeface="Arial" panose="020B0604020202020204" pitchFamily="34" charset="0"/>
              </a:rPr>
              <a:t>n2: # de personas entre 15 y 64 años</a:t>
            </a:r>
            <a:endParaRPr lang="es-CL" sz="1600" dirty="0">
              <a:latin typeface="Arial" panose="020B0604020202020204" pitchFamily="34" charset="0"/>
              <a:cs typeface="Arial" panose="020B0604020202020204" pitchFamily="34" charset="0"/>
            </a:endParaRPr>
          </a:p>
        </p:txBody>
      </p:sp>
      <p:sp>
        <p:nvSpPr>
          <p:cNvPr id="9" name="Rectángulo 8"/>
          <p:cNvSpPr/>
          <p:nvPr/>
        </p:nvSpPr>
        <p:spPr>
          <a:xfrm>
            <a:off x="385979" y="847920"/>
            <a:ext cx="8607518" cy="1877437"/>
          </a:xfrm>
          <a:prstGeom prst="rect">
            <a:avLst/>
          </a:prstGeom>
        </p:spPr>
        <p:txBody>
          <a:bodyPr wrap="square">
            <a:spAutoFit/>
          </a:bodyPr>
          <a:lstStyle/>
          <a:p>
            <a:r>
              <a:rPr lang="es-CL" sz="2400" dirty="0" smtClean="0">
                <a:latin typeface="Arial" panose="020B0604020202020204" pitchFamily="34" charset="0"/>
                <a:cs typeface="Arial" panose="020B0604020202020204" pitchFamily="34" charset="0"/>
              </a:rPr>
              <a:t>                      Tasa de Dependencia</a:t>
            </a:r>
          </a:p>
          <a:p>
            <a:r>
              <a:rPr lang="es-CL" sz="1600" dirty="0" smtClean="0">
                <a:latin typeface="Arial" panose="020B0604020202020204" pitchFamily="34" charset="0"/>
                <a:cs typeface="Arial" panose="020B0604020202020204" pitchFamily="34" charset="0"/>
              </a:rPr>
              <a:t>Proporción de la población económicamente activa que </a:t>
            </a:r>
            <a:r>
              <a:rPr lang="es-CL" sz="1600" i="1" dirty="0" smtClean="0">
                <a:latin typeface="Arial" panose="020B0604020202020204" pitchFamily="34" charset="0"/>
                <a:cs typeface="Arial" panose="020B0604020202020204" pitchFamily="34" charset="0"/>
              </a:rPr>
              <a:t>sostiene</a:t>
            </a:r>
            <a:r>
              <a:rPr lang="es-CL" sz="1600" dirty="0" smtClean="0">
                <a:latin typeface="Arial" panose="020B0604020202020204" pitchFamily="34" charset="0"/>
                <a:cs typeface="Arial" panose="020B0604020202020204" pitchFamily="34" charset="0"/>
              </a:rPr>
              <a:t> a quienes no participan laboralmente. </a:t>
            </a:r>
          </a:p>
          <a:p>
            <a:r>
              <a:rPr lang="es-CL" sz="1600" dirty="0" smtClean="0">
                <a:latin typeface="Arial" panose="020B0604020202020204" pitchFamily="34" charset="0"/>
                <a:cs typeface="Arial" panose="020B0604020202020204" pitchFamily="34" charset="0"/>
              </a:rPr>
              <a:t>Definición debería cambiar, por aumento escolaridad y por trabajo sobre 65 años. </a:t>
            </a:r>
          </a:p>
          <a:p>
            <a:endParaRPr lang="es-CL" sz="2000" dirty="0" smtClean="0">
              <a:latin typeface="Arial" panose="020B0604020202020204" pitchFamily="34" charset="0"/>
              <a:cs typeface="Arial" panose="020B0604020202020204" pitchFamily="34" charset="0"/>
            </a:endParaRPr>
          </a:p>
          <a:p>
            <a:endParaRPr lang="es-C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70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aphicFrame>
        <p:nvGraphicFramePr>
          <p:cNvPr id="3" name="Gráfico 2"/>
          <p:cNvGraphicFramePr>
            <a:graphicFrameLocks/>
          </p:cNvGraphicFramePr>
          <p:nvPr>
            <p:extLst>
              <p:ext uri="{D42A27DB-BD31-4B8C-83A1-F6EECF244321}">
                <p14:modId xmlns:p14="http://schemas.microsoft.com/office/powerpoint/2010/main" val="546838689"/>
              </p:ext>
            </p:extLst>
          </p:nvPr>
        </p:nvGraphicFramePr>
        <p:xfrm>
          <a:off x="1239046" y="1708751"/>
          <a:ext cx="6665907" cy="4790022"/>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ángulo 3"/>
          <p:cNvSpPr/>
          <p:nvPr/>
        </p:nvSpPr>
        <p:spPr>
          <a:xfrm>
            <a:off x="420130" y="963775"/>
            <a:ext cx="8435546" cy="984885"/>
          </a:xfrm>
          <a:prstGeom prst="rect">
            <a:avLst/>
          </a:prstGeom>
        </p:spPr>
        <p:txBody>
          <a:bodyPr wrap="square">
            <a:spAutoFit/>
          </a:bodyPr>
          <a:lstStyle/>
          <a:p>
            <a:pPr algn="ctr"/>
            <a:r>
              <a:rPr lang="es-CL" dirty="0" smtClean="0">
                <a:latin typeface="Arial" panose="020B0604020202020204" pitchFamily="34" charset="0"/>
                <a:cs typeface="Arial" panose="020B0604020202020204" pitchFamily="34" charset="0"/>
              </a:rPr>
              <a:t>Tasa de dependencia en países LA.</a:t>
            </a:r>
          </a:p>
          <a:p>
            <a:pPr lvl="0" algn="ctr"/>
            <a:r>
              <a:rPr lang="es-CL" sz="1100" dirty="0">
                <a:solidFill>
                  <a:prstClr val="black"/>
                </a:solidFill>
                <a:latin typeface="Arial" panose="020B0604020202020204" pitchFamily="34" charset="0"/>
                <a:cs typeface="Arial" panose="020B0604020202020204" pitchFamily="34" charset="0"/>
              </a:rPr>
              <a:t>Población dependiente/</a:t>
            </a:r>
            <a:r>
              <a:rPr lang="es-CL" sz="1100" dirty="0" err="1">
                <a:solidFill>
                  <a:prstClr val="black"/>
                </a:solidFill>
                <a:latin typeface="Arial" panose="020B0604020202020204" pitchFamily="34" charset="0"/>
                <a:cs typeface="Arial" panose="020B0604020202020204" pitchFamily="34" charset="0"/>
              </a:rPr>
              <a:t>pob</a:t>
            </a:r>
            <a:r>
              <a:rPr lang="es-CL" sz="1100" dirty="0">
                <a:solidFill>
                  <a:prstClr val="black"/>
                </a:solidFill>
                <a:latin typeface="Arial" panose="020B0604020202020204" pitchFamily="34" charset="0"/>
                <a:cs typeface="Arial" panose="020B0604020202020204" pitchFamily="34" charset="0"/>
              </a:rPr>
              <a:t>. </a:t>
            </a:r>
            <a:r>
              <a:rPr lang="es-CL" sz="1100" dirty="0" smtClean="0">
                <a:solidFill>
                  <a:prstClr val="black"/>
                </a:solidFill>
                <a:latin typeface="Arial" panose="020B0604020202020204" pitchFamily="34" charset="0"/>
                <a:cs typeface="Arial" panose="020B0604020202020204" pitchFamily="34" charset="0"/>
              </a:rPr>
              <a:t>activa</a:t>
            </a:r>
            <a:endParaRPr lang="es-CL" dirty="0" smtClean="0">
              <a:latin typeface="Arial" panose="020B0604020202020204" pitchFamily="34" charset="0"/>
              <a:cs typeface="Arial" panose="020B0604020202020204" pitchFamily="34" charset="0"/>
            </a:endParaRPr>
          </a:p>
          <a:p>
            <a:pPr algn="ctr"/>
            <a:r>
              <a:rPr lang="es-CL" sz="1600" dirty="0" smtClean="0">
                <a:solidFill>
                  <a:prstClr val="black"/>
                </a:solidFill>
                <a:latin typeface="Arial" panose="020B0604020202020204" pitchFamily="34" charset="0"/>
                <a:cs typeface="Arial" panose="020B0604020202020204" pitchFamily="34" charset="0"/>
              </a:rPr>
              <a:t>Se </a:t>
            </a:r>
            <a:r>
              <a:rPr lang="es-CL" sz="1600" dirty="0">
                <a:solidFill>
                  <a:prstClr val="black"/>
                </a:solidFill>
                <a:latin typeface="Arial" panose="020B0604020202020204" pitchFamily="34" charset="0"/>
                <a:cs typeface="Arial" panose="020B0604020202020204" pitchFamily="34" charset="0"/>
              </a:rPr>
              <a:t>acaba </a:t>
            </a:r>
            <a:r>
              <a:rPr lang="es-CL" sz="1600" dirty="0" smtClean="0">
                <a:latin typeface="Arial" panose="020B0604020202020204" pitchFamily="34" charset="0"/>
                <a:cs typeface="Arial" panose="020B0604020202020204" pitchFamily="34" charset="0"/>
              </a:rPr>
              <a:t>bono demográfico.  </a:t>
            </a:r>
            <a:r>
              <a:rPr lang="es-CL" dirty="0" smtClean="0">
                <a:latin typeface="Arial" panose="020B0604020202020204" pitchFamily="34" charset="0"/>
                <a:cs typeface="Arial" panose="020B0604020202020204" pitchFamily="34" charset="0"/>
              </a:rPr>
              <a:t/>
            </a:r>
            <a:br>
              <a:rPr lang="es-CL" dirty="0" smtClean="0">
                <a:latin typeface="Arial" panose="020B0604020202020204" pitchFamily="34" charset="0"/>
                <a:cs typeface="Arial" panose="020B0604020202020204" pitchFamily="34" charset="0"/>
              </a:rPr>
            </a:br>
            <a:endParaRPr lang="es-CL"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21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594"/>
            <a:ext cx="9144793" cy="6858594"/>
          </a:xfrm>
          <a:prstGeom prst="rect">
            <a:avLst/>
          </a:prstGeom>
        </p:spPr>
      </p:pic>
      <p:sp>
        <p:nvSpPr>
          <p:cNvPr id="2" name="Título 1"/>
          <p:cNvSpPr>
            <a:spLocks noGrp="1"/>
          </p:cNvSpPr>
          <p:nvPr>
            <p:ph type="ctrTitle"/>
          </p:nvPr>
        </p:nvSpPr>
        <p:spPr>
          <a:xfrm>
            <a:off x="7924800" y="0"/>
            <a:ext cx="1219200" cy="45719"/>
          </a:xfrm>
        </p:spPr>
        <p:txBody>
          <a:bodyPr>
            <a:normAutofit fontScale="90000"/>
          </a:bodyPr>
          <a:lstStyle/>
          <a:p>
            <a:r>
              <a:rPr lang="es-CL" sz="1800" dirty="0" smtClean="0"/>
              <a:t>m</a:t>
            </a:r>
            <a:endParaRPr lang="es-CL" sz="1800" dirty="0"/>
          </a:p>
        </p:txBody>
      </p:sp>
      <p:sp>
        <p:nvSpPr>
          <p:cNvPr id="3" name="Subtítulo 2"/>
          <p:cNvSpPr>
            <a:spLocks noGrp="1"/>
          </p:cNvSpPr>
          <p:nvPr>
            <p:ph type="subTitle" idx="1"/>
          </p:nvPr>
        </p:nvSpPr>
        <p:spPr>
          <a:xfrm>
            <a:off x="691979" y="3428703"/>
            <a:ext cx="7837659" cy="3286897"/>
          </a:xfrm>
        </p:spPr>
        <p:txBody>
          <a:bodyPr>
            <a:normAutofit/>
          </a:bodyPr>
          <a:lstStyle/>
          <a:p>
            <a:r>
              <a:rPr lang="es-CL" b="1" i="1" dirty="0" smtClean="0">
                <a:solidFill>
                  <a:schemeClr val="accent1">
                    <a:lumMod val="50000"/>
                  </a:schemeClr>
                </a:solidFill>
                <a:latin typeface="Arial" panose="020B0604020202020204" pitchFamily="34" charset="0"/>
                <a:cs typeface="Arial" panose="020B0604020202020204" pitchFamily="34" charset="0"/>
              </a:rPr>
              <a:t>EFECTOS SOCIALES Y ECONÓMICOS DEL CAMBIO DEMOGRÁFICO:</a:t>
            </a:r>
          </a:p>
          <a:p>
            <a:r>
              <a:rPr lang="es-CL" b="1" i="1" dirty="0" smtClean="0">
                <a:solidFill>
                  <a:schemeClr val="accent1">
                    <a:lumMod val="50000"/>
                  </a:schemeClr>
                </a:solidFill>
                <a:latin typeface="Arial" panose="020B0604020202020204" pitchFamily="34" charset="0"/>
                <a:cs typeface="Arial" panose="020B0604020202020204" pitchFamily="34" charset="0"/>
              </a:rPr>
              <a:t>¿ESTAMOS PREPARADOS?</a:t>
            </a:r>
          </a:p>
          <a:p>
            <a:endParaRPr lang="es-CL" b="1" i="1" dirty="0" smtClean="0">
              <a:solidFill>
                <a:schemeClr val="accent1">
                  <a:lumMod val="50000"/>
                </a:schemeClr>
              </a:solidFill>
              <a:latin typeface="Arial" panose="020B0604020202020204" pitchFamily="34" charset="0"/>
              <a:cs typeface="Arial" panose="020B0604020202020204" pitchFamily="34" charset="0"/>
            </a:endParaRPr>
          </a:p>
          <a:p>
            <a:r>
              <a:rPr lang="es-CL" sz="2000" i="1" dirty="0" smtClean="0">
                <a:solidFill>
                  <a:schemeClr val="accent1">
                    <a:lumMod val="50000"/>
                  </a:schemeClr>
                </a:solidFill>
                <a:latin typeface="Arial" panose="020B0604020202020204" pitchFamily="34" charset="0"/>
                <a:cs typeface="Arial" panose="020B0604020202020204" pitchFamily="34" charset="0"/>
              </a:rPr>
              <a:t>Hugo Lavados</a:t>
            </a:r>
          </a:p>
          <a:p>
            <a:r>
              <a:rPr lang="es-CL" sz="2000" i="1" dirty="0" smtClean="0">
                <a:solidFill>
                  <a:schemeClr val="accent1">
                    <a:lumMod val="50000"/>
                  </a:schemeClr>
                </a:solidFill>
                <a:latin typeface="Arial" panose="020B0604020202020204" pitchFamily="34" charset="0"/>
                <a:cs typeface="Arial" panose="020B0604020202020204" pitchFamily="34" charset="0"/>
              </a:rPr>
              <a:t>                               Rector Universidad San Sebastián</a:t>
            </a:r>
            <a:endParaRPr lang="es-CL" sz="2000" i="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241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4" name="Rectángulo 3"/>
          <p:cNvSpPr/>
          <p:nvPr/>
        </p:nvSpPr>
        <p:spPr>
          <a:xfrm>
            <a:off x="2285999" y="1112914"/>
            <a:ext cx="4572000" cy="538609"/>
          </a:xfrm>
          <a:prstGeom prst="rect">
            <a:avLst/>
          </a:prstGeom>
        </p:spPr>
        <p:txBody>
          <a:bodyPr>
            <a:spAutoFit/>
          </a:bodyPr>
          <a:lstStyle/>
          <a:p>
            <a:pPr algn="ctr"/>
            <a:r>
              <a:rPr lang="es-CL" dirty="0" smtClean="0">
                <a:solidFill>
                  <a:prstClr val="black"/>
                </a:solidFill>
                <a:latin typeface="Arial" panose="020B0604020202020204" pitchFamily="34" charset="0"/>
                <a:cs typeface="Arial" panose="020B0604020202020204" pitchFamily="34" charset="0"/>
              </a:rPr>
              <a:t>Inmigración en Latinoamérica </a:t>
            </a:r>
            <a:br>
              <a:rPr lang="es-CL" dirty="0" smtClean="0">
                <a:solidFill>
                  <a:prstClr val="black"/>
                </a:solidFill>
                <a:latin typeface="Arial" panose="020B0604020202020204" pitchFamily="34" charset="0"/>
                <a:cs typeface="Arial" panose="020B0604020202020204" pitchFamily="34" charset="0"/>
              </a:rPr>
            </a:br>
            <a:r>
              <a:rPr lang="es-CL" sz="1100" dirty="0" smtClean="0">
                <a:solidFill>
                  <a:prstClr val="black"/>
                </a:solidFill>
                <a:latin typeface="Arial" panose="020B0604020202020204" pitchFamily="34" charset="0"/>
                <a:cs typeface="Arial" panose="020B0604020202020204" pitchFamily="34" charset="0"/>
              </a:rPr>
              <a:t>OIM.</a:t>
            </a:r>
            <a:endParaRPr lang="es-CL" sz="1100" dirty="0">
              <a:solidFill>
                <a:prstClr val="black"/>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b="12673"/>
          <a:stretch/>
        </p:blipFill>
        <p:spPr>
          <a:xfrm>
            <a:off x="714375" y="1283732"/>
            <a:ext cx="8172450" cy="4538845"/>
          </a:xfrm>
          <a:prstGeom prst="rect">
            <a:avLst/>
          </a:prstGeom>
        </p:spPr>
      </p:pic>
      <p:sp>
        <p:nvSpPr>
          <p:cNvPr id="7" name="Rectángulo 6"/>
          <p:cNvSpPr/>
          <p:nvPr/>
        </p:nvSpPr>
        <p:spPr>
          <a:xfrm>
            <a:off x="1667434" y="914400"/>
            <a:ext cx="5190565" cy="369332"/>
          </a:xfrm>
          <a:prstGeom prst="rect">
            <a:avLst/>
          </a:prstGeom>
        </p:spPr>
        <p:txBody>
          <a:bodyPr wrap="square">
            <a:spAutoFit/>
          </a:bodyPr>
          <a:lstStyle/>
          <a:p>
            <a:pPr algn="ctr"/>
            <a:r>
              <a:rPr lang="es-CL" dirty="0">
                <a:solidFill>
                  <a:prstClr val="black"/>
                </a:solidFill>
                <a:latin typeface="Arial" panose="020B0604020202020204" pitchFamily="34" charset="0"/>
                <a:cs typeface="Arial" panose="020B0604020202020204" pitchFamily="34" charset="0"/>
              </a:rPr>
              <a:t>Gasto total en </a:t>
            </a:r>
            <a:r>
              <a:rPr lang="es-CL" dirty="0" smtClean="0">
                <a:solidFill>
                  <a:prstClr val="black"/>
                </a:solidFill>
                <a:latin typeface="Arial" panose="020B0604020202020204" pitchFamily="34" charset="0"/>
                <a:cs typeface="Arial" panose="020B0604020202020204" pitchFamily="34" charset="0"/>
              </a:rPr>
              <a:t>salud </a:t>
            </a:r>
            <a:endParaRPr lang="es-CL" dirty="0">
              <a:solidFill>
                <a:prstClr val="black"/>
              </a:solidFill>
              <a:latin typeface="Arial" panose="020B0604020202020204" pitchFamily="34" charset="0"/>
              <a:cs typeface="Arial" panose="020B0604020202020204" pitchFamily="34" charset="0"/>
            </a:endParaRPr>
          </a:p>
        </p:txBody>
      </p:sp>
      <p:sp>
        <p:nvSpPr>
          <p:cNvPr id="8" name="CuadroTexto 7"/>
          <p:cNvSpPr txBox="1"/>
          <p:nvPr/>
        </p:nvSpPr>
        <p:spPr>
          <a:xfrm>
            <a:off x="1586753" y="6266329"/>
            <a:ext cx="184731" cy="369332"/>
          </a:xfrm>
          <a:prstGeom prst="rect">
            <a:avLst/>
          </a:prstGeom>
          <a:noFill/>
        </p:spPr>
        <p:txBody>
          <a:bodyPr wrap="none" rtlCol="0">
            <a:spAutoFit/>
          </a:bodyPr>
          <a:lstStyle/>
          <a:p>
            <a:endParaRPr lang="es-CL" dirty="0">
              <a:solidFill>
                <a:prstClr val="black"/>
              </a:solidFill>
            </a:endParaRPr>
          </a:p>
        </p:txBody>
      </p:sp>
      <p:sp>
        <p:nvSpPr>
          <p:cNvPr id="9" name="CuadroTexto 8"/>
          <p:cNvSpPr txBox="1"/>
          <p:nvPr/>
        </p:nvSpPr>
        <p:spPr>
          <a:xfrm>
            <a:off x="1452281" y="5755341"/>
            <a:ext cx="5957047" cy="923330"/>
          </a:xfrm>
          <a:prstGeom prst="rect">
            <a:avLst/>
          </a:prstGeom>
          <a:noFill/>
        </p:spPr>
        <p:txBody>
          <a:bodyPr wrap="square" rtlCol="0">
            <a:spAutoFit/>
          </a:bodyPr>
          <a:lstStyle/>
          <a:p>
            <a:endParaRPr lang="es-CL" dirty="0" smtClean="0">
              <a:solidFill>
                <a:prstClr val="black"/>
              </a:solidFill>
            </a:endParaRPr>
          </a:p>
          <a:p>
            <a:pPr algn="ctr"/>
            <a:r>
              <a:rPr lang="es-CL" dirty="0" smtClean="0">
                <a:solidFill>
                  <a:prstClr val="black"/>
                </a:solidFill>
              </a:rPr>
              <a:t>Como </a:t>
            </a:r>
            <a:r>
              <a:rPr lang="es-CL" dirty="0">
                <a:solidFill>
                  <a:prstClr val="black"/>
                </a:solidFill>
              </a:rPr>
              <a:t>porcentaje del </a:t>
            </a:r>
            <a:r>
              <a:rPr lang="es-CL" dirty="0" smtClean="0">
                <a:solidFill>
                  <a:prstClr val="black"/>
                </a:solidFill>
              </a:rPr>
              <a:t>PIB en </a:t>
            </a:r>
            <a:r>
              <a:rPr lang="es-CL" dirty="0">
                <a:solidFill>
                  <a:prstClr val="black"/>
                </a:solidFill>
              </a:rPr>
              <a:t>comparación con el porcentaje de la población de al menos 65 </a:t>
            </a:r>
            <a:r>
              <a:rPr lang="es-CL" dirty="0" smtClean="0">
                <a:solidFill>
                  <a:prstClr val="black"/>
                </a:solidFill>
              </a:rPr>
              <a:t>años.</a:t>
            </a:r>
            <a:endParaRPr lang="es-CL" dirty="0">
              <a:solidFill>
                <a:prstClr val="black"/>
              </a:solidFill>
            </a:endParaRPr>
          </a:p>
        </p:txBody>
      </p:sp>
    </p:spTree>
    <p:extLst>
      <p:ext uri="{BB962C8B-B14F-4D97-AF65-F5344CB8AC3E}">
        <p14:creationId xmlns:p14="http://schemas.microsoft.com/office/powerpoint/2010/main" val="3866727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4" name="Rectángulo 3"/>
          <p:cNvSpPr/>
          <p:nvPr/>
        </p:nvSpPr>
        <p:spPr>
          <a:xfrm>
            <a:off x="2285999" y="1112914"/>
            <a:ext cx="4572000" cy="538609"/>
          </a:xfrm>
          <a:prstGeom prst="rect">
            <a:avLst/>
          </a:prstGeom>
        </p:spPr>
        <p:txBody>
          <a:bodyPr>
            <a:spAutoFit/>
          </a:bodyPr>
          <a:lstStyle/>
          <a:p>
            <a:pPr algn="ctr"/>
            <a:r>
              <a:rPr lang="es-CL" dirty="0" smtClean="0">
                <a:solidFill>
                  <a:prstClr val="black"/>
                </a:solidFill>
                <a:latin typeface="Arial" panose="020B0604020202020204" pitchFamily="34" charset="0"/>
                <a:cs typeface="Arial" panose="020B0604020202020204" pitchFamily="34" charset="0"/>
              </a:rPr>
              <a:t>Inmigración en Latinoamérica </a:t>
            </a:r>
            <a:br>
              <a:rPr lang="es-CL" dirty="0" smtClean="0">
                <a:solidFill>
                  <a:prstClr val="black"/>
                </a:solidFill>
                <a:latin typeface="Arial" panose="020B0604020202020204" pitchFamily="34" charset="0"/>
                <a:cs typeface="Arial" panose="020B0604020202020204" pitchFamily="34" charset="0"/>
              </a:rPr>
            </a:br>
            <a:r>
              <a:rPr lang="es-CL" sz="1100" dirty="0" smtClean="0">
                <a:solidFill>
                  <a:prstClr val="black"/>
                </a:solidFill>
                <a:latin typeface="Arial" panose="020B0604020202020204" pitchFamily="34" charset="0"/>
                <a:cs typeface="Arial" panose="020B0604020202020204" pitchFamily="34" charset="0"/>
              </a:rPr>
              <a:t>OIM.</a:t>
            </a:r>
            <a:endParaRPr lang="es-CL" sz="1100" dirty="0">
              <a:solidFill>
                <a:prstClr val="black"/>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8" name="CuadroTexto 7"/>
          <p:cNvSpPr txBox="1"/>
          <p:nvPr/>
        </p:nvSpPr>
        <p:spPr>
          <a:xfrm>
            <a:off x="1586753" y="6266329"/>
            <a:ext cx="184731" cy="369332"/>
          </a:xfrm>
          <a:prstGeom prst="rect">
            <a:avLst/>
          </a:prstGeom>
          <a:noFill/>
        </p:spPr>
        <p:txBody>
          <a:bodyPr wrap="none" rtlCol="0">
            <a:spAutoFit/>
          </a:bodyPr>
          <a:lstStyle/>
          <a:p>
            <a:endParaRPr lang="es-CL" dirty="0">
              <a:solidFill>
                <a:prstClr val="black"/>
              </a:solidFill>
            </a:endParaRPr>
          </a:p>
        </p:txBody>
      </p:sp>
      <p:sp>
        <p:nvSpPr>
          <p:cNvPr id="10" name="Text Box 18"/>
          <p:cNvSpPr txBox="1">
            <a:spLocks noChangeArrowheads="1"/>
          </p:cNvSpPr>
          <p:nvPr/>
        </p:nvSpPr>
        <p:spPr bwMode="auto">
          <a:xfrm>
            <a:off x="179388" y="6381750"/>
            <a:ext cx="2673350" cy="307975"/>
          </a:xfrm>
          <a:prstGeom prst="rect">
            <a:avLst/>
          </a:prstGeom>
          <a:noFill/>
          <a:ln>
            <a:noFill/>
          </a:ln>
          <a:extLst/>
        </p:spPr>
        <p:txBody>
          <a:bodyPr wrap="none">
            <a:spAutoFit/>
          </a:bodyPr>
          <a:lstStyle>
            <a:lvl1pPr eaLnBrk="0" hangingPunct="0">
              <a:defRPr sz="1400" b="1">
                <a:solidFill>
                  <a:schemeClr val="tx1"/>
                </a:solidFill>
                <a:latin typeface="Arial" charset="0"/>
                <a:ea typeface="ＭＳ Ｐゴシック" charset="0"/>
                <a:cs typeface="Arial" charset="0"/>
              </a:defRPr>
            </a:lvl1pPr>
            <a:lvl2pPr marL="742950" indent="-285750" eaLnBrk="0" hangingPunct="0">
              <a:defRPr sz="1400" b="1">
                <a:solidFill>
                  <a:schemeClr val="tx1"/>
                </a:solidFill>
                <a:latin typeface="Arial" charset="0"/>
                <a:ea typeface="Arial" charset="0"/>
                <a:cs typeface="Arial" charset="0"/>
              </a:defRPr>
            </a:lvl2pPr>
            <a:lvl3pPr marL="1143000" indent="-228600" eaLnBrk="0" hangingPunct="0">
              <a:defRPr sz="1400" b="1">
                <a:solidFill>
                  <a:schemeClr val="tx1"/>
                </a:solidFill>
                <a:latin typeface="Arial" charset="0"/>
                <a:ea typeface="Arial" charset="0"/>
                <a:cs typeface="Arial" charset="0"/>
              </a:defRPr>
            </a:lvl3pPr>
            <a:lvl4pPr marL="1600200" indent="-228600" eaLnBrk="0" hangingPunct="0">
              <a:defRPr sz="1400" b="1">
                <a:solidFill>
                  <a:schemeClr val="tx1"/>
                </a:solidFill>
                <a:latin typeface="Arial" charset="0"/>
                <a:ea typeface="Arial" charset="0"/>
                <a:cs typeface="Arial" charset="0"/>
              </a:defRPr>
            </a:lvl4pPr>
            <a:lvl5pPr marL="2057400" indent="-228600" eaLnBrk="0" hangingPunct="0">
              <a:defRPr sz="1400"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ea typeface="Arial" charset="0"/>
                <a:cs typeface="Arial" charset="0"/>
              </a:defRPr>
            </a:lvl9pPr>
          </a:lstStyle>
          <a:p>
            <a:pPr>
              <a:spcBef>
                <a:spcPct val="50000"/>
              </a:spcBef>
              <a:defRPr/>
            </a:pPr>
            <a:r>
              <a:rPr lang="es-ES" b="0" kern="0" dirty="0" smtClean="0">
                <a:solidFill>
                  <a:srgbClr val="000000"/>
                </a:solidFill>
                <a:latin typeface="Verdana"/>
                <a:cs typeface="Verdana"/>
              </a:rPr>
              <a:t>Base: Total 251 entrevistas</a:t>
            </a:r>
          </a:p>
        </p:txBody>
      </p:sp>
      <p:sp>
        <p:nvSpPr>
          <p:cNvPr id="11" name="Text Box 7"/>
          <p:cNvSpPr txBox="1">
            <a:spLocks noChangeArrowheads="1"/>
          </p:cNvSpPr>
          <p:nvPr/>
        </p:nvSpPr>
        <p:spPr bwMode="auto">
          <a:xfrm>
            <a:off x="212224" y="1651523"/>
            <a:ext cx="4852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285750" indent="-285750" eaLnBrk="0" hangingPunct="0">
              <a:tabLst>
                <a:tab pos="409575" algn="r"/>
                <a:tab pos="2743200" algn="ctr"/>
                <a:tab pos="5486400" algn="r"/>
              </a:tabLst>
              <a:defRPr>
                <a:solidFill>
                  <a:schemeClr val="tx1"/>
                </a:solidFill>
                <a:latin typeface="Calibri" panose="020F0502020204030204" pitchFamily="34" charset="0"/>
                <a:ea typeface="MS PGothic" panose="020B0600070205080204" pitchFamily="34" charset="-128"/>
              </a:defRPr>
            </a:lvl1pPr>
            <a:lvl2pPr marL="742950" indent="-285750" eaLnBrk="0" hangingPunct="0">
              <a:tabLst>
                <a:tab pos="409575" algn="r"/>
                <a:tab pos="2743200" algn="ctr"/>
                <a:tab pos="5486400" algn="r"/>
              </a:tabLst>
              <a:defRPr>
                <a:solidFill>
                  <a:schemeClr val="tx1"/>
                </a:solidFill>
                <a:latin typeface="Calibri" panose="020F0502020204030204" pitchFamily="34" charset="0"/>
                <a:ea typeface="MS PGothic" panose="020B0600070205080204" pitchFamily="34" charset="-128"/>
              </a:defRPr>
            </a:lvl2pPr>
            <a:lvl3pPr marL="1143000" indent="-228600" eaLnBrk="0" hangingPunct="0">
              <a:tabLst>
                <a:tab pos="409575" algn="r"/>
                <a:tab pos="2743200" algn="ctr"/>
                <a:tab pos="5486400" algn="r"/>
              </a:tabLst>
              <a:defRPr>
                <a:solidFill>
                  <a:schemeClr val="tx1"/>
                </a:solidFill>
                <a:latin typeface="Calibri" panose="020F0502020204030204" pitchFamily="34" charset="0"/>
                <a:ea typeface="MS PGothic" panose="020B0600070205080204" pitchFamily="34" charset="-128"/>
              </a:defRPr>
            </a:lvl3pPr>
            <a:lvl4pPr marL="1600200" indent="-228600" eaLnBrk="0" hangingPunct="0">
              <a:tabLst>
                <a:tab pos="409575" algn="r"/>
                <a:tab pos="2743200" algn="ctr"/>
                <a:tab pos="5486400" algn="r"/>
              </a:tabLst>
              <a:defRPr>
                <a:solidFill>
                  <a:schemeClr val="tx1"/>
                </a:solidFill>
                <a:latin typeface="Calibri" panose="020F0502020204030204" pitchFamily="34" charset="0"/>
                <a:ea typeface="MS PGothic" panose="020B0600070205080204" pitchFamily="34" charset="-128"/>
              </a:defRPr>
            </a:lvl4pPr>
            <a:lvl5pPr marL="2057400" indent="-228600" eaLnBrk="0" hangingPunct="0">
              <a:tabLst>
                <a:tab pos="409575" algn="r"/>
                <a:tab pos="2743200" algn="ctr"/>
                <a:tab pos="5486400" algn="r"/>
              </a:tabLst>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tabLst>
                <a:tab pos="409575" algn="r"/>
                <a:tab pos="2743200" algn="ctr"/>
                <a:tab pos="5486400" algn="r"/>
              </a:tabLs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tabLst>
                <a:tab pos="409575" algn="r"/>
                <a:tab pos="2743200" algn="ctr"/>
                <a:tab pos="5486400" algn="r"/>
              </a:tabLs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tabLst>
                <a:tab pos="409575" algn="r"/>
                <a:tab pos="2743200" algn="ctr"/>
                <a:tab pos="5486400" algn="r"/>
              </a:tabLs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tabLst>
                <a:tab pos="409575" algn="r"/>
                <a:tab pos="2743200" algn="ctr"/>
                <a:tab pos="5486400" algn="r"/>
              </a:tabLst>
              <a:defRPr>
                <a:solidFill>
                  <a:schemeClr val="tx1"/>
                </a:solidFill>
                <a:latin typeface="Calibri" panose="020F0502020204030204" pitchFamily="34" charset="0"/>
                <a:ea typeface="MS PGothic" panose="020B0600070205080204" pitchFamily="34" charset="-128"/>
              </a:defRPr>
            </a:lvl9pPr>
          </a:lstStyle>
          <a:p>
            <a:pPr algn="ctr" fontAlgn="base">
              <a:spcBef>
                <a:spcPct val="50000"/>
              </a:spcBef>
              <a:spcAft>
                <a:spcPct val="0"/>
              </a:spcAft>
              <a:buFontTx/>
              <a:buBlip>
                <a:blip r:embed="rId5"/>
              </a:buBlip>
            </a:pPr>
            <a:r>
              <a:rPr lang="es-MX" altLang="es-CL" sz="1600" dirty="0" smtClean="0">
                <a:solidFill>
                  <a:srgbClr val="000000"/>
                </a:solidFill>
                <a:latin typeface="Verdana" panose="020B0604030504040204" pitchFamily="34" charset="0"/>
              </a:rPr>
              <a:t>¿Actualmente, tiene alguna </a:t>
            </a:r>
            <a:r>
              <a:rPr lang="es-MX" altLang="es-CL" sz="1600" b="1" dirty="0" smtClean="0">
                <a:solidFill>
                  <a:srgbClr val="000000"/>
                </a:solidFill>
                <a:latin typeface="Verdana" panose="020B0604030504040204" pitchFamily="34" charset="0"/>
              </a:rPr>
              <a:t>enfermedad</a:t>
            </a:r>
            <a:r>
              <a:rPr lang="es-MX" altLang="es-CL" sz="1600" dirty="0" smtClean="0">
                <a:solidFill>
                  <a:srgbClr val="000000"/>
                </a:solidFill>
                <a:latin typeface="Verdana" panose="020B0604030504040204" pitchFamily="34" charset="0"/>
              </a:rPr>
              <a:t>?</a:t>
            </a:r>
          </a:p>
        </p:txBody>
      </p:sp>
      <p:graphicFrame>
        <p:nvGraphicFramePr>
          <p:cNvPr id="12" name="Object 2"/>
          <p:cNvGraphicFramePr>
            <a:graphicFrameLocks noChangeAspect="1"/>
          </p:cNvGraphicFramePr>
          <p:nvPr/>
        </p:nvGraphicFramePr>
        <p:xfrm>
          <a:off x="3201988" y="2184400"/>
          <a:ext cx="6418262" cy="4648200"/>
        </p:xfrm>
        <a:graphic>
          <a:graphicData uri="http://schemas.openxmlformats.org/presentationml/2006/ole">
            <mc:AlternateContent xmlns:mc="http://schemas.openxmlformats.org/markup-compatibility/2006">
              <mc:Choice xmlns:v="urn:schemas-microsoft-com:vml" Requires="v">
                <p:oleObj spid="_x0000_s2066" name="Worksheet" r:id="rId6" imgW="6096075" imgH="3990968" progId="Excel.Sheet.8">
                  <p:embed/>
                </p:oleObj>
              </mc:Choice>
              <mc:Fallback>
                <p:oleObj name="Worksheet" r:id="rId6" imgW="6096075" imgH="3990968"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1988" y="2184400"/>
                        <a:ext cx="641826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3"/>
          <p:cNvGraphicFramePr>
            <a:graphicFrameLocks noChangeAspect="1"/>
          </p:cNvGraphicFramePr>
          <p:nvPr/>
        </p:nvGraphicFramePr>
        <p:xfrm>
          <a:off x="-19050" y="1916113"/>
          <a:ext cx="3816350" cy="2636837"/>
        </p:xfrm>
        <a:graphic>
          <a:graphicData uri="http://schemas.openxmlformats.org/presentationml/2006/ole">
            <mc:AlternateContent xmlns:mc="http://schemas.openxmlformats.org/markup-compatibility/2006">
              <mc:Choice xmlns:v="urn:schemas-microsoft-com:vml" Requires="v">
                <p:oleObj spid="_x0000_s2067" name="Worksheet" r:id="rId8" imgW="4610100" imgH="3098800" progId="Excel.Sheet.8">
                  <p:embed/>
                </p:oleObj>
              </mc:Choice>
              <mc:Fallback>
                <p:oleObj name="Worksheet" r:id="rId8" imgW="4610100" imgH="3098800"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 y="1916113"/>
                        <a:ext cx="381635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AutoShape 8"/>
          <p:cNvSpPr>
            <a:spLocks noChangeArrowheads="1"/>
          </p:cNvSpPr>
          <p:nvPr/>
        </p:nvSpPr>
        <p:spPr bwMode="auto">
          <a:xfrm rot="21359517">
            <a:off x="2857500" y="2268538"/>
            <a:ext cx="1849438" cy="452437"/>
          </a:xfrm>
          <a:prstGeom prst="curvedDownArrow">
            <a:avLst>
              <a:gd name="adj1" fmla="val 45269"/>
              <a:gd name="adj2" fmla="val 90538"/>
              <a:gd name="adj3" fmla="val 33333"/>
            </a:avLst>
          </a:prstGeom>
          <a:solidFill>
            <a:sysClr val="window" lastClr="FFFFFF">
              <a:lumMod val="85000"/>
            </a:sysClr>
          </a:solidFill>
          <a:ln w="6350" cmpd="sng">
            <a:solidFill>
              <a:srgbClr val="DD852F"/>
            </a:solidFill>
            <a:miter lim="800000"/>
            <a:headEnd/>
            <a:tailEnd/>
          </a:ln>
        </p:spPr>
        <p:txBody>
          <a:bodyPr anchor="ctr">
            <a:spAutoFit/>
          </a:bodyPr>
          <a:lstStyle/>
          <a:p>
            <a:pPr algn="ctr" eaLnBrk="0" fontAlgn="base" hangingPunct="0">
              <a:spcBef>
                <a:spcPct val="50000"/>
              </a:spcBef>
              <a:spcAft>
                <a:spcPct val="0"/>
              </a:spcAft>
              <a:defRPr/>
            </a:pPr>
            <a:endParaRPr lang="es-CL" kern="0">
              <a:solidFill>
                <a:prstClr val="black"/>
              </a:solidFill>
              <a:ea typeface="MS PGothic" panose="020B0600070205080204" pitchFamily="34" charset="-128"/>
            </a:endParaRPr>
          </a:p>
        </p:txBody>
      </p:sp>
      <p:sp>
        <p:nvSpPr>
          <p:cNvPr id="18" name="Text Box 10"/>
          <p:cNvSpPr txBox="1">
            <a:spLocks noChangeArrowheads="1"/>
          </p:cNvSpPr>
          <p:nvPr/>
        </p:nvSpPr>
        <p:spPr bwMode="gray">
          <a:xfrm>
            <a:off x="323529" y="4365104"/>
            <a:ext cx="2880319" cy="1904240"/>
          </a:xfrm>
          <a:prstGeom prst="rect">
            <a:avLst/>
          </a:prstGeom>
          <a:gradFill flip="none" rotWithShape="1">
            <a:gsLst>
              <a:gs pos="0">
                <a:srgbClr val="4F81BD">
                  <a:shade val="51000"/>
                  <a:satMod val="130000"/>
                  <a:alpha val="82000"/>
                </a:srgbClr>
              </a:gs>
              <a:gs pos="80000">
                <a:srgbClr val="4F81BD">
                  <a:shade val="93000"/>
                  <a:satMod val="130000"/>
                  <a:alpha val="82000"/>
                </a:srgbClr>
              </a:gs>
              <a:gs pos="100000">
                <a:srgbClr val="4F81BD">
                  <a:shade val="94000"/>
                  <a:satMod val="135000"/>
                  <a:alpha val="82000"/>
                </a:srgbClr>
              </a:gs>
            </a:gsLst>
            <a:lin ang="16200000" scaled="0"/>
            <a:tileRect/>
          </a:gradFill>
          <a:ln>
            <a:noFill/>
            <a:headEnd/>
            <a:tailEnd/>
          </a:ln>
          <a:effectLst>
            <a:outerShdw blurRad="40000" dist="23000" dir="5400000" rotWithShape="0">
              <a:srgbClr val="000000">
                <a:alpha val="35000"/>
              </a:srgbClr>
            </a:outerShdw>
          </a:effectLst>
          <a:scene3d>
            <a:camera prst="perspectiveFront"/>
            <a:lightRig rig="threePt" dir="t">
              <a:rot lat="0" lon="0" rev="1200000"/>
            </a:lightRig>
          </a:scene3d>
          <a:sp3d>
            <a:bevelT w="63500" h="25400" prst="angle"/>
          </a:sp3d>
        </p:spPr>
        <p:txBody>
          <a:bodyPr lIns="90000" tIns="46800" rIns="90000" bIns="46800">
            <a:spAutoFit/>
          </a:bodyPr>
          <a:lstStyle/>
          <a:p>
            <a:pPr algn="ctr" fontAlgn="base">
              <a:lnSpc>
                <a:spcPct val="120000"/>
              </a:lnSpc>
              <a:spcBef>
                <a:spcPct val="0"/>
              </a:spcBef>
              <a:spcAft>
                <a:spcPct val="0"/>
              </a:spcAft>
              <a:defRPr/>
            </a:pPr>
            <a:r>
              <a:rPr lang="es-CL" sz="1400" kern="0" dirty="0">
                <a:solidFill>
                  <a:prstClr val="white"/>
                </a:solidFill>
                <a:latin typeface="Verdana" charset="0"/>
                <a:cs typeface="Verdana" charset="0"/>
              </a:rPr>
              <a:t>Si agregamos las enfermedades declaradas por los Apoderados y Directores de los Hogares, debemos incorporar </a:t>
            </a:r>
            <a:r>
              <a:rPr lang="es-CL" sz="1400" b="1" kern="0" dirty="0">
                <a:solidFill>
                  <a:prstClr val="white"/>
                </a:solidFill>
                <a:latin typeface="Verdana" charset="0"/>
                <a:cs typeface="Verdana" charset="0"/>
              </a:rPr>
              <a:t>Alzheimer y Demencia Senil </a:t>
            </a:r>
            <a:r>
              <a:rPr lang="es-CL" sz="1400" kern="0" dirty="0">
                <a:solidFill>
                  <a:prstClr val="white"/>
                </a:solidFill>
                <a:latin typeface="Verdana" charset="0"/>
                <a:cs typeface="Verdana" charset="0"/>
              </a:rPr>
              <a:t>dentro de las 5 principales</a:t>
            </a:r>
            <a:endParaRPr lang="es-ES" sz="1400" kern="0" dirty="0">
              <a:solidFill>
                <a:prstClr val="white"/>
              </a:solidFill>
              <a:latin typeface="Verdana" charset="0"/>
              <a:cs typeface="Verdana" charset="0"/>
            </a:endParaRPr>
          </a:p>
        </p:txBody>
      </p:sp>
      <p:sp>
        <p:nvSpPr>
          <p:cNvPr id="3" name="Título 2"/>
          <p:cNvSpPr>
            <a:spLocks noGrp="1"/>
          </p:cNvSpPr>
          <p:nvPr>
            <p:ph type="title"/>
          </p:nvPr>
        </p:nvSpPr>
        <p:spPr>
          <a:xfrm>
            <a:off x="628649" y="565418"/>
            <a:ext cx="7886700" cy="1325563"/>
          </a:xfrm>
        </p:spPr>
        <p:txBody>
          <a:bodyPr>
            <a:normAutofit/>
          </a:bodyPr>
          <a:lstStyle/>
          <a:p>
            <a:pPr algn="ctr"/>
            <a:r>
              <a:rPr lang="es-CL" sz="2800" dirty="0" smtClean="0"/>
              <a:t>Estudio Universidad San Sebastián</a:t>
            </a:r>
            <a:br>
              <a:rPr lang="es-CL" sz="2800" dirty="0" smtClean="0"/>
            </a:br>
            <a:r>
              <a:rPr lang="es-CL" sz="2000" dirty="0" smtClean="0"/>
              <a:t>Perfil de Residentes en Hogares Ancianos</a:t>
            </a:r>
            <a:endParaRPr lang="es-CL" sz="2800" dirty="0"/>
          </a:p>
        </p:txBody>
      </p:sp>
    </p:spTree>
    <p:extLst>
      <p:ext uri="{BB962C8B-B14F-4D97-AF65-F5344CB8AC3E}">
        <p14:creationId xmlns:p14="http://schemas.microsoft.com/office/powerpoint/2010/main" val="402529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4" name="Rectángulo 3"/>
          <p:cNvSpPr/>
          <p:nvPr/>
        </p:nvSpPr>
        <p:spPr>
          <a:xfrm>
            <a:off x="2286000" y="1015210"/>
            <a:ext cx="4572000" cy="815608"/>
          </a:xfrm>
          <a:prstGeom prst="rect">
            <a:avLst/>
          </a:prstGeom>
        </p:spPr>
        <p:txBody>
          <a:bodyPr>
            <a:spAutoFit/>
          </a:bodyPr>
          <a:lstStyle/>
          <a:p>
            <a:pPr algn="ctr"/>
            <a:r>
              <a:rPr lang="es-CL" dirty="0" smtClean="0">
                <a:solidFill>
                  <a:prstClr val="black"/>
                </a:solidFill>
                <a:latin typeface="Arial" panose="020B0604020202020204" pitchFamily="34" charset="0"/>
                <a:cs typeface="Arial" panose="020B0604020202020204" pitchFamily="34" charset="0"/>
              </a:rPr>
              <a:t>Costo estimado de un programa de Implementación de Residencias</a:t>
            </a:r>
            <a:r>
              <a:rPr lang="es-CL" dirty="0" smtClean="0">
                <a:solidFill>
                  <a:prstClr val="black"/>
                </a:solidFill>
              </a:rPr>
              <a:t/>
            </a:r>
            <a:br>
              <a:rPr lang="es-CL" dirty="0" smtClean="0">
                <a:solidFill>
                  <a:prstClr val="black"/>
                </a:solidFill>
              </a:rPr>
            </a:br>
            <a:r>
              <a:rPr lang="es-CL" sz="1100" dirty="0" smtClean="0">
                <a:solidFill>
                  <a:prstClr val="black"/>
                </a:solidFill>
                <a:latin typeface="Arial" panose="020B0604020202020204" pitchFamily="34" charset="0"/>
                <a:cs typeface="Arial" panose="020B0604020202020204" pitchFamily="34" charset="0"/>
              </a:rPr>
              <a:t>Adultos mayores, Chile</a:t>
            </a:r>
            <a:endParaRPr lang="es-CL" dirty="0">
              <a:solidFill>
                <a:prstClr val="black"/>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1335162" y="2068744"/>
            <a:ext cx="6473675" cy="4274063"/>
          </a:xfrm>
          <a:prstGeom prst="rect">
            <a:avLst/>
          </a:prstGeom>
        </p:spPr>
      </p:pic>
    </p:spTree>
    <p:extLst>
      <p:ext uri="{BB962C8B-B14F-4D97-AF65-F5344CB8AC3E}">
        <p14:creationId xmlns:p14="http://schemas.microsoft.com/office/powerpoint/2010/main" val="2811700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791950" cy="6857464"/>
          </a:xfrm>
          <a:prstGeom prst="rect">
            <a:avLst/>
          </a:prstGeom>
        </p:spPr>
      </p:pic>
      <p:graphicFrame>
        <p:nvGraphicFramePr>
          <p:cNvPr id="3" name="Gráfico 2"/>
          <p:cNvGraphicFramePr>
            <a:graphicFrameLocks/>
          </p:cNvGraphicFramePr>
          <p:nvPr>
            <p:extLst>
              <p:ext uri="{D42A27DB-BD31-4B8C-83A1-F6EECF244321}">
                <p14:modId xmlns:p14="http://schemas.microsoft.com/office/powerpoint/2010/main" val="1850832614"/>
              </p:ext>
            </p:extLst>
          </p:nvPr>
        </p:nvGraphicFramePr>
        <p:xfrm>
          <a:off x="1197476" y="1922050"/>
          <a:ext cx="6618467" cy="4686979"/>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ángulo 3"/>
          <p:cNvSpPr/>
          <p:nvPr/>
        </p:nvSpPr>
        <p:spPr>
          <a:xfrm>
            <a:off x="930875" y="1067630"/>
            <a:ext cx="7479699" cy="615553"/>
          </a:xfrm>
          <a:prstGeom prst="rect">
            <a:avLst/>
          </a:prstGeom>
        </p:spPr>
        <p:txBody>
          <a:bodyPr wrap="square">
            <a:spAutoFit/>
          </a:bodyPr>
          <a:lstStyle/>
          <a:p>
            <a:r>
              <a:rPr lang="es-CL" dirty="0" smtClean="0">
                <a:latin typeface="Arial" panose="020B0604020202020204" pitchFamily="34" charset="0"/>
                <a:cs typeface="Arial" panose="020B0604020202020204" pitchFamily="34" charset="0"/>
              </a:rPr>
              <a:t>Índice de envejecimiento. </a:t>
            </a:r>
            <a:r>
              <a:rPr lang="es-CL" sz="1400" dirty="0" smtClean="0">
                <a:latin typeface="Arial" panose="020B0604020202020204" pitchFamily="34" charset="0"/>
                <a:cs typeface="Arial" panose="020B0604020202020204" pitchFamily="34" charset="0"/>
              </a:rPr>
              <a:t> Proporción de mayores de 60 sobre menores de 15 años</a:t>
            </a:r>
          </a:p>
          <a:p>
            <a:r>
              <a:rPr lang="es-CL" sz="1600" b="1" i="1" dirty="0" smtClean="0">
                <a:latin typeface="Arial" panose="020B0604020202020204" pitchFamily="34" charset="0"/>
                <a:cs typeface="Arial" panose="020B0604020202020204" pitchFamily="34" charset="0"/>
              </a:rPr>
              <a:t>¿Existen respuestas a este tremendo desafío?</a:t>
            </a:r>
            <a:endParaRPr lang="es-CL"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467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428" y="1180058"/>
            <a:ext cx="6657143" cy="5085714"/>
          </a:xfrm>
          <a:prstGeom prst="rect">
            <a:avLst/>
          </a:prstGeom>
        </p:spPr>
      </p:pic>
    </p:spTree>
    <p:extLst>
      <p:ext uri="{BB962C8B-B14F-4D97-AF65-F5344CB8AC3E}">
        <p14:creationId xmlns:p14="http://schemas.microsoft.com/office/powerpoint/2010/main" val="1928887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pic>
        <p:nvPicPr>
          <p:cNvPr id="3" name="Picture 2" descr="inmigracionesp450x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54" y="2451585"/>
            <a:ext cx="8113691" cy="360608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524000" y="1112914"/>
            <a:ext cx="5333999" cy="1092607"/>
          </a:xfrm>
          <a:prstGeom prst="rect">
            <a:avLst/>
          </a:prstGeom>
        </p:spPr>
        <p:txBody>
          <a:bodyPr wrap="square">
            <a:spAutoFit/>
          </a:bodyPr>
          <a:lstStyle/>
          <a:p>
            <a:pPr algn="ctr"/>
            <a:r>
              <a:rPr lang="es-CL" dirty="0" smtClean="0">
                <a:latin typeface="Arial" panose="020B0604020202020204" pitchFamily="34" charset="0"/>
                <a:cs typeface="Arial" panose="020B0604020202020204" pitchFamily="34" charset="0"/>
              </a:rPr>
              <a:t>Inmigración en Latinoamérica</a:t>
            </a:r>
          </a:p>
          <a:p>
            <a:pPr algn="ctr"/>
            <a:r>
              <a:rPr lang="es-CL" sz="1600" dirty="0" smtClean="0">
                <a:latin typeface="Arial" panose="020B0604020202020204" pitchFamily="34" charset="0"/>
                <a:cs typeface="Arial" panose="020B0604020202020204" pitchFamily="34" charset="0"/>
              </a:rPr>
              <a:t>               Nuevos problemas, sin estrategia nacional</a:t>
            </a:r>
            <a:r>
              <a:rPr lang="es-CL" dirty="0" smtClean="0">
                <a:latin typeface="Arial" panose="020B0604020202020204" pitchFamily="34" charset="0"/>
                <a:cs typeface="Arial" panose="020B0604020202020204" pitchFamily="34" charset="0"/>
              </a:rPr>
              <a:t>. </a:t>
            </a:r>
          </a:p>
          <a:p>
            <a:pPr algn="ctr"/>
            <a:r>
              <a:rPr lang="es-CL" dirty="0" smtClean="0">
                <a:latin typeface="Arial" panose="020B0604020202020204" pitchFamily="34" charset="0"/>
                <a:cs typeface="Arial" panose="020B0604020202020204" pitchFamily="34" charset="0"/>
              </a:rPr>
              <a:t> </a:t>
            </a:r>
            <a:br>
              <a:rPr lang="es-CL" dirty="0" smtClean="0">
                <a:latin typeface="Arial" panose="020B0604020202020204" pitchFamily="34" charset="0"/>
                <a:cs typeface="Arial" panose="020B0604020202020204" pitchFamily="34" charset="0"/>
              </a:rPr>
            </a:br>
            <a:r>
              <a:rPr lang="es-CL" sz="1100" dirty="0" smtClean="0">
                <a:latin typeface="Arial" panose="020B0604020202020204" pitchFamily="34" charset="0"/>
                <a:cs typeface="Arial" panose="020B0604020202020204" pitchFamily="34" charset="0"/>
              </a:rPr>
              <a:t>.</a:t>
            </a:r>
            <a:endParaRPr lang="es-CL"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521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22859"/>
            <a:ext cx="9144793" cy="6858594"/>
          </a:xfrm>
          <a:prstGeom prst="rect">
            <a:avLst/>
          </a:prstGeom>
        </p:spPr>
      </p:pic>
      <p:sp>
        <p:nvSpPr>
          <p:cNvPr id="2" name="Título 1"/>
          <p:cNvSpPr>
            <a:spLocks noGrp="1"/>
          </p:cNvSpPr>
          <p:nvPr>
            <p:ph type="ctrTitle"/>
          </p:nvPr>
        </p:nvSpPr>
        <p:spPr>
          <a:xfrm>
            <a:off x="7924800" y="0"/>
            <a:ext cx="1219200" cy="45719"/>
          </a:xfrm>
        </p:spPr>
        <p:txBody>
          <a:bodyPr>
            <a:normAutofit fontScale="90000"/>
          </a:bodyPr>
          <a:lstStyle/>
          <a:p>
            <a:r>
              <a:rPr lang="es-CL" sz="1800" dirty="0" smtClean="0"/>
              <a:t>m</a:t>
            </a:r>
            <a:endParaRPr lang="es-CL" sz="1800" dirty="0"/>
          </a:p>
        </p:txBody>
      </p:sp>
      <p:sp>
        <p:nvSpPr>
          <p:cNvPr id="3" name="Subtítulo 2"/>
          <p:cNvSpPr>
            <a:spLocks noGrp="1"/>
          </p:cNvSpPr>
          <p:nvPr>
            <p:ph type="subTitle" idx="1"/>
          </p:nvPr>
        </p:nvSpPr>
        <p:spPr>
          <a:xfrm>
            <a:off x="-130628" y="895350"/>
            <a:ext cx="9434286" cy="5724525"/>
          </a:xfrm>
        </p:spPr>
        <p:txBody>
          <a:bodyPr>
            <a:normAutofit fontScale="25000" lnSpcReduction="20000"/>
          </a:bodyPr>
          <a:lstStyle/>
          <a:p>
            <a:endParaRPr lang="es-CL" sz="6400" b="1" i="1" dirty="0" smtClean="0">
              <a:latin typeface="Arial" panose="020B0604020202020204" pitchFamily="34" charset="0"/>
              <a:cs typeface="Arial" panose="020B0604020202020204" pitchFamily="34" charset="0"/>
            </a:endParaRPr>
          </a:p>
          <a:p>
            <a:r>
              <a:rPr lang="es-CL" sz="11200" b="1" i="1" dirty="0" smtClean="0">
                <a:solidFill>
                  <a:schemeClr val="accent1">
                    <a:lumMod val="50000"/>
                  </a:schemeClr>
                </a:solidFill>
                <a:latin typeface="Arial" panose="020B0604020202020204" pitchFamily="34" charset="0"/>
                <a:cs typeface="Arial" panose="020B0604020202020204" pitchFamily="34" charset="0"/>
              </a:rPr>
              <a:t>Cambio Demográfico: Impacto socio-económico. </a:t>
            </a:r>
          </a:p>
          <a:p>
            <a:endParaRPr lang="es-CL" sz="7200" b="1" i="1" dirty="0" smtClean="0">
              <a:solidFill>
                <a:schemeClr val="accent1">
                  <a:lumMod val="50000"/>
                </a:schemeClr>
              </a:solidFill>
              <a:latin typeface="Arial" panose="020B0604020202020204" pitchFamily="34" charset="0"/>
              <a:cs typeface="Arial" panose="020B0604020202020204" pitchFamily="34" charset="0"/>
            </a:endParaRPr>
          </a:p>
          <a:p>
            <a:pPr marL="1314450" lvl="1" indent="-857250" algn="l">
              <a:lnSpc>
                <a:spcPct val="100000"/>
              </a:lnSpc>
              <a:spcBef>
                <a:spcPts val="0"/>
              </a:spcBef>
              <a:buFont typeface="Arial" panose="020B0604020202020204" pitchFamily="34" charset="0"/>
              <a:buChar char="•"/>
            </a:pPr>
            <a:r>
              <a:rPr lang="es-CL" sz="6800" b="1" i="1" dirty="0" smtClean="0">
                <a:solidFill>
                  <a:schemeClr val="accent1">
                    <a:lumMod val="50000"/>
                  </a:schemeClr>
                </a:solidFill>
                <a:latin typeface="Arial" panose="020B0604020202020204" pitchFamily="34" charset="0"/>
                <a:cs typeface="Arial" panose="020B0604020202020204" pitchFamily="34" charset="0"/>
              </a:rPr>
              <a:t>El </a:t>
            </a:r>
            <a:r>
              <a:rPr lang="es-CL" sz="6800" b="1" i="1" dirty="0">
                <a:solidFill>
                  <a:schemeClr val="accent1">
                    <a:lumMod val="50000"/>
                  </a:schemeClr>
                </a:solidFill>
                <a:latin typeface="Arial" panose="020B0604020202020204" pitchFamily="34" charset="0"/>
                <a:cs typeface="Arial" panose="020B0604020202020204" pitchFamily="34" charset="0"/>
              </a:rPr>
              <a:t>envejecimiento y la disminución de la </a:t>
            </a:r>
            <a:r>
              <a:rPr lang="es-CL" sz="6800" b="1" i="1" dirty="0" smtClean="0">
                <a:solidFill>
                  <a:schemeClr val="accent1">
                    <a:lumMod val="50000"/>
                  </a:schemeClr>
                </a:solidFill>
                <a:latin typeface="Arial" panose="020B0604020202020204" pitchFamily="34" charset="0"/>
                <a:cs typeface="Arial" panose="020B0604020202020204" pitchFamily="34" charset="0"/>
              </a:rPr>
              <a:t>población, en la práctica, </a:t>
            </a:r>
            <a:r>
              <a:rPr lang="es-CL" sz="6800" b="1" i="1" dirty="0">
                <a:solidFill>
                  <a:schemeClr val="accent1">
                    <a:lumMod val="50000"/>
                  </a:schemeClr>
                </a:solidFill>
                <a:latin typeface="Arial" panose="020B0604020202020204" pitchFamily="34" charset="0"/>
                <a:cs typeface="Arial" panose="020B0604020202020204" pitchFamily="34" charset="0"/>
              </a:rPr>
              <a:t>son </a:t>
            </a:r>
            <a:r>
              <a:rPr lang="es-CL" sz="6800" b="1" i="1" dirty="0" smtClean="0">
                <a:solidFill>
                  <a:schemeClr val="accent1">
                    <a:lumMod val="50000"/>
                  </a:schemeClr>
                </a:solidFill>
                <a:latin typeface="Arial" panose="020B0604020202020204" pitchFamily="34" charset="0"/>
                <a:cs typeface="Arial" panose="020B0604020202020204" pitchFamily="34" charset="0"/>
              </a:rPr>
              <a:t> </a:t>
            </a:r>
            <a:r>
              <a:rPr lang="es-CL" sz="6800" b="1" i="1" dirty="0">
                <a:solidFill>
                  <a:schemeClr val="accent1">
                    <a:lumMod val="50000"/>
                  </a:schemeClr>
                </a:solidFill>
                <a:latin typeface="Arial" panose="020B0604020202020204" pitchFamily="34" charset="0"/>
                <a:cs typeface="Arial" panose="020B0604020202020204" pitchFamily="34" charset="0"/>
              </a:rPr>
              <a:t>certezas. </a:t>
            </a:r>
            <a:endParaRPr lang="es-CL" sz="6800" b="1" i="1" dirty="0" smtClean="0">
              <a:solidFill>
                <a:schemeClr val="accent1">
                  <a:lumMod val="50000"/>
                </a:schemeClr>
              </a:solidFill>
              <a:latin typeface="Arial" panose="020B0604020202020204" pitchFamily="34" charset="0"/>
              <a:cs typeface="Arial" panose="020B0604020202020204" pitchFamily="34" charset="0"/>
            </a:endParaRPr>
          </a:p>
          <a:p>
            <a:pPr lvl="1" algn="l">
              <a:lnSpc>
                <a:spcPct val="100000"/>
              </a:lnSpc>
              <a:spcBef>
                <a:spcPts val="0"/>
              </a:spcBef>
            </a:pPr>
            <a:endParaRPr lang="es-CL" sz="6800" b="1" i="1" dirty="0" smtClean="0">
              <a:solidFill>
                <a:schemeClr val="accent1">
                  <a:lumMod val="50000"/>
                </a:schemeClr>
              </a:solidFill>
              <a:latin typeface="Arial" panose="020B0604020202020204" pitchFamily="34" charset="0"/>
              <a:cs typeface="Arial" panose="020B0604020202020204" pitchFamily="34" charset="0"/>
            </a:endParaRPr>
          </a:p>
          <a:p>
            <a:pPr marL="1314450" lvl="1" indent="-857250" algn="l">
              <a:lnSpc>
                <a:spcPct val="100000"/>
              </a:lnSpc>
              <a:spcBef>
                <a:spcPts val="0"/>
              </a:spcBef>
              <a:buFont typeface="Arial" panose="020B0604020202020204" pitchFamily="34" charset="0"/>
              <a:buChar char="•"/>
            </a:pPr>
            <a:r>
              <a:rPr lang="es-CL" sz="6800" b="1" i="1" dirty="0" smtClean="0">
                <a:solidFill>
                  <a:schemeClr val="accent1">
                    <a:lumMod val="50000"/>
                  </a:schemeClr>
                </a:solidFill>
                <a:latin typeface="Arial" panose="020B0604020202020204" pitchFamily="34" charset="0"/>
                <a:cs typeface="Arial" panose="020B0604020202020204" pitchFamily="34" charset="0"/>
              </a:rPr>
              <a:t>El </a:t>
            </a:r>
            <a:r>
              <a:rPr lang="es-CL" sz="6800" b="1" i="1" dirty="0">
                <a:solidFill>
                  <a:schemeClr val="accent1">
                    <a:lumMod val="50000"/>
                  </a:schemeClr>
                </a:solidFill>
                <a:latin typeface="Arial" panose="020B0604020202020204" pitchFamily="34" charset="0"/>
                <a:cs typeface="Arial" panose="020B0604020202020204" pitchFamily="34" charset="0"/>
              </a:rPr>
              <a:t>impacto potencial de esta evidencia es enorme, en salud, economía, pensiones, calidad de </a:t>
            </a:r>
            <a:r>
              <a:rPr lang="es-CL" sz="6800" b="1" i="1" dirty="0" smtClean="0">
                <a:solidFill>
                  <a:schemeClr val="accent1">
                    <a:lumMod val="50000"/>
                  </a:schemeClr>
                </a:solidFill>
                <a:latin typeface="Arial" panose="020B0604020202020204" pitchFamily="34" charset="0"/>
                <a:cs typeface="Arial" panose="020B0604020202020204" pitchFamily="34" charset="0"/>
              </a:rPr>
              <a:t>vida.</a:t>
            </a:r>
          </a:p>
          <a:p>
            <a:pPr marL="1314450" lvl="1" indent="-857250" algn="l">
              <a:lnSpc>
                <a:spcPct val="100000"/>
              </a:lnSpc>
              <a:spcBef>
                <a:spcPts val="0"/>
              </a:spcBef>
              <a:buFont typeface="Arial" panose="020B0604020202020204" pitchFamily="34" charset="0"/>
              <a:buChar char="•"/>
            </a:pPr>
            <a:endParaRPr lang="es-CL" sz="6800" b="1" i="1" dirty="0" smtClean="0">
              <a:solidFill>
                <a:schemeClr val="accent1">
                  <a:lumMod val="50000"/>
                </a:schemeClr>
              </a:solidFill>
              <a:latin typeface="Arial" panose="020B0604020202020204" pitchFamily="34" charset="0"/>
              <a:cs typeface="Arial" panose="020B0604020202020204" pitchFamily="34" charset="0"/>
            </a:endParaRPr>
          </a:p>
          <a:p>
            <a:pPr marL="1314450" lvl="1" indent="-857250" algn="l">
              <a:lnSpc>
                <a:spcPct val="100000"/>
              </a:lnSpc>
              <a:spcBef>
                <a:spcPts val="0"/>
              </a:spcBef>
              <a:buFont typeface="Arial" panose="020B0604020202020204" pitchFamily="34" charset="0"/>
              <a:buChar char="•"/>
            </a:pPr>
            <a:r>
              <a:rPr lang="es-CL" sz="6800" b="1" i="1" dirty="0" smtClean="0">
                <a:solidFill>
                  <a:schemeClr val="accent1">
                    <a:lumMod val="50000"/>
                  </a:schemeClr>
                </a:solidFill>
                <a:latin typeface="Arial" panose="020B0604020202020204" pitchFamily="34" charset="0"/>
                <a:cs typeface="Arial" panose="020B0604020202020204" pitchFamily="34" charset="0"/>
              </a:rPr>
              <a:t>Gasto </a:t>
            </a:r>
            <a:r>
              <a:rPr lang="es-CL" sz="6800" b="1" i="1" dirty="0">
                <a:solidFill>
                  <a:schemeClr val="accent1">
                    <a:lumMod val="50000"/>
                  </a:schemeClr>
                </a:solidFill>
                <a:latin typeface="Arial" panose="020B0604020202020204" pitchFamily="34" charset="0"/>
                <a:cs typeface="Arial" panose="020B0604020202020204" pitchFamily="34" charset="0"/>
              </a:rPr>
              <a:t>público y privado en servicios de salud se incrementa. </a:t>
            </a:r>
            <a:endParaRPr lang="es-CL" sz="6800" b="1" i="1" dirty="0" smtClean="0">
              <a:solidFill>
                <a:schemeClr val="accent1">
                  <a:lumMod val="50000"/>
                </a:schemeClr>
              </a:solidFill>
              <a:latin typeface="Arial" panose="020B0604020202020204" pitchFamily="34" charset="0"/>
              <a:cs typeface="Arial" panose="020B0604020202020204" pitchFamily="34" charset="0"/>
            </a:endParaRPr>
          </a:p>
          <a:p>
            <a:pPr marL="1314450" lvl="1" indent="-857250" algn="l">
              <a:lnSpc>
                <a:spcPct val="100000"/>
              </a:lnSpc>
              <a:spcBef>
                <a:spcPts val="0"/>
              </a:spcBef>
              <a:buFont typeface="Arial" panose="020B0604020202020204" pitchFamily="34" charset="0"/>
              <a:buChar char="•"/>
            </a:pPr>
            <a:endParaRPr lang="es-CL" sz="6800" b="1" i="1" dirty="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r>
              <a:rPr lang="es-CL" sz="6800" b="1" i="1" dirty="0" smtClean="0">
                <a:solidFill>
                  <a:schemeClr val="accent1">
                    <a:lumMod val="50000"/>
                  </a:schemeClr>
                </a:solidFill>
                <a:latin typeface="Arial" panose="020B0604020202020204" pitchFamily="34" charset="0"/>
                <a:cs typeface="Arial" panose="020B0604020202020204" pitchFamily="34" charset="0"/>
              </a:rPr>
              <a:t>Cambio </a:t>
            </a:r>
            <a:r>
              <a:rPr lang="es-CL" sz="6800" b="1" i="1" dirty="0">
                <a:solidFill>
                  <a:schemeClr val="accent1">
                    <a:lumMod val="50000"/>
                  </a:schemeClr>
                </a:solidFill>
                <a:latin typeface="Arial" panose="020B0604020202020204" pitchFamily="34" charset="0"/>
                <a:cs typeface="Arial" panose="020B0604020202020204" pitchFamily="34" charset="0"/>
              </a:rPr>
              <a:t>del perfil epidemiológico, tecnologías más caras, </a:t>
            </a:r>
            <a:r>
              <a:rPr lang="es-CL" sz="6800" b="1" i="1" dirty="0" err="1">
                <a:solidFill>
                  <a:schemeClr val="accent1">
                    <a:lumMod val="50000"/>
                  </a:schemeClr>
                </a:solidFill>
                <a:latin typeface="Arial" panose="020B0604020202020204" pitchFamily="34" charset="0"/>
                <a:cs typeface="Arial" panose="020B0604020202020204" pitchFamily="34" charset="0"/>
              </a:rPr>
              <a:t>hiper</a:t>
            </a:r>
            <a:r>
              <a:rPr lang="es-CL" sz="6800" b="1" i="1" dirty="0">
                <a:solidFill>
                  <a:schemeClr val="accent1">
                    <a:lumMod val="50000"/>
                  </a:schemeClr>
                </a:solidFill>
                <a:latin typeface="Arial" panose="020B0604020202020204" pitchFamily="34" charset="0"/>
                <a:cs typeface="Arial" panose="020B0604020202020204" pitchFamily="34" charset="0"/>
              </a:rPr>
              <a:t> especialización y  “medicalización” sin cambio. </a:t>
            </a:r>
            <a:endParaRPr lang="es-CL" sz="6800" b="1" i="1" dirty="0" smtClean="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endParaRPr lang="es-CL" sz="6800" b="1" i="1" dirty="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r>
              <a:rPr lang="es-CL" sz="6800" b="1" i="1" dirty="0" smtClean="0">
                <a:solidFill>
                  <a:schemeClr val="accent1">
                    <a:lumMod val="50000"/>
                  </a:schemeClr>
                </a:solidFill>
                <a:latin typeface="Arial" panose="020B0604020202020204" pitchFamily="34" charset="0"/>
                <a:cs typeface="Arial" panose="020B0604020202020204" pitchFamily="34" charset="0"/>
              </a:rPr>
              <a:t>Medicamentos</a:t>
            </a:r>
            <a:r>
              <a:rPr lang="es-CL" sz="6800" b="1" i="1" dirty="0">
                <a:solidFill>
                  <a:schemeClr val="accent1">
                    <a:lumMod val="50000"/>
                  </a:schemeClr>
                </a:solidFill>
                <a:latin typeface="Arial" panose="020B0604020202020204" pitchFamily="34" charset="0"/>
                <a:cs typeface="Arial" panose="020B0604020202020204" pitchFamily="34" charset="0"/>
              </a:rPr>
              <a:t>; gran tema en Chile. Cobertura de Fonasa e </a:t>
            </a:r>
            <a:r>
              <a:rPr lang="es-CL" sz="6800" b="1" i="1" dirty="0" err="1">
                <a:solidFill>
                  <a:schemeClr val="accent1">
                    <a:lumMod val="50000"/>
                  </a:schemeClr>
                </a:solidFill>
                <a:latin typeface="Arial" panose="020B0604020202020204" pitchFamily="34" charset="0"/>
                <a:cs typeface="Arial" panose="020B0604020202020204" pitchFamily="34" charset="0"/>
              </a:rPr>
              <a:t>Isapres</a:t>
            </a:r>
            <a:r>
              <a:rPr lang="es-CL" sz="6800" b="1" i="1" dirty="0">
                <a:solidFill>
                  <a:schemeClr val="accent1">
                    <a:lumMod val="50000"/>
                  </a:schemeClr>
                </a:solidFill>
                <a:latin typeface="Arial" panose="020B0604020202020204" pitchFamily="34" charset="0"/>
                <a:cs typeface="Arial" panose="020B0604020202020204" pitchFamily="34" charset="0"/>
              </a:rPr>
              <a:t> casi </a:t>
            </a:r>
            <a:r>
              <a:rPr lang="es-CL" sz="6800" b="1" i="1" dirty="0" smtClean="0">
                <a:solidFill>
                  <a:schemeClr val="accent1">
                    <a:lumMod val="50000"/>
                  </a:schemeClr>
                </a:solidFill>
                <a:latin typeface="Arial" panose="020B0604020202020204" pitchFamily="34" charset="0"/>
                <a:cs typeface="Arial" panose="020B0604020202020204" pitchFamily="34" charset="0"/>
              </a:rPr>
              <a:t>inexistente</a:t>
            </a:r>
          </a:p>
          <a:p>
            <a:pPr marL="1314450" lvl="1" indent="-857250" algn="l">
              <a:buFont typeface="Arial" panose="020B0604020202020204" pitchFamily="34" charset="0"/>
              <a:buChar char="•"/>
            </a:pPr>
            <a:endParaRPr lang="es-CL" sz="6800" b="1" i="1" dirty="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r>
              <a:rPr lang="es-CL" sz="6800" b="1" i="1" dirty="0">
                <a:solidFill>
                  <a:schemeClr val="accent1">
                    <a:lumMod val="50000"/>
                  </a:schemeClr>
                </a:solidFill>
                <a:latin typeface="Arial" panose="020B0604020202020204" pitchFamily="34" charset="0"/>
                <a:cs typeface="Arial" panose="020B0604020202020204" pitchFamily="34" charset="0"/>
              </a:rPr>
              <a:t>Crecientes necesidades de atención en hogares, diurnos o residenciales, para adultos mayores. </a:t>
            </a:r>
            <a:r>
              <a:rPr lang="es-CL" sz="6800" b="1" i="1" dirty="0" smtClean="0">
                <a:solidFill>
                  <a:schemeClr val="accent1">
                    <a:lumMod val="50000"/>
                  </a:schemeClr>
                </a:solidFill>
                <a:latin typeface="Arial" panose="020B0604020202020204" pitchFamily="34" charset="0"/>
                <a:cs typeface="Arial" panose="020B0604020202020204" pitchFamily="34" charset="0"/>
              </a:rPr>
              <a:t>MMUS$1.800 </a:t>
            </a:r>
          </a:p>
          <a:p>
            <a:pPr marL="1314450" lvl="1" indent="-857250" algn="l">
              <a:buFont typeface="Arial" panose="020B0604020202020204" pitchFamily="34" charset="0"/>
              <a:buChar char="•"/>
            </a:pPr>
            <a:endParaRPr lang="es-CL" sz="6800" b="1" i="1" dirty="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r>
              <a:rPr lang="es-CL" sz="6800" b="1" i="1" dirty="0">
                <a:solidFill>
                  <a:schemeClr val="accent1">
                    <a:lumMod val="50000"/>
                  </a:schemeClr>
                </a:solidFill>
                <a:latin typeface="Arial" panose="020B0604020202020204" pitchFamily="34" charset="0"/>
                <a:cs typeface="Arial" panose="020B0604020202020204" pitchFamily="34" charset="0"/>
              </a:rPr>
              <a:t>Presión sobre el mercado de trabajo. En situación económica estable, faltarían trabajadores. </a:t>
            </a:r>
            <a:endParaRPr lang="es-CL" sz="6800" b="1" i="1" dirty="0" smtClean="0">
              <a:solidFill>
                <a:schemeClr val="accent1">
                  <a:lumMod val="50000"/>
                </a:schemeClr>
              </a:solidFill>
              <a:latin typeface="Arial" panose="020B0604020202020204" pitchFamily="34" charset="0"/>
              <a:cs typeface="Arial" panose="020B0604020202020204" pitchFamily="34" charset="0"/>
            </a:endParaRPr>
          </a:p>
          <a:p>
            <a:pPr lvl="1" algn="l"/>
            <a:endParaRPr lang="es-CL" sz="6800" b="1" i="1" dirty="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r>
              <a:rPr lang="es-CL" sz="6800" b="1" i="1" dirty="0">
                <a:solidFill>
                  <a:schemeClr val="accent1">
                    <a:lumMod val="50000"/>
                  </a:schemeClr>
                </a:solidFill>
                <a:latin typeface="Arial" panose="020B0604020202020204" pitchFamily="34" charset="0"/>
                <a:cs typeface="Arial" panose="020B0604020202020204" pitchFamily="34" charset="0"/>
              </a:rPr>
              <a:t>¿Existe salida para esta especie de “tormenta perfecta</a:t>
            </a:r>
            <a:r>
              <a:rPr lang="es-CL" sz="6800" b="1" i="1" dirty="0" smtClean="0">
                <a:solidFill>
                  <a:schemeClr val="accent1">
                    <a:lumMod val="50000"/>
                  </a:schemeClr>
                </a:solidFill>
                <a:latin typeface="Arial" panose="020B0604020202020204" pitchFamily="34" charset="0"/>
                <a:cs typeface="Arial" panose="020B0604020202020204" pitchFamily="34" charset="0"/>
              </a:rPr>
              <a:t>”?</a:t>
            </a:r>
          </a:p>
          <a:p>
            <a:pPr marL="285750" lvl="0" indent="-285750" algn="l">
              <a:buFontTx/>
              <a:buChar char="-"/>
            </a:pPr>
            <a:r>
              <a:rPr lang="es-CL" sz="4300" b="1" i="1" dirty="0">
                <a:solidFill>
                  <a:prstClr val="black"/>
                </a:solidFill>
                <a:latin typeface="Arial" panose="020B0604020202020204" pitchFamily="34" charset="0"/>
                <a:cs typeface="Arial" panose="020B0604020202020204" pitchFamily="34" charset="0"/>
              </a:rPr>
              <a:t> </a:t>
            </a:r>
            <a:endParaRPr lang="es-CL" sz="4300" b="1" i="1" dirty="0" smtClean="0">
              <a:solidFill>
                <a:prstClr val="black"/>
              </a:solidFill>
              <a:latin typeface="Arial" panose="020B0604020202020204" pitchFamily="34" charset="0"/>
              <a:cs typeface="Arial" panose="020B0604020202020204" pitchFamily="34" charset="0"/>
            </a:endParaRPr>
          </a:p>
          <a:p>
            <a:pPr marL="285750" lvl="0" indent="-285750" algn="l">
              <a:buFontTx/>
              <a:buChar char="-"/>
            </a:pPr>
            <a:endParaRPr lang="es-CL" sz="5600" b="1" i="1" dirty="0" smtClean="0">
              <a:solidFill>
                <a:prstClr val="black"/>
              </a:solidFill>
              <a:latin typeface="Arial" panose="020B0604020202020204" pitchFamily="34" charset="0"/>
              <a:cs typeface="Arial" panose="020B0604020202020204" pitchFamily="34" charset="0"/>
            </a:endParaRPr>
          </a:p>
          <a:p>
            <a:pPr marL="342900" lvl="0" indent="-342900" algn="l">
              <a:lnSpc>
                <a:spcPct val="100000"/>
              </a:lnSpc>
              <a:spcBef>
                <a:spcPts val="0"/>
              </a:spcBef>
              <a:buFontTx/>
              <a:buChar char="-"/>
            </a:pPr>
            <a:endParaRPr lang="es-CL" sz="2500" b="1" i="1" dirty="0" smtClean="0">
              <a:solidFill>
                <a:prstClr val="black"/>
              </a:solidFill>
            </a:endParaRPr>
          </a:p>
          <a:p>
            <a:pPr marL="342900" lvl="0" indent="-342900" algn="l">
              <a:lnSpc>
                <a:spcPct val="100000"/>
              </a:lnSpc>
              <a:spcBef>
                <a:spcPts val="0"/>
              </a:spcBef>
              <a:buFontTx/>
              <a:buChar char="-"/>
            </a:pPr>
            <a:endParaRPr lang="es-CL" sz="2500" b="1" i="1" dirty="0">
              <a:solidFill>
                <a:prstClr val="black"/>
              </a:solidFill>
            </a:endParaRPr>
          </a:p>
          <a:p>
            <a:pPr marL="285750" indent="-285750" algn="l">
              <a:buFontTx/>
              <a:buChar char="-"/>
            </a:pPr>
            <a:endParaRPr lang="es-CL" sz="1600" b="1" i="1" dirty="0" smtClean="0"/>
          </a:p>
          <a:p>
            <a:r>
              <a:rPr lang="es-CL" sz="2000" b="1" i="1" dirty="0" smtClean="0">
                <a:latin typeface="Trebuchet MS" panose="020B0603020202020204" pitchFamily="34" charset="0"/>
              </a:rPr>
              <a:t>                                          </a:t>
            </a:r>
            <a:endParaRPr lang="es-CL"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894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594"/>
            <a:ext cx="9144793" cy="6858594"/>
          </a:xfrm>
          <a:prstGeom prst="rect">
            <a:avLst/>
          </a:prstGeom>
        </p:spPr>
      </p:pic>
      <p:sp>
        <p:nvSpPr>
          <p:cNvPr id="2" name="Título 1"/>
          <p:cNvSpPr>
            <a:spLocks noGrp="1"/>
          </p:cNvSpPr>
          <p:nvPr>
            <p:ph type="ctrTitle"/>
          </p:nvPr>
        </p:nvSpPr>
        <p:spPr>
          <a:xfrm>
            <a:off x="7924800" y="0"/>
            <a:ext cx="1219200" cy="45719"/>
          </a:xfrm>
        </p:spPr>
        <p:txBody>
          <a:bodyPr>
            <a:normAutofit fontScale="90000"/>
          </a:bodyPr>
          <a:lstStyle/>
          <a:p>
            <a:r>
              <a:rPr lang="es-CL" sz="1800" dirty="0" smtClean="0"/>
              <a:t>m</a:t>
            </a:r>
            <a:endParaRPr lang="es-CL" sz="1800" dirty="0"/>
          </a:p>
        </p:txBody>
      </p:sp>
      <p:sp>
        <p:nvSpPr>
          <p:cNvPr id="3" name="Subtítulo 2"/>
          <p:cNvSpPr>
            <a:spLocks noGrp="1"/>
          </p:cNvSpPr>
          <p:nvPr>
            <p:ph type="subTitle" idx="1"/>
          </p:nvPr>
        </p:nvSpPr>
        <p:spPr>
          <a:xfrm>
            <a:off x="43259" y="895350"/>
            <a:ext cx="8886430" cy="5724525"/>
          </a:xfrm>
        </p:spPr>
        <p:txBody>
          <a:bodyPr>
            <a:normAutofit fontScale="25000" lnSpcReduction="20000"/>
          </a:bodyPr>
          <a:lstStyle/>
          <a:p>
            <a:endParaRPr lang="es-CL" sz="6400" b="1" i="1" dirty="0" smtClean="0">
              <a:latin typeface="Arial" panose="020B0604020202020204" pitchFamily="34" charset="0"/>
              <a:cs typeface="Arial" panose="020B0604020202020204" pitchFamily="34" charset="0"/>
            </a:endParaRPr>
          </a:p>
          <a:p>
            <a:r>
              <a:rPr lang="es-CL" sz="11200" b="1" i="1" dirty="0" smtClean="0">
                <a:solidFill>
                  <a:schemeClr val="accent5">
                    <a:lumMod val="50000"/>
                  </a:schemeClr>
                </a:solidFill>
                <a:latin typeface="Arial" panose="020B0604020202020204" pitchFamily="34" charset="0"/>
                <a:cs typeface="Arial" panose="020B0604020202020204" pitchFamily="34" charset="0"/>
              </a:rPr>
              <a:t>Cambio Demográfico: Impacto socio-económico. </a:t>
            </a:r>
          </a:p>
          <a:p>
            <a:pPr lvl="0" algn="l">
              <a:lnSpc>
                <a:spcPct val="100000"/>
              </a:lnSpc>
              <a:spcBef>
                <a:spcPts val="0"/>
              </a:spcBef>
            </a:pPr>
            <a:endParaRPr lang="es-CL" sz="5600" b="1" i="1" dirty="0" smtClean="0">
              <a:solidFill>
                <a:prstClr val="black"/>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r>
              <a:rPr lang="es-CL" sz="6800" b="1" i="1" dirty="0" smtClean="0">
                <a:solidFill>
                  <a:schemeClr val="accent1">
                    <a:lumMod val="50000"/>
                  </a:schemeClr>
                </a:solidFill>
                <a:latin typeface="Arial" panose="020B0604020202020204" pitchFamily="34" charset="0"/>
                <a:cs typeface="Arial" panose="020B0604020202020204" pitchFamily="34" charset="0"/>
              </a:rPr>
              <a:t>Probablemente </a:t>
            </a:r>
            <a:r>
              <a:rPr lang="es-CL" sz="6800" b="1" i="1" dirty="0">
                <a:solidFill>
                  <a:schemeClr val="accent1">
                    <a:lumMod val="50000"/>
                  </a:schemeClr>
                </a:solidFill>
                <a:latin typeface="Arial" panose="020B0604020202020204" pitchFamily="34" charset="0"/>
                <a:cs typeface="Arial" panose="020B0604020202020204" pitchFamily="34" charset="0"/>
              </a:rPr>
              <a:t>no hay una política pública de largo plazo que Chile deba enfrentar con más urgencia; y las respuestas son complejas. </a:t>
            </a:r>
            <a:endParaRPr lang="es-CL" sz="6800" b="1" i="1" dirty="0" smtClean="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endParaRPr lang="es-CL" sz="6800" b="1" i="1" dirty="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r>
              <a:rPr lang="es-CL" sz="6800" b="1" i="1" dirty="0">
                <a:solidFill>
                  <a:schemeClr val="accent1">
                    <a:lumMod val="50000"/>
                  </a:schemeClr>
                </a:solidFill>
                <a:latin typeface="Arial" panose="020B0604020202020204" pitchFamily="34" charset="0"/>
                <a:cs typeface="Arial" panose="020B0604020202020204" pitchFamily="34" charset="0"/>
              </a:rPr>
              <a:t>Revisar las políticas que disminuyen la natalidad</a:t>
            </a:r>
            <a:r>
              <a:rPr lang="es-CL" sz="6800" b="1" i="1" dirty="0" smtClean="0">
                <a:solidFill>
                  <a:schemeClr val="accent1">
                    <a:lumMod val="50000"/>
                  </a:schemeClr>
                </a:solidFill>
                <a:latin typeface="Arial" panose="020B0604020202020204" pitchFamily="34" charset="0"/>
                <a:cs typeface="Arial" panose="020B0604020202020204" pitchFamily="34" charset="0"/>
              </a:rPr>
              <a:t>.</a:t>
            </a:r>
          </a:p>
          <a:p>
            <a:pPr marL="1314450" lvl="1" indent="-857250" algn="l">
              <a:buFont typeface="Arial" panose="020B0604020202020204" pitchFamily="34" charset="0"/>
              <a:buChar char="•"/>
            </a:pPr>
            <a:endParaRPr lang="es-CL" sz="6800" b="1" i="1" dirty="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r>
              <a:rPr lang="es-CL" sz="6800" b="1" i="1" dirty="0">
                <a:solidFill>
                  <a:schemeClr val="accent1">
                    <a:lumMod val="50000"/>
                  </a:schemeClr>
                </a:solidFill>
                <a:latin typeface="Arial" panose="020B0604020202020204" pitchFamily="34" charset="0"/>
                <a:cs typeface="Arial" panose="020B0604020202020204" pitchFamily="34" charset="0"/>
              </a:rPr>
              <a:t>Distribuir el costo de la natalidad, de modo que el peso no caiga completo sobre la madre. </a:t>
            </a:r>
            <a:endParaRPr lang="es-CL" sz="6800" b="1" i="1" dirty="0" smtClean="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endParaRPr lang="es-CL" sz="6800" b="1" i="1" dirty="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r>
              <a:rPr lang="es-CL" sz="6800" b="1" i="1" dirty="0">
                <a:solidFill>
                  <a:schemeClr val="accent1">
                    <a:lumMod val="50000"/>
                  </a:schemeClr>
                </a:solidFill>
                <a:latin typeface="Arial" panose="020B0604020202020204" pitchFamily="34" charset="0"/>
                <a:cs typeface="Arial" panose="020B0604020202020204" pitchFamily="34" charset="0"/>
              </a:rPr>
              <a:t>Políticas de flexibilización de jornadas, sin caída tan fuerte en cotizaciones previsionales y de salud. </a:t>
            </a:r>
            <a:endParaRPr lang="es-CL" sz="6800" b="1" i="1" dirty="0" smtClean="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endParaRPr lang="es-CL" sz="6800" b="1" i="1" dirty="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r>
              <a:rPr lang="es-CL" sz="6800" b="1" i="1" dirty="0">
                <a:solidFill>
                  <a:schemeClr val="accent1">
                    <a:lumMod val="50000"/>
                  </a:schemeClr>
                </a:solidFill>
                <a:latin typeface="Arial" panose="020B0604020202020204" pitchFamily="34" charset="0"/>
                <a:cs typeface="Arial" panose="020B0604020202020204" pitchFamily="34" charset="0"/>
              </a:rPr>
              <a:t>Definir una estrategia migratoria.</a:t>
            </a:r>
          </a:p>
          <a:p>
            <a:pPr marL="1314450" lvl="1" indent="-857250" algn="l">
              <a:buFont typeface="Arial" panose="020B0604020202020204" pitchFamily="34" charset="0"/>
              <a:buChar char="•"/>
            </a:pPr>
            <a:endParaRPr lang="es-CL" sz="6800" b="1" i="1" dirty="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r>
              <a:rPr lang="es-CL" sz="6800" b="1" i="1" dirty="0" smtClean="0">
                <a:solidFill>
                  <a:schemeClr val="accent1">
                    <a:lumMod val="50000"/>
                  </a:schemeClr>
                </a:solidFill>
                <a:latin typeface="Arial" panose="020B0604020202020204" pitchFamily="34" charset="0"/>
                <a:cs typeface="Arial" panose="020B0604020202020204" pitchFamily="34" charset="0"/>
              </a:rPr>
              <a:t>Estrategia </a:t>
            </a:r>
            <a:r>
              <a:rPr lang="es-CL" sz="6800" b="1" i="1" dirty="0">
                <a:solidFill>
                  <a:schemeClr val="accent1">
                    <a:lumMod val="50000"/>
                  </a:schemeClr>
                </a:solidFill>
                <a:latin typeface="Arial" panose="020B0604020202020204" pitchFamily="34" charset="0"/>
                <a:cs typeface="Arial" panose="020B0604020202020204" pitchFamily="34" charset="0"/>
              </a:rPr>
              <a:t>multisectorial para enfrentar un envejecimiento “digno”. Hablamos, pero no actuamos</a:t>
            </a:r>
            <a:r>
              <a:rPr lang="es-CL" sz="6800" b="1" i="1" dirty="0" smtClean="0">
                <a:solidFill>
                  <a:schemeClr val="accent1">
                    <a:lumMod val="50000"/>
                  </a:schemeClr>
                </a:solidFill>
                <a:latin typeface="Arial" panose="020B0604020202020204" pitchFamily="34" charset="0"/>
                <a:cs typeface="Arial" panose="020B0604020202020204" pitchFamily="34" charset="0"/>
              </a:rPr>
              <a:t>.</a:t>
            </a:r>
          </a:p>
          <a:p>
            <a:pPr marL="1314450" lvl="1" indent="-857250" algn="l">
              <a:buFont typeface="Arial" panose="020B0604020202020204" pitchFamily="34" charset="0"/>
              <a:buChar char="•"/>
            </a:pPr>
            <a:endParaRPr lang="es-CL" sz="6800" b="1" i="1" dirty="0" smtClean="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r>
              <a:rPr lang="es-CL" sz="6800" b="1" i="1" dirty="0" smtClean="0">
                <a:solidFill>
                  <a:schemeClr val="accent1">
                    <a:lumMod val="50000"/>
                  </a:schemeClr>
                </a:solidFill>
                <a:latin typeface="Arial" panose="020B0604020202020204" pitchFamily="34" charset="0"/>
                <a:cs typeface="Arial" panose="020B0604020202020204" pitchFamily="34" charset="0"/>
              </a:rPr>
              <a:t>Síndrome político de “matar al mensajero”.</a:t>
            </a:r>
          </a:p>
          <a:p>
            <a:pPr marL="857250" lvl="0" indent="-857250" algn="l">
              <a:buFont typeface="Arial" panose="020B0604020202020204" pitchFamily="34" charset="0"/>
              <a:buChar char="•"/>
            </a:pPr>
            <a:endParaRPr lang="es-CL" sz="7200" b="1" i="1" dirty="0">
              <a:solidFill>
                <a:schemeClr val="accent1">
                  <a:lumMod val="50000"/>
                </a:schemeClr>
              </a:solidFill>
              <a:latin typeface="Arial" panose="020B0604020202020204" pitchFamily="34" charset="0"/>
              <a:cs typeface="Arial" panose="020B0604020202020204" pitchFamily="34" charset="0"/>
            </a:endParaRPr>
          </a:p>
          <a:p>
            <a:pPr marL="1314450" lvl="1" indent="-857250" algn="l">
              <a:buFont typeface="Arial" panose="020B0604020202020204" pitchFamily="34" charset="0"/>
              <a:buChar char="•"/>
            </a:pPr>
            <a:r>
              <a:rPr lang="es-CL" sz="6800" b="1" i="1" dirty="0" smtClean="0">
                <a:solidFill>
                  <a:schemeClr val="accent1">
                    <a:lumMod val="50000"/>
                  </a:schemeClr>
                </a:solidFill>
                <a:latin typeface="Arial" panose="020B0604020202020204" pitchFamily="34" charset="0"/>
                <a:cs typeface="Arial" panose="020B0604020202020204" pitchFamily="34" charset="0"/>
              </a:rPr>
              <a:t>Identificamos </a:t>
            </a:r>
            <a:r>
              <a:rPr lang="es-CL" sz="6800" b="1" i="1" dirty="0">
                <a:solidFill>
                  <a:schemeClr val="accent1">
                    <a:lumMod val="50000"/>
                  </a:schemeClr>
                </a:solidFill>
                <a:latin typeface="Arial" panose="020B0604020202020204" pitchFamily="34" charset="0"/>
                <a:cs typeface="Arial" panose="020B0604020202020204" pitchFamily="34" charset="0"/>
              </a:rPr>
              <a:t>los ´síntomas, y no las causas. </a:t>
            </a:r>
          </a:p>
          <a:p>
            <a:pPr marL="1143000" lvl="1" indent="-685800" algn="l">
              <a:buFont typeface="Arial" panose="020B0604020202020204" pitchFamily="34" charset="0"/>
              <a:buChar char="•"/>
            </a:pPr>
            <a:endParaRPr lang="es-CL" sz="5200" b="1" i="1" dirty="0" smtClean="0">
              <a:solidFill>
                <a:prstClr val="black"/>
              </a:solidFill>
              <a:latin typeface="Arial" panose="020B0604020202020204" pitchFamily="34" charset="0"/>
              <a:cs typeface="Arial" panose="020B0604020202020204" pitchFamily="34" charset="0"/>
            </a:endParaRPr>
          </a:p>
          <a:p>
            <a:pPr marL="342900" lvl="0" indent="-342900" algn="l">
              <a:lnSpc>
                <a:spcPct val="100000"/>
              </a:lnSpc>
              <a:spcBef>
                <a:spcPts val="0"/>
              </a:spcBef>
              <a:buFontTx/>
              <a:buChar char="-"/>
            </a:pPr>
            <a:endParaRPr lang="es-CL" sz="2500" b="1" i="1" dirty="0" smtClean="0">
              <a:solidFill>
                <a:prstClr val="black"/>
              </a:solidFill>
            </a:endParaRPr>
          </a:p>
          <a:p>
            <a:pPr marL="342900" lvl="0" indent="-342900" algn="l">
              <a:lnSpc>
                <a:spcPct val="100000"/>
              </a:lnSpc>
              <a:spcBef>
                <a:spcPts val="0"/>
              </a:spcBef>
              <a:buFontTx/>
              <a:buChar char="-"/>
            </a:pPr>
            <a:endParaRPr lang="es-CL" sz="2500" b="1" i="1" dirty="0">
              <a:solidFill>
                <a:prstClr val="black"/>
              </a:solidFill>
            </a:endParaRPr>
          </a:p>
          <a:p>
            <a:pPr marL="285750" indent="-285750" algn="l">
              <a:buFontTx/>
              <a:buChar char="-"/>
            </a:pPr>
            <a:endParaRPr lang="es-CL" sz="1600" b="1" i="1" dirty="0" smtClean="0"/>
          </a:p>
          <a:p>
            <a:r>
              <a:rPr lang="es-CL" sz="2000" b="1" i="1" dirty="0" smtClean="0">
                <a:latin typeface="Trebuchet MS" panose="020B0603020202020204" pitchFamily="34" charset="0"/>
              </a:rPr>
              <a:t>                                          </a:t>
            </a:r>
            <a:endParaRPr lang="es-CL"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930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val="248080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5" y="-256654"/>
            <a:ext cx="9144000" cy="6857464"/>
          </a:xfrm>
          <a:prstGeom prst="rect">
            <a:avLst/>
          </a:prstGeom>
        </p:spPr>
      </p:pic>
      <p:pic>
        <p:nvPicPr>
          <p:cNvPr id="5" name="Picture 2" descr="http://fronterainformativa.files.wordpress.com/2011/06/crecimiento-mundial-poblacic3b3n-a-travc3a9s-de-la-histori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2551"/>
            <a:ext cx="8913340" cy="573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8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pic>
        <p:nvPicPr>
          <p:cNvPr id="5" name="Imagen 4"/>
          <p:cNvPicPr>
            <a:picLocks noChangeAspect="1"/>
          </p:cNvPicPr>
          <p:nvPr/>
        </p:nvPicPr>
        <p:blipFill rotWithShape="1">
          <a:blip r:embed="rId4"/>
          <a:srcRect t="15035"/>
          <a:stretch/>
        </p:blipFill>
        <p:spPr>
          <a:xfrm>
            <a:off x="640610" y="2017261"/>
            <a:ext cx="7862780" cy="4187597"/>
          </a:xfrm>
          <a:prstGeom prst="rect">
            <a:avLst/>
          </a:prstGeom>
          <a:effectLst>
            <a:glow rad="228600">
              <a:schemeClr val="accent5">
                <a:satMod val="175000"/>
                <a:alpha val="40000"/>
              </a:schemeClr>
            </a:glow>
          </a:effectLst>
        </p:spPr>
      </p:pic>
      <p:sp>
        <p:nvSpPr>
          <p:cNvPr id="6" name="CuadroTexto 5"/>
          <p:cNvSpPr txBox="1"/>
          <p:nvPr/>
        </p:nvSpPr>
        <p:spPr>
          <a:xfrm>
            <a:off x="2820879" y="1179721"/>
            <a:ext cx="3852337" cy="369332"/>
          </a:xfrm>
          <a:prstGeom prst="rect">
            <a:avLst/>
          </a:prstGeom>
          <a:noFill/>
        </p:spPr>
        <p:txBody>
          <a:bodyPr wrap="none" rtlCol="0">
            <a:spAutoFit/>
          </a:bodyPr>
          <a:lstStyle/>
          <a:p>
            <a:r>
              <a:rPr lang="es-CL" dirty="0" smtClean="0">
                <a:latin typeface="Arial" panose="020B0604020202020204" pitchFamily="34" charset="0"/>
                <a:cs typeface="Arial" panose="020B0604020202020204" pitchFamily="34" charset="0"/>
              </a:rPr>
              <a:t>Etapas de la transición demográfica</a:t>
            </a:r>
            <a:endParaRPr lang="es-C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7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aphicFrame>
        <p:nvGraphicFramePr>
          <p:cNvPr id="3" name="Gráfico 2"/>
          <p:cNvGraphicFramePr>
            <a:graphicFrameLocks/>
          </p:cNvGraphicFramePr>
          <p:nvPr>
            <p:extLst>
              <p:ext uri="{D42A27DB-BD31-4B8C-83A1-F6EECF244321}">
                <p14:modId xmlns:p14="http://schemas.microsoft.com/office/powerpoint/2010/main" val="2351517254"/>
              </p:ext>
            </p:extLst>
          </p:nvPr>
        </p:nvGraphicFramePr>
        <p:xfrm>
          <a:off x="1506598" y="1662676"/>
          <a:ext cx="6130803" cy="4744572"/>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ángulo 3"/>
          <p:cNvSpPr/>
          <p:nvPr/>
        </p:nvSpPr>
        <p:spPr>
          <a:xfrm>
            <a:off x="2699657" y="1124067"/>
            <a:ext cx="3744686" cy="538609"/>
          </a:xfrm>
          <a:prstGeom prst="rect">
            <a:avLst/>
          </a:prstGeom>
        </p:spPr>
        <p:txBody>
          <a:bodyPr wrap="square">
            <a:spAutoFit/>
          </a:bodyPr>
          <a:lstStyle/>
          <a:p>
            <a:pPr algn="ctr"/>
            <a:r>
              <a:rPr lang="es-CL" dirty="0" smtClean="0">
                <a:latin typeface="Arial" panose="020B0604020202020204" pitchFamily="34" charset="0"/>
                <a:cs typeface="Arial" panose="020B0604020202020204" pitchFamily="34" charset="0"/>
              </a:rPr>
              <a:t>Distribución población LA por país</a:t>
            </a:r>
            <a:br>
              <a:rPr lang="es-CL" dirty="0" smtClean="0">
                <a:latin typeface="Arial" panose="020B0604020202020204" pitchFamily="34" charset="0"/>
                <a:cs typeface="Arial" panose="020B0604020202020204" pitchFamily="34" charset="0"/>
              </a:rPr>
            </a:br>
            <a:r>
              <a:rPr lang="es-CL" sz="1100" dirty="0" smtClean="0">
                <a:latin typeface="Arial" panose="020B0604020202020204" pitchFamily="34" charset="0"/>
                <a:cs typeface="Arial" panose="020B0604020202020204" pitchFamily="34" charset="0"/>
              </a:rPr>
              <a:t>CELADE, 2013; en %. Total 600.259M</a:t>
            </a:r>
            <a:endParaRPr lang="es-C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03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aphicFrame>
        <p:nvGraphicFramePr>
          <p:cNvPr id="3" name="Gráfico 2"/>
          <p:cNvGraphicFramePr>
            <a:graphicFrameLocks/>
          </p:cNvGraphicFramePr>
          <p:nvPr>
            <p:extLst>
              <p:ext uri="{D42A27DB-BD31-4B8C-83A1-F6EECF244321}">
                <p14:modId xmlns:p14="http://schemas.microsoft.com/office/powerpoint/2010/main" val="2588155355"/>
              </p:ext>
            </p:extLst>
          </p:nvPr>
        </p:nvGraphicFramePr>
        <p:xfrm>
          <a:off x="187287" y="1742021"/>
          <a:ext cx="8736376" cy="4680813"/>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ángulo 3"/>
          <p:cNvSpPr/>
          <p:nvPr/>
        </p:nvSpPr>
        <p:spPr>
          <a:xfrm>
            <a:off x="1845128" y="966634"/>
            <a:ext cx="5453743" cy="538609"/>
          </a:xfrm>
          <a:prstGeom prst="rect">
            <a:avLst/>
          </a:prstGeom>
        </p:spPr>
        <p:txBody>
          <a:bodyPr wrap="square">
            <a:spAutoFit/>
          </a:bodyPr>
          <a:lstStyle/>
          <a:p>
            <a:pPr algn="ctr"/>
            <a:r>
              <a:rPr lang="es-CL" dirty="0" smtClean="0">
                <a:latin typeface="Arial" panose="020B0604020202020204" pitchFamily="34" charset="0"/>
                <a:cs typeface="Arial" panose="020B0604020202020204" pitchFamily="34" charset="0"/>
              </a:rPr>
              <a:t>Tasa de Fecundidad por país</a:t>
            </a:r>
            <a:r>
              <a:rPr lang="es-CL" sz="3200" dirty="0" smtClean="0">
                <a:latin typeface="Arial" panose="020B0604020202020204" pitchFamily="34" charset="0"/>
                <a:cs typeface="Arial" panose="020B0604020202020204" pitchFamily="34" charset="0"/>
              </a:rPr>
              <a:t/>
            </a:r>
            <a:br>
              <a:rPr lang="es-CL" sz="3200" dirty="0" smtClean="0">
                <a:latin typeface="Arial" panose="020B0604020202020204" pitchFamily="34" charset="0"/>
                <a:cs typeface="Arial" panose="020B0604020202020204" pitchFamily="34" charset="0"/>
              </a:rPr>
            </a:br>
            <a:r>
              <a:rPr lang="es-CL" sz="1100" dirty="0">
                <a:latin typeface="Arial" panose="020B0604020202020204" pitchFamily="34" charset="0"/>
                <a:cs typeface="Arial" panose="020B0604020202020204" pitchFamily="34" charset="0"/>
              </a:rPr>
              <a:t>CELADE, 2013; Hijos por mujer. Total 2,2.</a:t>
            </a:r>
          </a:p>
        </p:txBody>
      </p:sp>
    </p:spTree>
    <p:extLst>
      <p:ext uri="{BB962C8B-B14F-4D97-AF65-F5344CB8AC3E}">
        <p14:creationId xmlns:p14="http://schemas.microsoft.com/office/powerpoint/2010/main" val="47647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85" y="0"/>
            <a:ext cx="9144000" cy="6857464"/>
          </a:xfrm>
          <a:prstGeom prst="rect">
            <a:avLst/>
          </a:prstGeom>
        </p:spPr>
      </p:pic>
      <p:pic>
        <p:nvPicPr>
          <p:cNvPr id="3" name="Picture 2" descr="http://facweb.bhc.edu/academics/science/harwoodr/geog105/study/Images/TotalFertilityRate201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85" y="1462274"/>
            <a:ext cx="9307285" cy="441130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728263" y="1092942"/>
            <a:ext cx="3621569" cy="369332"/>
          </a:xfrm>
          <a:prstGeom prst="rect">
            <a:avLst/>
          </a:prstGeom>
        </p:spPr>
        <p:txBody>
          <a:bodyPr wrap="none">
            <a:spAutoFit/>
          </a:bodyPr>
          <a:lstStyle/>
          <a:p>
            <a:pPr algn="ctr"/>
            <a:r>
              <a:rPr lang="es-CL" dirty="0" smtClean="0">
                <a:latin typeface="Arial" panose="020B0604020202020204" pitchFamily="34" charset="0"/>
                <a:cs typeface="Arial" panose="020B0604020202020204" pitchFamily="34" charset="0"/>
              </a:rPr>
              <a:t>Tasas de fertilidad en el mundo(*)</a:t>
            </a:r>
            <a:endParaRPr lang="es-CL" dirty="0">
              <a:latin typeface="Arial" panose="020B0604020202020204" pitchFamily="34" charset="0"/>
              <a:cs typeface="Arial" panose="020B0604020202020204" pitchFamily="34" charset="0"/>
            </a:endParaRPr>
          </a:p>
        </p:txBody>
      </p:sp>
      <p:sp>
        <p:nvSpPr>
          <p:cNvPr id="5" name="Rectángulo 4"/>
          <p:cNvSpPr/>
          <p:nvPr/>
        </p:nvSpPr>
        <p:spPr>
          <a:xfrm>
            <a:off x="156519" y="5984150"/>
            <a:ext cx="6269378" cy="430887"/>
          </a:xfrm>
          <a:prstGeom prst="rect">
            <a:avLst/>
          </a:prstGeom>
        </p:spPr>
        <p:txBody>
          <a:bodyPr wrap="square">
            <a:spAutoFit/>
          </a:bodyPr>
          <a:lstStyle/>
          <a:p>
            <a:r>
              <a:rPr lang="es-CL" sz="1100" dirty="0" smtClean="0">
                <a:latin typeface="Arial" panose="020B0604020202020204" pitchFamily="34" charset="0"/>
              </a:rPr>
              <a:t>(*) número total de hijos por mujer.  </a:t>
            </a:r>
          </a:p>
          <a:p>
            <a:r>
              <a:rPr lang="es-CL" sz="1100" dirty="0" smtClean="0">
                <a:latin typeface="Arial" panose="020B0604020202020204" pitchFamily="34" charset="0"/>
              </a:rPr>
              <a:t>La tasa bruta de natalidad: nacimientos/1.000 h. por año</a:t>
            </a:r>
            <a:endParaRPr lang="es-CL" sz="1100" dirty="0">
              <a:latin typeface="Arial" panose="020B0604020202020204" pitchFamily="34" charset="0"/>
            </a:endParaRPr>
          </a:p>
        </p:txBody>
      </p:sp>
    </p:spTree>
    <p:extLst>
      <p:ext uri="{BB962C8B-B14F-4D97-AF65-F5344CB8AC3E}">
        <p14:creationId xmlns:p14="http://schemas.microsoft.com/office/powerpoint/2010/main" val="76868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aphicFrame>
        <p:nvGraphicFramePr>
          <p:cNvPr id="3" name="Gráfico 2"/>
          <p:cNvGraphicFramePr>
            <a:graphicFrameLocks/>
          </p:cNvGraphicFramePr>
          <p:nvPr>
            <p:extLst>
              <p:ext uri="{D42A27DB-BD31-4B8C-83A1-F6EECF244321}">
                <p14:modId xmlns:p14="http://schemas.microsoft.com/office/powerpoint/2010/main" val="3420517450"/>
              </p:ext>
            </p:extLst>
          </p:nvPr>
        </p:nvGraphicFramePr>
        <p:xfrm>
          <a:off x="204537" y="1706563"/>
          <a:ext cx="8783051" cy="49469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ángulo 3"/>
          <p:cNvSpPr/>
          <p:nvPr/>
        </p:nvSpPr>
        <p:spPr>
          <a:xfrm>
            <a:off x="2286000" y="1010178"/>
            <a:ext cx="4572000" cy="538609"/>
          </a:xfrm>
          <a:prstGeom prst="rect">
            <a:avLst/>
          </a:prstGeom>
        </p:spPr>
        <p:txBody>
          <a:bodyPr>
            <a:spAutoFit/>
          </a:bodyPr>
          <a:lstStyle/>
          <a:p>
            <a:pPr algn="ctr"/>
            <a:r>
              <a:rPr lang="es-CL" dirty="0" smtClean="0">
                <a:solidFill>
                  <a:prstClr val="black"/>
                </a:solidFill>
                <a:latin typeface="Arial" panose="020B0604020202020204" pitchFamily="34" charset="0"/>
                <a:cs typeface="Arial" panose="020B0604020202020204" pitchFamily="34" charset="0"/>
              </a:rPr>
              <a:t>Tasa de crecimiento de la población</a:t>
            </a:r>
            <a:r>
              <a:rPr lang="es-CL" sz="3200" dirty="0" smtClean="0">
                <a:solidFill>
                  <a:prstClr val="black"/>
                </a:solidFill>
              </a:rPr>
              <a:t/>
            </a:r>
            <a:br>
              <a:rPr lang="es-CL" sz="3200" dirty="0" smtClean="0">
                <a:solidFill>
                  <a:prstClr val="black"/>
                </a:solidFill>
              </a:rPr>
            </a:br>
            <a:r>
              <a:rPr lang="es-CL" sz="1100" dirty="0">
                <a:solidFill>
                  <a:prstClr val="black"/>
                </a:solidFill>
                <a:latin typeface="Arial" panose="020B0604020202020204" pitchFamily="34" charset="0"/>
                <a:cs typeface="Arial" panose="020B0604020202020204" pitchFamily="34" charset="0"/>
              </a:rPr>
              <a:t>CELADE, 2013; por mil. Global LA 10,6/1000</a:t>
            </a:r>
          </a:p>
        </p:txBody>
      </p:sp>
    </p:spTree>
    <p:extLst>
      <p:ext uri="{BB962C8B-B14F-4D97-AF65-F5344CB8AC3E}">
        <p14:creationId xmlns:p14="http://schemas.microsoft.com/office/powerpoint/2010/main" val="3394814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aphicFrame>
        <p:nvGraphicFramePr>
          <p:cNvPr id="3" name="Gráfico 2"/>
          <p:cNvGraphicFramePr>
            <a:graphicFrameLocks/>
          </p:cNvGraphicFramePr>
          <p:nvPr>
            <p:extLst/>
          </p:nvPr>
        </p:nvGraphicFramePr>
        <p:xfrm>
          <a:off x="571269" y="1781730"/>
          <a:ext cx="7908702" cy="4691405"/>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ángulo 3"/>
          <p:cNvSpPr/>
          <p:nvPr/>
        </p:nvSpPr>
        <p:spPr>
          <a:xfrm>
            <a:off x="2362200" y="1058754"/>
            <a:ext cx="4572000" cy="538609"/>
          </a:xfrm>
          <a:prstGeom prst="rect">
            <a:avLst/>
          </a:prstGeom>
        </p:spPr>
        <p:txBody>
          <a:bodyPr>
            <a:spAutoFit/>
          </a:bodyPr>
          <a:lstStyle/>
          <a:p>
            <a:pPr algn="ctr"/>
            <a:r>
              <a:rPr lang="es-CL" dirty="0" smtClean="0">
                <a:solidFill>
                  <a:prstClr val="black"/>
                </a:solidFill>
                <a:latin typeface="Arial" panose="020B0604020202020204" pitchFamily="34" charset="0"/>
                <a:cs typeface="Arial" panose="020B0604020202020204" pitchFamily="34" charset="0"/>
              </a:rPr>
              <a:t>Fecundidad en algunos países LA. </a:t>
            </a:r>
            <a:r>
              <a:rPr lang="es-CL" dirty="0" smtClean="0">
                <a:solidFill>
                  <a:prstClr val="black"/>
                </a:solidFill>
              </a:rPr>
              <a:t/>
            </a:r>
            <a:br>
              <a:rPr lang="es-CL" dirty="0" smtClean="0">
                <a:solidFill>
                  <a:prstClr val="black"/>
                </a:solidFill>
              </a:rPr>
            </a:br>
            <a:r>
              <a:rPr lang="es-CL" sz="1100" dirty="0" smtClean="0">
                <a:solidFill>
                  <a:prstClr val="black"/>
                </a:solidFill>
                <a:latin typeface="Arial" panose="020B0604020202020204" pitchFamily="34" charset="0"/>
                <a:cs typeface="Arial" panose="020B0604020202020204" pitchFamily="34" charset="0"/>
              </a:rPr>
              <a:t>1975 – 2050.  Hijos por mujer.</a:t>
            </a:r>
            <a:endParaRPr lang="es-CL"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09637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391</TotalTime>
  <Words>1728</Words>
  <Application>Microsoft Office PowerPoint</Application>
  <PresentationFormat>Presentación en pantalla (4:3)</PresentationFormat>
  <Paragraphs>154</Paragraphs>
  <Slides>28</Slides>
  <Notes>24</Notes>
  <HiddenSlides>3</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28</vt:i4>
      </vt:variant>
    </vt:vector>
  </HeadingPairs>
  <TitlesOfParts>
    <vt:vector size="38" baseType="lpstr">
      <vt:lpstr>ＭＳ Ｐゴシック</vt:lpstr>
      <vt:lpstr>ＭＳ Ｐゴシック</vt:lpstr>
      <vt:lpstr>Arial</vt:lpstr>
      <vt:lpstr>Calibri</vt:lpstr>
      <vt:lpstr>Calibri Light</vt:lpstr>
      <vt:lpstr>Cambria Math</vt:lpstr>
      <vt:lpstr>Trebuchet MS</vt:lpstr>
      <vt:lpstr>Verdana</vt:lpstr>
      <vt:lpstr>Tema de Office</vt:lpstr>
      <vt:lpstr>Worksheet</vt:lpstr>
      <vt:lpstr>Presentación de PowerPoint</vt:lpstr>
      <vt:lpstr>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Estudio Universidad San Sebastián Perfil de Residentes en Hogares Ancianos</vt:lpstr>
      <vt:lpstr>Presentación de PowerPoint</vt:lpstr>
      <vt:lpstr>Presentación de PowerPoint</vt:lpstr>
      <vt:lpstr>Presentación de PowerPoint</vt:lpstr>
      <vt:lpstr>Presentación de PowerPoint</vt:lpstr>
      <vt:lpstr>m</vt:lpstr>
      <vt:lpstr>m</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Francisca Casas</dc:creator>
  <cp:lastModifiedBy>Ana María Morales Martinez</cp:lastModifiedBy>
  <cp:revision>33</cp:revision>
  <dcterms:created xsi:type="dcterms:W3CDTF">2014-11-10T16:59:42Z</dcterms:created>
  <dcterms:modified xsi:type="dcterms:W3CDTF">2014-11-19T21:48:50Z</dcterms:modified>
</cp:coreProperties>
</file>