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99" r:id="rId2"/>
    <p:sldId id="382" r:id="rId3"/>
    <p:sldId id="400" r:id="rId4"/>
    <p:sldId id="383" r:id="rId5"/>
    <p:sldId id="384" r:id="rId6"/>
    <p:sldId id="385" r:id="rId7"/>
    <p:sldId id="386" r:id="rId8"/>
    <p:sldId id="387" r:id="rId9"/>
    <p:sldId id="393" r:id="rId10"/>
    <p:sldId id="396" r:id="rId11"/>
    <p:sldId id="395" r:id="rId12"/>
    <p:sldId id="394" r:id="rId13"/>
    <p:sldId id="388" r:id="rId14"/>
    <p:sldId id="389" r:id="rId15"/>
    <p:sldId id="390" r:id="rId16"/>
    <p:sldId id="391" r:id="rId17"/>
    <p:sldId id="392" r:id="rId18"/>
    <p:sldId id="256" r:id="rId19"/>
  </p:sldIdLst>
  <p:sldSz cx="9144000" cy="6858000" type="screen4x3"/>
  <p:notesSz cx="6858000" cy="9144000"/>
  <p:defaultTextStyle>
    <a:defPPr>
      <a:defRPr lang="es-E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Estilo o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71" autoAdjust="0"/>
  </p:normalViewPr>
  <p:slideViewPr>
    <p:cSldViewPr snapToGrid="0" snapToObjects="1">
      <p:cViewPr varScale="1">
        <p:scale>
          <a:sx n="74" d="100"/>
          <a:sy n="74" d="100"/>
        </p:scale>
        <p:origin x="11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348BD-8995-2F4D-9A88-CE5BBC7E08E2}" type="datetimeFigureOut">
              <a:rPr lang="es-ES"/>
              <a:pPr>
                <a:defRPr/>
              </a:pPr>
              <a:t>14/10/2014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6C060-8C5B-D24D-A7F4-F272E815EEF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242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4208D-02D0-844F-8F98-594E65ABB306}" type="datetimeFigureOut">
              <a:rPr lang="es-ES"/>
              <a:pPr>
                <a:defRPr/>
              </a:pPr>
              <a:t>14/10/2014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835E1-4345-724E-B55F-D350E9C044F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186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0F1F3-9A38-8448-AD92-C38D5EC07CC5}" type="datetimeFigureOut">
              <a:rPr lang="es-ES"/>
              <a:pPr>
                <a:defRPr/>
              </a:pPr>
              <a:t>14/10/2014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EF801-D34A-9646-8685-07ABD8FC725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8298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5DCCD-CE12-FA46-898D-74726E7EC98B}" type="datetimeFigureOut">
              <a:rPr lang="es-ES"/>
              <a:pPr>
                <a:defRPr/>
              </a:pPr>
              <a:t>14/10/2014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FDAAC-3EB5-DC49-B906-9CBF3874EE2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774210" y="682384"/>
            <a:ext cx="6994478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52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6A957-869E-9340-AB2A-82E8F6F9D064}" type="datetimeFigureOut">
              <a:rPr lang="es-ES"/>
              <a:pPr>
                <a:defRPr/>
              </a:pPr>
              <a:t>14/10/2014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0FCD1-EA83-4C4D-9DFC-FCF441AABAA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063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C1A73-786B-C148-8BE2-37B63AEB10C0}" type="datetimeFigureOut">
              <a:rPr lang="es-ES"/>
              <a:pPr>
                <a:defRPr/>
              </a:pPr>
              <a:t>14/10/2014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EEA60-64E4-3443-BD00-98E6606307A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08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C8201-A979-B446-8C6B-86799D65DACD}" type="datetimeFigureOut">
              <a:rPr lang="es-ES"/>
              <a:pPr>
                <a:defRPr/>
              </a:pPr>
              <a:t>14/10/2014</a:t>
            </a:fld>
            <a:endParaRPr lang="es-ES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4B9F-1C69-8A44-BF68-4B4F661AF69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027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6C960-BC47-CE48-A018-F82928F20B9C}" type="datetimeFigureOut">
              <a:rPr lang="es-ES"/>
              <a:pPr>
                <a:defRPr/>
              </a:pPr>
              <a:t>14/10/2014</a:t>
            </a:fld>
            <a:endParaRPr lang="es-ES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3ADB7-AC7B-0540-A9DD-E8455334658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5936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45AFA-88E5-664D-8B3D-130D977F94B4}" type="datetimeFigureOut">
              <a:rPr lang="es-ES"/>
              <a:pPr>
                <a:defRPr/>
              </a:pPr>
              <a:t>14/10/2014</a:t>
            </a:fld>
            <a:endParaRPr lang="es-ES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1A6E0-806A-ED4F-8A21-F76AE115C9D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6537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E7654-DAC1-284A-9F5E-1C4120C6C117}" type="datetimeFigureOut">
              <a:rPr lang="es-ES"/>
              <a:pPr>
                <a:defRPr/>
              </a:pPr>
              <a:t>14/10/2014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01071-517A-C24D-929A-5FFA9483201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390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Arrastre la imagen al marcador de posición o haga clic en el icono para agregar</a:t>
            </a:r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321F4-0231-FC47-89C9-2D89E9E1BB56}" type="datetimeFigureOut">
              <a:rPr lang="es-ES"/>
              <a:pPr>
                <a:defRPr/>
              </a:pPr>
              <a:t>14/10/2014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5009C-0232-654A-9845-DF6D9C62D10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99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Clic para editar título</a:t>
            </a:r>
            <a:endParaRPr lang="es-ES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951FED1-C911-2B46-973F-44B8DD1C7CAA}" type="datetimeFigureOut">
              <a:rPr lang="es-ES"/>
              <a:pPr>
                <a:defRPr/>
              </a:pPr>
              <a:t>14/10/2014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7A4AA11-BD40-3342-8EA0-E64DF414753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2488" y="2759075"/>
            <a:ext cx="7772400" cy="14700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+mj-ea"/>
                <a:cs typeface="Verdana"/>
              </a:rPr>
              <a:t>Estudio Prevención y Salud</a:t>
            </a:r>
            <a:br>
              <a:rPr lang="es-E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+mj-ea"/>
                <a:cs typeface="Verdana"/>
              </a:rPr>
            </a:br>
            <a:r>
              <a:rPr lang="es-E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+mj-ea"/>
                <a:cs typeface="Verdana"/>
              </a:rPr>
              <a:t>Región de Los Ríos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06473" y="5554663"/>
            <a:ext cx="5049670" cy="85978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rPr>
              <a:t>Centro de Estudios - </a:t>
            </a:r>
            <a:r>
              <a:rPr lang="es-E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rPr>
              <a:t>IPSUSS</a:t>
            </a:r>
            <a:endParaRPr lang="es-ES" sz="2100" b="1" dirty="0" smtClean="0">
              <a:solidFill>
                <a:schemeClr val="tx1">
                  <a:lumMod val="50000"/>
                  <a:lumOff val="50000"/>
                </a:schemeClr>
              </a:solidFill>
              <a:latin typeface="Verdana"/>
              <a:ea typeface="+mn-ea"/>
              <a:cs typeface="Verdana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s-ES" sz="2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/>
                <a:ea typeface="+mn-ea"/>
                <a:cs typeface="Verdana"/>
              </a:rPr>
              <a:t>Octubre 2014</a:t>
            </a:r>
            <a:endParaRPr lang="es-ES" sz="2100" b="1" dirty="0">
              <a:solidFill>
                <a:schemeClr val="tx1">
                  <a:lumMod val="50000"/>
                  <a:lumOff val="50000"/>
                </a:schemeClr>
              </a:solidFill>
              <a:latin typeface="Verdana"/>
              <a:ea typeface="+mn-e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14904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10" y="1429555"/>
            <a:ext cx="889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5.- ¿Usted se controla o mide al menos una vez al año…?</a:t>
            </a: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113762" y="4479703"/>
            <a:ext cx="8901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FF0000"/>
                </a:solidFill>
              </a:rPr>
              <a:t>Comentario: </a:t>
            </a:r>
          </a:p>
          <a:p>
            <a:r>
              <a:rPr lang="es-CL" dirty="0" smtClean="0">
                <a:solidFill>
                  <a:srgbClr val="FF0000"/>
                </a:solidFill>
              </a:rPr>
              <a:t>…</a:t>
            </a:r>
            <a:endParaRPr lang="es-CL" dirty="0">
              <a:solidFill>
                <a:srgbClr val="FF000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313" y="2282959"/>
            <a:ext cx="4598408" cy="1041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15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10" y="1429555"/>
            <a:ext cx="889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5.- ¿Usted se controla o mide al menos una vez al año…?</a:t>
            </a: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113762" y="4479703"/>
            <a:ext cx="8901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FF0000"/>
                </a:solidFill>
              </a:rPr>
              <a:t>Comentario: </a:t>
            </a:r>
          </a:p>
          <a:p>
            <a:r>
              <a:rPr lang="es-CL" dirty="0" smtClean="0">
                <a:solidFill>
                  <a:srgbClr val="FF0000"/>
                </a:solidFill>
              </a:rPr>
              <a:t>…</a:t>
            </a:r>
            <a:endParaRPr lang="es-CL" dirty="0">
              <a:solidFill>
                <a:srgbClr val="FF000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313" y="2282959"/>
            <a:ext cx="4598408" cy="1041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92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10" y="1429555"/>
            <a:ext cx="889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5.- ¿Usted se controla o mide al menos una vez al año…?</a:t>
            </a: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113762" y="4479703"/>
            <a:ext cx="8901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FF0000"/>
                </a:solidFill>
              </a:rPr>
              <a:t>Comentario: </a:t>
            </a:r>
            <a:r>
              <a:rPr lang="es-CL" dirty="0" smtClean="0">
                <a:solidFill>
                  <a:srgbClr val="FF0000"/>
                </a:solidFill>
              </a:rPr>
              <a:t>Según la ENS 2010 un 33,1% de la población de Los Ríos tiene colesterol total elevado, bajo el promedio nacional.</a:t>
            </a:r>
            <a:endParaRPr lang="es-CL" dirty="0" smtClean="0">
              <a:solidFill>
                <a:srgbClr val="FF000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314" y="2282959"/>
            <a:ext cx="4598408" cy="1041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10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10" y="1429555"/>
            <a:ext cx="889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6.- ¿Actualmente fuma?</a:t>
            </a: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113762" y="4479703"/>
            <a:ext cx="89014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FF0000"/>
                </a:solidFill>
              </a:rPr>
              <a:t>Comentario: </a:t>
            </a:r>
          </a:p>
          <a:p>
            <a:r>
              <a:rPr lang="es-CL" dirty="0" smtClean="0">
                <a:solidFill>
                  <a:srgbClr val="FF0000"/>
                </a:solidFill>
              </a:rPr>
              <a:t>La ENS 2010 señala que un 40,5% de la población de Los Ríos fuma y que la edad de inicio es a los 17 años. Consumen 6 cigarrillos promedio diarios.</a:t>
            </a:r>
            <a:endParaRPr lang="es-CL" dirty="0">
              <a:solidFill>
                <a:srgbClr val="FF000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786" y="2264389"/>
            <a:ext cx="4598408" cy="129571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3111" y="2523047"/>
            <a:ext cx="2845424" cy="533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55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10" y="1429555"/>
            <a:ext cx="889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7.- ¿Usted bebe alcohol?</a:t>
            </a: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113762" y="4479703"/>
            <a:ext cx="89014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FF0000"/>
                </a:solidFill>
              </a:rPr>
              <a:t>Comentario: </a:t>
            </a:r>
          </a:p>
          <a:p>
            <a:r>
              <a:rPr lang="es-CL" dirty="0" smtClean="0">
                <a:solidFill>
                  <a:srgbClr val="FF0000"/>
                </a:solidFill>
              </a:rPr>
              <a:t>La ENS 2010 señala que en la región de Los Ríos se consumen 107 gramos de alcohol puro en un día, lo que sobrepasa el promedio nacional.</a:t>
            </a:r>
            <a:endParaRPr lang="es-CL" dirty="0">
              <a:solidFill>
                <a:srgbClr val="FF0000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9419" y="2338998"/>
            <a:ext cx="4598408" cy="160059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185648" y="3277872"/>
            <a:ext cx="2729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/>
              <a:t>Comparable con SENDA 2011, </a:t>
            </a:r>
            <a:r>
              <a:rPr lang="es-CL" sz="1600" dirty="0" smtClean="0"/>
              <a:t>1 </a:t>
            </a:r>
            <a:r>
              <a:rPr lang="es-CL" sz="1600" dirty="0"/>
              <a:t>vez al mes o menos 61,4</a:t>
            </a:r>
            <a:r>
              <a:rPr lang="es-CL" sz="1600" dirty="0" smtClean="0"/>
              <a:t>%.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191247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10" y="1429555"/>
            <a:ext cx="889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8.- ¿Usted realiza alguna actividad física, definida como al menos media hora cada vez?</a:t>
            </a: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113762" y="4479703"/>
            <a:ext cx="8901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FF0000"/>
                </a:solidFill>
              </a:rPr>
              <a:t>Comentario: </a:t>
            </a:r>
          </a:p>
          <a:p>
            <a:r>
              <a:rPr lang="es-CL" dirty="0" smtClean="0">
                <a:solidFill>
                  <a:srgbClr val="FF0000"/>
                </a:solidFill>
              </a:rPr>
              <a:t>…</a:t>
            </a:r>
            <a:endParaRPr lang="es-CL" dirty="0">
              <a:solidFill>
                <a:srgbClr val="FF0000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220" y="2285087"/>
            <a:ext cx="4598408" cy="1346531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5687581" y="2769963"/>
            <a:ext cx="33276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/>
              <a:t>Lo que está en rojo es sedentarismo. Según el Instituto Nacional del Deporte, en 2012 llegó a 82,7% a nivel nacional.</a:t>
            </a:r>
          </a:p>
        </p:txBody>
      </p:sp>
    </p:spTree>
    <p:extLst>
      <p:ext uri="{BB962C8B-B14F-4D97-AF65-F5344CB8AC3E}">
        <p14:creationId xmlns:p14="http://schemas.microsoft.com/office/powerpoint/2010/main" val="67291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10" y="1429555"/>
            <a:ext cx="889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9.- En relación a su peso, usted se considera: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56" y="2083325"/>
            <a:ext cx="8612487" cy="180384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273" y="5522908"/>
            <a:ext cx="8579451" cy="787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62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13762" y="4212933"/>
            <a:ext cx="8901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FF0000"/>
                </a:solidFill>
              </a:rPr>
              <a:t>Comentario: </a:t>
            </a:r>
          </a:p>
          <a:p>
            <a:r>
              <a:rPr lang="es-CL" dirty="0" smtClean="0">
                <a:solidFill>
                  <a:srgbClr val="FF0000"/>
                </a:solidFill>
              </a:rPr>
              <a:t>…ENS 2010 señala que un 5,4% de la población de Los Ríos tiene percepción de sobrepeso.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07321" y="1593550"/>
            <a:ext cx="889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10.- ¿Usted controla su peso?</a:t>
            </a:r>
            <a:endParaRPr lang="es-CL" dirty="0"/>
          </a:p>
        </p:txBody>
      </p:sp>
      <p:sp>
        <p:nvSpPr>
          <p:cNvPr id="9" name="CuadroTexto 8"/>
          <p:cNvSpPr txBox="1"/>
          <p:nvPr/>
        </p:nvSpPr>
        <p:spPr>
          <a:xfrm>
            <a:off x="107321" y="4911135"/>
            <a:ext cx="89014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Según </a:t>
            </a:r>
            <a:r>
              <a:rPr lang="es-CL" dirty="0"/>
              <a:t>la OMS, una persona con IMC normal tiene entre 18 y 24,9. Entre 25 y 29,9 es sobrepeso, y sobre 30, obesidad.</a:t>
            </a:r>
          </a:p>
          <a:p>
            <a:r>
              <a:rPr lang="es-CL" dirty="0"/>
              <a:t>En el mapamundi, Chile se ubica en el noveno lugar, con un IMC promedio de 27,1 para los hombres y 28,5 para las mujeres, siendo el promedio nacional de 27,8.</a:t>
            </a:r>
          </a:p>
          <a:p>
            <a:endParaRPr lang="es-CL" dirty="0">
              <a:solidFill>
                <a:srgbClr val="FF000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3267" y="2299128"/>
            <a:ext cx="4763544" cy="154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2488" y="2759075"/>
            <a:ext cx="7772400" cy="14700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+mj-ea"/>
                <a:cs typeface="Verdana"/>
              </a:rPr>
              <a:t>Estudio Prevención y Salud</a:t>
            </a:r>
            <a:br>
              <a:rPr lang="es-E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+mj-ea"/>
                <a:cs typeface="Verdana"/>
              </a:rPr>
            </a:br>
            <a:r>
              <a:rPr lang="es-E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+mj-ea"/>
                <a:cs typeface="Verdana"/>
              </a:rPr>
              <a:t>Región de Los Ríos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06473" y="5554663"/>
            <a:ext cx="5049670" cy="859785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rPr>
              <a:t>Centro de Estudios - IPPSUSS</a:t>
            </a:r>
            <a:endParaRPr lang="es-ES" sz="2100" b="1" dirty="0" smtClean="0">
              <a:solidFill>
                <a:schemeClr val="tx1">
                  <a:lumMod val="50000"/>
                  <a:lumOff val="50000"/>
                </a:schemeClr>
              </a:solidFill>
              <a:latin typeface="Verdana"/>
              <a:ea typeface="+mn-ea"/>
              <a:cs typeface="Verdana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s-ES" sz="2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/>
                <a:ea typeface="+mn-ea"/>
                <a:cs typeface="Verdana"/>
              </a:rPr>
              <a:t>Octubre 2014</a:t>
            </a:r>
            <a:endParaRPr lang="es-ES" sz="2100" b="1" dirty="0">
              <a:solidFill>
                <a:schemeClr val="tx1">
                  <a:lumMod val="50000"/>
                  <a:lumOff val="50000"/>
                </a:schemeClr>
              </a:solidFill>
              <a:latin typeface="Verdana"/>
              <a:ea typeface="+mn-e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Ficha Metodológica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02706" cy="4525963"/>
          </a:xfrm>
        </p:spPr>
        <p:txBody>
          <a:bodyPr/>
          <a:lstStyle/>
          <a:p>
            <a:r>
              <a:rPr lang="es-CL" sz="2000" dirty="0"/>
              <a:t>Encuesta realizada a personas naturales mayores de 18 años con cobertura </a:t>
            </a:r>
            <a:r>
              <a:rPr lang="es-CL" sz="2000" dirty="0" smtClean="0"/>
              <a:t>regional, </a:t>
            </a:r>
            <a:r>
              <a:rPr lang="es-CL" sz="2000" dirty="0"/>
              <a:t>vía telefónica, entre el </a:t>
            </a:r>
            <a:r>
              <a:rPr lang="es-CL" sz="2000" dirty="0" smtClean="0"/>
              <a:t>2 </a:t>
            </a:r>
            <a:r>
              <a:rPr lang="es-CL" sz="2000" dirty="0"/>
              <a:t>y el </a:t>
            </a:r>
            <a:r>
              <a:rPr lang="es-CL" sz="2000" dirty="0" smtClean="0"/>
              <a:t>14 </a:t>
            </a:r>
            <a:r>
              <a:rPr lang="es-CL" sz="2000" dirty="0"/>
              <a:t>de </a:t>
            </a:r>
            <a:r>
              <a:rPr lang="es-CL" sz="2000" dirty="0" smtClean="0"/>
              <a:t>octubre.</a:t>
            </a:r>
            <a:endParaRPr lang="es-CL" sz="2000" dirty="0"/>
          </a:p>
          <a:p>
            <a:endParaRPr lang="es-CL" sz="2000" dirty="0"/>
          </a:p>
          <a:p>
            <a:r>
              <a:rPr lang="es-CL" sz="2000" dirty="0"/>
              <a:t>La metodología fue aleatoria, completando la cantidad de </a:t>
            </a:r>
            <a:r>
              <a:rPr lang="es-CL" sz="2000" dirty="0" smtClean="0"/>
              <a:t>328 </a:t>
            </a:r>
            <a:r>
              <a:rPr lang="es-CL" sz="2000" dirty="0"/>
              <a:t>encuestas válidas (el mínimo </a:t>
            </a:r>
            <a:r>
              <a:rPr lang="es-CL" sz="2000" dirty="0" smtClean="0"/>
              <a:t>representativo es de 322), </a:t>
            </a:r>
            <a:r>
              <a:rPr lang="es-CL" sz="2000" dirty="0"/>
              <a:t>con un nivel de confianza del 95% y un error </a:t>
            </a:r>
            <a:r>
              <a:rPr lang="es-CL" sz="2000" dirty="0" err="1"/>
              <a:t>muestral</a:t>
            </a:r>
            <a:r>
              <a:rPr lang="es-CL" sz="2000" dirty="0"/>
              <a:t> del 5</a:t>
            </a:r>
            <a:r>
              <a:rPr lang="es-CL" sz="2000" dirty="0" smtClean="0"/>
              <a:t>%.</a:t>
            </a:r>
            <a:endParaRPr lang="es-CL" sz="2000" dirty="0"/>
          </a:p>
          <a:p>
            <a:endParaRPr lang="es-CL" sz="2000" dirty="0"/>
          </a:p>
          <a:p>
            <a:r>
              <a:rPr lang="es-CL" sz="2000" dirty="0"/>
              <a:t>El objetivo fue conocer </a:t>
            </a:r>
            <a:r>
              <a:rPr lang="es-CL" sz="2000" dirty="0" smtClean="0"/>
              <a:t>los cuidados preventivos que realiza la población, su auto-percepción de salud y contrastar estos resultados con las principales causas de muerte del año 2012 en la Región de los Ríos.</a:t>
            </a: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29640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Principales causas de defunción Región de los Ríos año 2012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21" y="1960532"/>
            <a:ext cx="8983691" cy="2974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89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10" y="1429555"/>
            <a:ext cx="889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1.- ¿Cómo calificaría usted su actual estado de salud?</a:t>
            </a: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113762" y="4479703"/>
            <a:ext cx="89014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Comentario: </a:t>
            </a:r>
          </a:p>
          <a:p>
            <a:r>
              <a:rPr lang="es-CL" dirty="0" smtClean="0"/>
              <a:t>Según la encuesta CASEN 2011, aplicada a nivel nacional, la respuesta BUENO + MUY BUENO sumó el 62,5% y la suma de MALO + MUY MALO, resultó 2,7%</a:t>
            </a:r>
            <a:r>
              <a:rPr lang="es-CL" dirty="0" smtClean="0">
                <a:solidFill>
                  <a:srgbClr val="FF0000"/>
                </a:solidFill>
              </a:rPr>
              <a:t>...</a:t>
            </a:r>
            <a:endParaRPr lang="es-CL" dirty="0">
              <a:solidFill>
                <a:srgbClr val="FF000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488" y="1948854"/>
            <a:ext cx="5640036" cy="180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6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10" y="1429555"/>
            <a:ext cx="889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2.- ¿Cuál fue el motivo de su última consulta médica?</a:t>
            </a: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113762" y="4479703"/>
            <a:ext cx="8901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FF0000"/>
                </a:solidFill>
              </a:rPr>
              <a:t>Comentario: </a:t>
            </a:r>
          </a:p>
          <a:p>
            <a:r>
              <a:rPr lang="es-CL" dirty="0" smtClean="0">
                <a:solidFill>
                  <a:srgbClr val="FF0000"/>
                </a:solidFill>
              </a:rPr>
              <a:t>…</a:t>
            </a:r>
            <a:endParaRPr lang="es-CL" dirty="0">
              <a:solidFill>
                <a:srgbClr val="FF0000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382" y="1975749"/>
            <a:ext cx="5640036" cy="180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61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10" y="1429555"/>
            <a:ext cx="8899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3.- ¿Hace cuánto tiempo usted realizó la última consulta médica por algún problema de salud o enfermedad?</a:t>
            </a: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113762" y="4479703"/>
            <a:ext cx="8901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FF0000"/>
                </a:solidFill>
              </a:rPr>
              <a:t>Comentario: </a:t>
            </a:r>
          </a:p>
          <a:p>
            <a:r>
              <a:rPr lang="es-CL" dirty="0" smtClean="0">
                <a:solidFill>
                  <a:srgbClr val="FF0000"/>
                </a:solidFill>
              </a:rPr>
              <a:t>…</a:t>
            </a:r>
            <a:endParaRPr lang="es-CL" dirty="0">
              <a:solidFill>
                <a:srgbClr val="FF0000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7512" y="2272725"/>
            <a:ext cx="5640036" cy="154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41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10" y="1429555"/>
            <a:ext cx="889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4.- ¿Dónde tuvo lugar la última consulta médica realizada?</a:t>
            </a: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113762" y="4479703"/>
            <a:ext cx="8901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FF0000"/>
                </a:solidFill>
              </a:rPr>
              <a:t>Comentario: </a:t>
            </a:r>
          </a:p>
          <a:p>
            <a:r>
              <a:rPr lang="es-CL" dirty="0" smtClean="0">
                <a:solidFill>
                  <a:srgbClr val="FF0000"/>
                </a:solidFill>
              </a:rPr>
              <a:t>…</a:t>
            </a:r>
            <a:endParaRPr lang="es-CL" dirty="0">
              <a:solidFill>
                <a:srgbClr val="FF0000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382" y="2083325"/>
            <a:ext cx="5640036" cy="180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23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10" y="1429555"/>
            <a:ext cx="889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5.- ¿Usted se controla o mide al menos una vez al año…?</a:t>
            </a: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113762" y="4479703"/>
            <a:ext cx="89014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FF0000"/>
                </a:solidFill>
              </a:rPr>
              <a:t>Comentario: </a:t>
            </a:r>
            <a:r>
              <a:rPr lang="es-CL" dirty="0" smtClean="0">
                <a:solidFill>
                  <a:srgbClr val="FF0000"/>
                </a:solidFill>
              </a:rPr>
              <a:t> Según la Encuesta Nacional de Salud un 26% de la población mayor de 15 años de la Región de Los Ríos tiene presión arterial elevada. El promedio país es de 26,9%.</a:t>
            </a:r>
            <a:endParaRPr lang="es-CL" dirty="0" smtClean="0">
              <a:solidFill>
                <a:srgbClr val="FF0000"/>
              </a:solidFill>
            </a:endParaRPr>
          </a:p>
          <a:p>
            <a:r>
              <a:rPr lang="es-CL" dirty="0" smtClean="0">
                <a:solidFill>
                  <a:srgbClr val="FF0000"/>
                </a:solidFill>
              </a:rPr>
              <a:t>…</a:t>
            </a:r>
            <a:endParaRPr lang="es-CL" dirty="0">
              <a:solidFill>
                <a:srgbClr val="FF000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063" y="2282959"/>
            <a:ext cx="4598408" cy="1041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47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10" y="1429555"/>
            <a:ext cx="889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5.- ¿Usted se controla o mide al menos una vez al año…?</a:t>
            </a: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113762" y="4479703"/>
            <a:ext cx="89014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FF0000"/>
                </a:solidFill>
              </a:rPr>
              <a:t>Comentario</a:t>
            </a:r>
            <a:r>
              <a:rPr lang="es-CL" dirty="0" smtClean="0">
                <a:solidFill>
                  <a:srgbClr val="FF0000"/>
                </a:solidFill>
              </a:rPr>
              <a:t>: Un 9,4% de la población mayor de 15 años de la región </a:t>
            </a:r>
            <a:r>
              <a:rPr lang="es-CL" dirty="0" smtClean="0">
                <a:solidFill>
                  <a:srgbClr val="FF0000"/>
                </a:solidFill>
              </a:rPr>
              <a:t>de </a:t>
            </a:r>
            <a:r>
              <a:rPr lang="es-CL" dirty="0" smtClean="0">
                <a:solidFill>
                  <a:srgbClr val="FF0000"/>
                </a:solidFill>
              </a:rPr>
              <a:t>Los Ríos padece de diabetes (ENS 2010). </a:t>
            </a:r>
            <a:endParaRPr lang="es-CL" dirty="0" smtClean="0">
              <a:solidFill>
                <a:srgbClr val="FF0000"/>
              </a:solidFill>
            </a:endParaRPr>
          </a:p>
          <a:p>
            <a:r>
              <a:rPr lang="es-CL" dirty="0" smtClean="0">
                <a:solidFill>
                  <a:srgbClr val="FF0000"/>
                </a:solidFill>
              </a:rPr>
              <a:t>…</a:t>
            </a:r>
            <a:endParaRPr lang="es-CL" dirty="0">
              <a:solidFill>
                <a:srgbClr val="FF0000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760" y="2282959"/>
            <a:ext cx="4598408" cy="1041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32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ón US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 USS.pot</Template>
  <TotalTime>11874</TotalTime>
  <Words>655</Words>
  <Application>Microsoft Office PowerPoint</Application>
  <PresentationFormat>Presentación en pantalla (4:3)</PresentationFormat>
  <Paragraphs>70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ＭＳ Ｐゴシック</vt:lpstr>
      <vt:lpstr>Arial</vt:lpstr>
      <vt:lpstr>Calibri</vt:lpstr>
      <vt:lpstr>Verdana</vt:lpstr>
      <vt:lpstr>Presentación USS</vt:lpstr>
      <vt:lpstr>Estudio Prevención y Salud Región de Los Ríos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Estudio Prevención y Salud Región de Los Ríos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ppt</dc:title>
  <dc:creator>Mac Dise</dc:creator>
  <cp:lastModifiedBy>Ana María Morales Martinez</cp:lastModifiedBy>
  <cp:revision>508</cp:revision>
  <dcterms:created xsi:type="dcterms:W3CDTF">2012-08-31T14:57:00Z</dcterms:created>
  <dcterms:modified xsi:type="dcterms:W3CDTF">2014-10-14T22:05:33Z</dcterms:modified>
</cp:coreProperties>
</file>