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3.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4.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handoutMasterIdLst>
    <p:handoutMasterId r:id="rId20"/>
  </p:handoutMasterIdLst>
  <p:sldIdLst>
    <p:sldId id="273" r:id="rId2"/>
    <p:sldId id="274" r:id="rId3"/>
    <p:sldId id="275" r:id="rId4"/>
    <p:sldId id="276" r:id="rId5"/>
    <p:sldId id="277" r:id="rId6"/>
    <p:sldId id="278" r:id="rId7"/>
    <p:sldId id="279" r:id="rId8"/>
    <p:sldId id="280" r:id="rId9"/>
    <p:sldId id="281" r:id="rId10"/>
    <p:sldId id="282" r:id="rId11"/>
    <p:sldId id="283" r:id="rId12"/>
    <p:sldId id="284" r:id="rId13"/>
    <p:sldId id="285" r:id="rId14"/>
    <p:sldId id="286" r:id="rId15"/>
    <p:sldId id="287" r:id="rId16"/>
    <p:sldId id="288" r:id="rId17"/>
    <p:sldId id="289"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onstanza Caicha Caroca" initials="CCC" lastIdx="10"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437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70"/>
    <p:restoredTop sz="94553"/>
  </p:normalViewPr>
  <p:slideViewPr>
    <p:cSldViewPr snapToGrid="0">
      <p:cViewPr varScale="1">
        <p:scale>
          <a:sx n="64" d="100"/>
          <a:sy n="64" d="100"/>
        </p:scale>
        <p:origin x="1374" y="60"/>
      </p:cViewPr>
      <p:guideLst/>
    </p:cSldViewPr>
  </p:slideViewPr>
  <p:notesTextViewPr>
    <p:cViewPr>
      <p:scale>
        <a:sx n="1" d="1"/>
        <a:sy n="1" d="1"/>
      </p:scale>
      <p:origin x="0" y="0"/>
    </p:cViewPr>
  </p:notesTextViewPr>
  <p:notesViewPr>
    <p:cSldViewPr snapToGrid="0">
      <p:cViewPr varScale="1">
        <p:scale>
          <a:sx n="56" d="100"/>
          <a:sy n="56" d="100"/>
        </p:scale>
        <p:origin x="2856"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friquelme\Desktop\Disco\Estudios\2018\comportamiento%20de%20compra%20adulto%20mayor%20Valdivia\bbdd%20Encuesta%20adulto%20mayor%20valdivia%20(v2).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friquelme\Desktop\Disco\Estudios\2018\comportamiento%20de%20compra%20adulto%20mayor%20Valdivia\bbdd%20Encuesta%20adulto%20mayor%20valdivia%20(v3).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friquelme\Desktop\Disco\Estudios\2018\comportamiento%20de%20compra%20adulto%20mayor%20Valdivia\bbdd%20Encuesta%20adulto%20mayor%20valdivia%20(v3).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C:\Users\friquelme\Desktop\Disco\Estudios\2018\comportamiento%20de%20compra%20adulto%20mayor%20Valdivia\bbdd%20Encuesta%20adulto%20mayor%20valdivia%20(v3).xlsx" TargetMode="External"/><Relationship Id="rId2" Type="http://schemas.microsoft.com/office/2011/relationships/chartColorStyle" Target="colors12.xml"/><Relationship Id="rId1" Type="http://schemas.microsoft.com/office/2011/relationships/chartStyle" Target="style12.xml"/></Relationships>
</file>

<file path=ppt/charts/_rels/chart2.xml.rels><?xml version="1.0" encoding="UTF-8" standalone="yes"?>
<Relationships xmlns="http://schemas.openxmlformats.org/package/2006/relationships"><Relationship Id="rId3" Type="http://schemas.openxmlformats.org/officeDocument/2006/relationships/oleObject" Target="file:///C:\Users\friquelme\Desktop\Disco\Estudios\2018\comportamiento%20de%20compra%20adulto%20mayor%20Valdivia\bbdd%20Encuesta%20adulto%20mayor%20valdivia%20(v2).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friquelme\Desktop\Disco\Estudios\2018\comportamiento%20de%20compra%20adulto%20mayor%20Valdivia\bbdd%20Encuesta%20adulto%20mayor%20valdivia%20(v2).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friquelme\Desktop\Disco\Estudios\2018\comportamiento%20de%20compra%20adulto%20mayor%20Valdivia\bbdd%20Encuesta%20adulto%20mayor%20valdivia%20(v3).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friquelme\Desktop\Disco\Estudios\2018\comportamiento%20de%20compra%20adulto%20mayor%20Valdivia\bbdd%20Encuesta%20adulto%20mayor%20valdivia%20(v3).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friquelme\Desktop\Disco\Estudios\2018\comportamiento%20de%20compra%20adulto%20mayor%20Valdivia\bbdd%20Encuesta%20adulto%20mayor%20valdivia%20(v3).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friquelme\Desktop\Disco\Estudios\2018\comportamiento%20de%20compra%20adulto%20mayor%20Valdivia\bbdd%20Encuesta%20adulto%20mayor%20valdivia%20(v3).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friquelme\Desktop\Disco\Estudios\2018\comportamiento%20de%20compra%20adulto%20mayor%20Valdivia\bbdd%20Encuesta%20adulto%20mayor%20valdivia%20(v3).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friquelme\Desktop\Disco\Estudios\2018\comportamiento%20de%20compra%20adulto%20mayor%20Valdivia\bbdd%20Encuesta%20adulto%20mayor%20valdivia%20(v3).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pivotSource>
    <c:name>[bbdd Encuesta adulto mayor valdivia (v2).xlsx]MUESTRA!TablaDinámica2</c:name>
    <c:fmtId val="7"/>
  </c:pivotSource>
  <c:chart>
    <c:autoTitleDeleted val="1"/>
    <c:pivotFmts>
      <c:pivotFmt>
        <c:idx val="0"/>
        <c:dLbl>
          <c:idx val="0"/>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pivotFmt>
      <c:pivotFmt>
        <c:idx val="1"/>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marker>
          <c:spPr>
            <a:solidFill>
              <a:schemeClr val="accent1"/>
            </a:solidFill>
            <a:ln w="9525">
              <a:solidFill>
                <a:schemeClr val="lt1"/>
              </a:solidFill>
            </a:ln>
            <a:effectLst/>
          </c:spPr>
        </c:marker>
        <c:dLbl>
          <c:idx val="0"/>
          <c:dLblPos val="outEnd"/>
          <c:showLegendKey val="0"/>
          <c:showVal val="1"/>
          <c:showCatName val="1"/>
          <c:showSerName val="0"/>
          <c:showPercent val="0"/>
          <c:showBubbleSize val="0"/>
          <c:extLst xmlns:c16r2="http://schemas.microsoft.com/office/drawing/2015/06/chart">
            <c:ext xmlns:c15="http://schemas.microsoft.com/office/drawing/2012/chart" uri="{CE6537A1-D6FC-4f65-9D91-7224C49458BB}"/>
          </c:extLst>
        </c:dLbl>
      </c:pivotFmt>
      <c:pivotFmt>
        <c:idx val="2"/>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s-ES"/>
            </a:p>
          </c:txPr>
          <c:dLblPos val="outEnd"/>
          <c:showLegendKey val="0"/>
          <c:showVal val="1"/>
          <c:showCatName val="1"/>
          <c:showSerName val="0"/>
          <c:showPercent val="0"/>
          <c:showBubbleSize val="0"/>
          <c:extLst xmlns:c16r2="http://schemas.microsoft.com/office/drawing/2015/06/chart">
            <c:ext xmlns:c15="http://schemas.microsoft.com/office/drawing/2012/chart" uri="{CE6537A1-D6FC-4f65-9D91-7224C49458BB}"/>
          </c:extLst>
        </c:dLbl>
      </c:pivotFmt>
      <c:pivotFmt>
        <c:idx val="3"/>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s-ES"/>
            </a:p>
          </c:txPr>
          <c:dLblPos val="outEnd"/>
          <c:showLegendKey val="0"/>
          <c:showVal val="1"/>
          <c:showCatName val="1"/>
          <c:showSerName val="0"/>
          <c:showPercent val="0"/>
          <c:showBubbleSize val="0"/>
          <c:extLst xmlns:c16r2="http://schemas.microsoft.com/office/drawing/2015/06/chart">
            <c:ext xmlns:c15="http://schemas.microsoft.com/office/drawing/2012/chart" uri="{CE6537A1-D6FC-4f65-9D91-7224C49458BB}"/>
          </c:extLst>
        </c:dLbl>
      </c:pivotFmt>
      <c:pivotFmt>
        <c:idx val="4"/>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s-ES"/>
            </a:p>
          </c:txPr>
          <c:dLblPos val="outEnd"/>
          <c:showLegendKey val="0"/>
          <c:showVal val="1"/>
          <c:showCatName val="1"/>
          <c:showSerName val="0"/>
          <c:showPercent val="0"/>
          <c:showBubbleSize val="0"/>
          <c:extLst xmlns:c16r2="http://schemas.microsoft.com/office/drawing/2015/06/chart">
            <c:ext xmlns:c15="http://schemas.microsoft.com/office/drawing/2012/chart" uri="{CE6537A1-D6FC-4f65-9D91-7224C49458BB}"/>
          </c:extLst>
        </c:dLbl>
      </c:pivotFmt>
      <c:pivotFmt>
        <c:idx val="5"/>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s-ES"/>
            </a:p>
          </c:txPr>
          <c:dLblPos val="outEnd"/>
          <c:showLegendKey val="0"/>
          <c:showVal val="1"/>
          <c:showCatName val="1"/>
          <c:showSerName val="0"/>
          <c:showPercent val="0"/>
          <c:showBubbleSize val="0"/>
          <c:extLst xmlns:c16r2="http://schemas.microsoft.com/office/drawing/2015/06/chart">
            <c:ext xmlns:c15="http://schemas.microsoft.com/office/drawing/2012/chart" uri="{CE6537A1-D6FC-4f65-9D91-7224C49458BB}"/>
          </c:extLst>
        </c:dLbl>
      </c:pivotFmt>
      <c:pivotFmt>
        <c:idx val="6"/>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s-ES"/>
            </a:p>
          </c:txPr>
          <c:dLblPos val="outEnd"/>
          <c:showLegendKey val="0"/>
          <c:showVal val="1"/>
          <c:showCatName val="1"/>
          <c:showSerName val="0"/>
          <c:showPercent val="0"/>
          <c:showBubbleSize val="0"/>
          <c:extLst xmlns:c16r2="http://schemas.microsoft.com/office/drawing/2015/06/chart">
            <c:ext xmlns:c15="http://schemas.microsoft.com/office/drawing/2012/chart" uri="{CE6537A1-D6FC-4f65-9D91-7224C49458BB}">
              <c15:xForSave val="1"/>
            </c:ext>
          </c:extLst>
        </c:dLbl>
      </c:pivotFmt>
      <c:pivotFmt>
        <c:idx val="7"/>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s-ES"/>
            </a:p>
          </c:txPr>
          <c:dLblPos val="outEnd"/>
          <c:showLegendKey val="0"/>
          <c:showVal val="1"/>
          <c:showCatName val="1"/>
          <c:showSerName val="0"/>
          <c:showPercent val="0"/>
          <c:showBubbleSize val="0"/>
          <c:extLst xmlns:c16r2="http://schemas.microsoft.com/office/drawing/2015/06/chart">
            <c:ext xmlns:c15="http://schemas.microsoft.com/office/drawing/2012/chart" uri="{CE6537A1-D6FC-4f65-9D91-7224C49458BB}">
              <c15:xForSave val="1"/>
            </c:ext>
          </c:extLst>
        </c:dLbl>
      </c:pivotFmt>
      <c:pivotFmt>
        <c:idx val="8"/>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s-ES"/>
            </a:p>
          </c:txPr>
          <c:dLblPos val="outEnd"/>
          <c:showLegendKey val="0"/>
          <c:showVal val="1"/>
          <c:showCatName val="1"/>
          <c:showSerName val="0"/>
          <c:showPercent val="0"/>
          <c:showBubbleSize val="0"/>
          <c:extLst xmlns:c16r2="http://schemas.microsoft.com/office/drawing/2015/06/chart">
            <c:ext xmlns:c15="http://schemas.microsoft.com/office/drawing/2012/chart" uri="{CE6537A1-D6FC-4f65-9D91-7224C49458BB}"/>
          </c:extLst>
        </c:dLbl>
      </c:pivotFmt>
      <c:pivotFmt>
        <c:idx val="9"/>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s-ES"/>
            </a:p>
          </c:txPr>
          <c:dLblPos val="outEnd"/>
          <c:showLegendKey val="0"/>
          <c:showVal val="1"/>
          <c:showCatName val="1"/>
          <c:showSerName val="0"/>
          <c:showPercent val="0"/>
          <c:showBubbleSize val="0"/>
          <c:extLst xmlns:c16r2="http://schemas.microsoft.com/office/drawing/2015/06/chart">
            <c:ext xmlns:c15="http://schemas.microsoft.com/office/drawing/2012/chart" uri="{CE6537A1-D6FC-4f65-9D91-7224C49458BB}"/>
          </c:extLst>
        </c:dLbl>
      </c:pivotFmt>
      <c:pivotFmt>
        <c:idx val="1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s-ES"/>
            </a:p>
          </c:txPr>
          <c:dLblPos val="outEnd"/>
          <c:showLegendKey val="0"/>
          <c:showVal val="1"/>
          <c:showCatName val="1"/>
          <c:showSerName val="0"/>
          <c:showPercent val="0"/>
          <c:showBubbleSize val="0"/>
          <c:extLst xmlns:c16r2="http://schemas.microsoft.com/office/drawing/2015/06/chart">
            <c:ext xmlns:c15="http://schemas.microsoft.com/office/drawing/2012/chart" uri="{CE6537A1-D6FC-4f65-9D91-7224C49458BB}"/>
          </c:extLst>
        </c:dLbl>
      </c:pivotFmt>
    </c:pivotFmts>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MUESTRA!$B$19:$B$20</c:f>
              <c:strCache>
                <c:ptCount val="1"/>
                <c:pt idx="0">
                  <c:v>Total</c:v>
                </c:pt>
              </c:strCache>
            </c:strRef>
          </c:tx>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1-DD92-465E-8E4D-646D8C104790}"/>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3-DD92-465E-8E4D-646D8C104790}"/>
              </c:ext>
            </c:extLst>
          </c:dPt>
          <c:dLbls>
            <c:dLbl>
              <c:idx val="0"/>
              <c:spPr>
                <a:noFill/>
                <a:ln>
                  <a:noFill/>
                </a:ln>
                <a:effectLst/>
              </c:spPr>
              <c:txPr>
                <a:bodyPr rot="0" spcFirstLastPara="1" vertOverflow="ellipsis" vert="horz" wrap="square" anchor="ctr" anchorCtr="1"/>
                <a:lstStyle/>
                <a:p>
                  <a:pPr>
                    <a:defRPr sz="1500" b="1" i="0" u="none" strike="noStrike" kern="1200" spc="0" baseline="0">
                      <a:solidFill>
                        <a:schemeClr val="accent1"/>
                      </a:solidFill>
                      <a:latin typeface="+mn-lt"/>
                      <a:ea typeface="+mn-ea"/>
                      <a:cs typeface="+mn-cs"/>
                    </a:defRPr>
                  </a:pPr>
                  <a:endParaRPr lang="es-ES"/>
                </a:p>
              </c:txPr>
              <c:dLblPos val="outEnd"/>
              <c:showLegendKey val="0"/>
              <c:showVal val="1"/>
              <c:showCatName val="1"/>
              <c:showSerName val="0"/>
              <c:showPercent val="0"/>
              <c:showBubbleSize val="0"/>
            </c:dLbl>
            <c:dLbl>
              <c:idx val="1"/>
              <c:layout>
                <c:manualLayout>
                  <c:x val="3.30751746483951E-2"/>
                  <c:y val="-3.1073928258967601E-2"/>
                </c:manualLayout>
              </c:layout>
              <c:spPr>
                <a:noFill/>
                <a:ln>
                  <a:noFill/>
                </a:ln>
                <a:effectLst/>
              </c:spPr>
              <c:txPr>
                <a:bodyPr rot="0" spcFirstLastPara="1" vertOverflow="ellipsis" vert="horz" wrap="square" anchor="ctr" anchorCtr="1"/>
                <a:lstStyle/>
                <a:p>
                  <a:pPr>
                    <a:defRPr sz="1500" b="1" i="0" u="none" strike="noStrike" kern="1200" spc="0" baseline="0">
                      <a:solidFill>
                        <a:schemeClr val="accent2"/>
                      </a:solidFill>
                      <a:latin typeface="+mn-lt"/>
                      <a:ea typeface="+mn-ea"/>
                      <a:cs typeface="+mn-cs"/>
                    </a:defRPr>
                  </a:pPr>
                  <a:endParaRPr lang="es-ES"/>
                </a:p>
              </c:txPr>
              <c:dLblPos val="bestFit"/>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3-DD92-465E-8E4D-646D8C104790}"/>
                </c:ex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1500" b="1" i="0" u="none" strike="noStrike" kern="1200" spc="0" baseline="0">
                    <a:solidFill>
                      <a:schemeClr val="accent1"/>
                    </a:solidFill>
                    <a:latin typeface="+mn-lt"/>
                    <a:ea typeface="+mn-ea"/>
                    <a:cs typeface="+mn-cs"/>
                  </a:defRPr>
                </a:pPr>
                <a:endParaRPr lang="es-ES"/>
              </a:p>
            </c:txPr>
            <c:dLblPos val="outEnd"/>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MUESTRA!$A$21:$A$23</c:f>
              <c:strCache>
                <c:ptCount val="2"/>
                <c:pt idx="0">
                  <c:v>Femenino</c:v>
                </c:pt>
                <c:pt idx="1">
                  <c:v>Masculino</c:v>
                </c:pt>
              </c:strCache>
            </c:strRef>
          </c:cat>
          <c:val>
            <c:numRef>
              <c:f>MUESTRA!$B$21:$B$23</c:f>
              <c:numCache>
                <c:formatCode>0%</c:formatCode>
                <c:ptCount val="2"/>
                <c:pt idx="0">
                  <c:v>0.754</c:v>
                </c:pt>
                <c:pt idx="1">
                  <c:v>0.246</c:v>
                </c:pt>
              </c:numCache>
            </c:numRef>
          </c:val>
          <c:extLst xmlns:c16r2="http://schemas.microsoft.com/office/drawing/2015/06/chart">
            <c:ext xmlns:c16="http://schemas.microsoft.com/office/drawing/2014/chart" uri="{C3380CC4-5D6E-409C-BE32-E72D297353CC}">
              <c16:uniqueId val="{00000004-DD92-465E-8E4D-646D8C104790}"/>
            </c:ext>
          </c:extLst>
        </c:ser>
        <c:dLbls>
          <c:dLblPos val="outEnd"/>
          <c:showLegendKey val="0"/>
          <c:showVal val="0"/>
          <c:showCatName val="1"/>
          <c:showSerName val="0"/>
          <c:showPercent val="0"/>
          <c:showBubbleSize val="0"/>
          <c:showLeaderLines val="1"/>
        </c:dLbls>
      </c:pie3DChart>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500"/>
      </a:pPr>
      <a:endParaRPr lang="es-ES"/>
    </a:p>
  </c:txPr>
  <c:externalData r:id="rId3">
    <c:autoUpdate val="0"/>
  </c:externalData>
  <c:extLst xmlns:c16r2="http://schemas.microsoft.com/office/drawing/2015/06/chart">
    <c:ext xmlns:c16="http://schemas.microsoft.com/office/drawing/2014/chart" uri="{E28EC0CA-F0BB-4C9C-879D-F8772B89E7AC}">
      <c16:pivotOptions16>
        <c16:showExpandCollapseFieldButtons val="1"/>
      </c16:pivotOptions16>
    </c:ext>
    <c:ext xmlns:c14="http://schemas.microsoft.com/office/drawing/2007/8/2/chart" uri="{781A3756-C4B2-4CAC-9D66-4F8BD8637D16}">
      <c14:pivotOptions>
        <c14:dropZoneFilter val="1"/>
        <c14:dropZoneData val="1"/>
        <c14:dropZoneSeries val="1"/>
      </c14:pivotOptions>
    </c:ext>
  </c:extLst>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fijas!$B$69:$B$71</c:f>
              <c:strCache>
                <c:ptCount val="3"/>
                <c:pt idx="0">
                  <c:v>Mensualmente</c:v>
                </c:pt>
                <c:pt idx="1">
                  <c:v>Semanalmente</c:v>
                </c:pt>
                <c:pt idx="2">
                  <c:v>Diariamente</c:v>
                </c:pt>
              </c:strCache>
            </c:strRef>
          </c:cat>
          <c:val>
            <c:numRef>
              <c:f>fijas!$C$69:$C$71</c:f>
              <c:numCache>
                <c:formatCode>0%</c:formatCode>
                <c:ptCount val="3"/>
                <c:pt idx="0">
                  <c:v>0.47046413502109702</c:v>
                </c:pt>
                <c:pt idx="1">
                  <c:v>0.40084388185654002</c:v>
                </c:pt>
                <c:pt idx="2">
                  <c:v>0.12869198312236299</c:v>
                </c:pt>
              </c:numCache>
            </c:numRef>
          </c:val>
          <c:extLst xmlns:c16r2="http://schemas.microsoft.com/office/drawing/2015/06/chart">
            <c:ext xmlns:c16="http://schemas.microsoft.com/office/drawing/2014/chart" uri="{C3380CC4-5D6E-409C-BE32-E72D297353CC}">
              <c16:uniqueId val="{00000000-1060-4C0A-B5DA-F8B2827B7825}"/>
            </c:ext>
          </c:extLst>
        </c:ser>
        <c:dLbls>
          <c:showLegendKey val="0"/>
          <c:showVal val="0"/>
          <c:showCatName val="0"/>
          <c:showSerName val="0"/>
          <c:showPercent val="0"/>
          <c:showBubbleSize val="0"/>
        </c:dLbls>
        <c:gapWidth val="182"/>
        <c:axId val="289726936"/>
        <c:axId val="353322592"/>
      </c:barChart>
      <c:catAx>
        <c:axId val="28972693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s-ES"/>
          </a:p>
        </c:txPr>
        <c:crossAx val="353322592"/>
        <c:crosses val="autoZero"/>
        <c:auto val="1"/>
        <c:lblAlgn val="ctr"/>
        <c:lblOffset val="100"/>
        <c:noMultiLvlLbl val="0"/>
      </c:catAx>
      <c:valAx>
        <c:axId val="353322592"/>
        <c:scaling>
          <c:orientation val="minMax"/>
        </c:scaling>
        <c:delete val="1"/>
        <c:axPos val="b"/>
        <c:numFmt formatCode="0%" sourceLinked="1"/>
        <c:majorTickMark val="none"/>
        <c:minorTickMark val="none"/>
        <c:tickLblPos val="nextTo"/>
        <c:crossAx val="289726936"/>
        <c:crosses val="autoZero"/>
        <c:crossBetween val="between"/>
      </c:valAx>
      <c:spPr>
        <a:noFill/>
        <a:ln>
          <a:noFill/>
        </a:ln>
        <a:effectLst/>
      </c:spPr>
    </c:plotArea>
    <c:plotVisOnly val="1"/>
    <c:dispBlanksAs val="gap"/>
    <c:showDLblsOverMax val="0"/>
  </c:chart>
  <c:spPr>
    <a:gradFill flip="none" rotWithShape="1">
      <a:gsLst>
        <a:gs pos="0">
          <a:schemeClr val="accent3">
            <a:lumMod val="5000"/>
            <a:lumOff val="95000"/>
          </a:schemeClr>
        </a:gs>
        <a:gs pos="100000">
          <a:schemeClr val="accent3">
            <a:lumMod val="30000"/>
            <a:lumOff val="70000"/>
          </a:schemeClr>
        </a:gs>
      </a:gsLst>
      <a:lin ang="5400000" scaled="1"/>
      <a:tileRect/>
    </a:gradFill>
    <a:ln w="9525" cap="flat" cmpd="sng" algn="ctr">
      <a:noFill/>
      <a:round/>
    </a:ln>
    <a:effectLst/>
  </c:spPr>
  <c:txPr>
    <a:bodyPr/>
    <a:lstStyle/>
    <a:p>
      <a:pPr>
        <a:defRPr sz="1600"/>
      </a:pPr>
      <a:endParaRPr lang="es-E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tx1">
                        <a:lumMod val="75000"/>
                        <a:lumOff val="25000"/>
                      </a:schemeClr>
                    </a:solidFill>
                    <a:latin typeface="+mn-lt"/>
                    <a:ea typeface="+mn-ea"/>
                    <a:cs typeface="+mn-cs"/>
                  </a:defRPr>
                </a:pPr>
                <a:endParaRPr lang="es-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fijas!$R$86:$R$92</c:f>
              <c:strCache>
                <c:ptCount val="7"/>
                <c:pt idx="0">
                  <c:v>En las propias tiendas y comercios</c:v>
                </c:pt>
                <c:pt idx="1">
                  <c:v>TV</c:v>
                </c:pt>
                <c:pt idx="2">
                  <c:v>Datos de amigos y/o familia</c:v>
                </c:pt>
                <c:pt idx="3">
                  <c:v>No me informo</c:v>
                </c:pt>
                <c:pt idx="4">
                  <c:v>Radio</c:v>
                </c:pt>
                <c:pt idx="5">
                  <c:v>Diario y revista</c:v>
                </c:pt>
                <c:pt idx="6">
                  <c:v>Internet</c:v>
                </c:pt>
              </c:strCache>
            </c:strRef>
          </c:cat>
          <c:val>
            <c:numRef>
              <c:f>fijas!$S$86:$S$92</c:f>
              <c:numCache>
                <c:formatCode>0%</c:formatCode>
                <c:ptCount val="7"/>
                <c:pt idx="0">
                  <c:v>0.31600547195622403</c:v>
                </c:pt>
                <c:pt idx="1">
                  <c:v>0.21203830369356999</c:v>
                </c:pt>
                <c:pt idx="2">
                  <c:v>0.13953488372093001</c:v>
                </c:pt>
                <c:pt idx="3">
                  <c:v>0.114911080711354</c:v>
                </c:pt>
                <c:pt idx="4">
                  <c:v>0.10396716826265399</c:v>
                </c:pt>
                <c:pt idx="5">
                  <c:v>6.5663474692202503E-2</c:v>
                </c:pt>
                <c:pt idx="6">
                  <c:v>4.7879616963064302E-2</c:v>
                </c:pt>
              </c:numCache>
            </c:numRef>
          </c:val>
          <c:extLst xmlns:c16r2="http://schemas.microsoft.com/office/drawing/2015/06/chart">
            <c:ext xmlns:c16="http://schemas.microsoft.com/office/drawing/2014/chart" uri="{C3380CC4-5D6E-409C-BE32-E72D297353CC}">
              <c16:uniqueId val="{00000000-63C5-4DAA-8A36-4F8D0B28B565}"/>
            </c:ext>
          </c:extLst>
        </c:ser>
        <c:dLbls>
          <c:showLegendKey val="0"/>
          <c:showVal val="0"/>
          <c:showCatName val="0"/>
          <c:showSerName val="0"/>
          <c:showPercent val="0"/>
          <c:showBubbleSize val="0"/>
        </c:dLbls>
        <c:gapWidth val="182"/>
        <c:axId val="353323376"/>
        <c:axId val="353323768"/>
      </c:barChart>
      <c:catAx>
        <c:axId val="35332337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s-ES"/>
          </a:p>
        </c:txPr>
        <c:crossAx val="353323768"/>
        <c:crosses val="autoZero"/>
        <c:auto val="1"/>
        <c:lblAlgn val="ctr"/>
        <c:lblOffset val="100"/>
        <c:noMultiLvlLbl val="0"/>
      </c:catAx>
      <c:valAx>
        <c:axId val="353323768"/>
        <c:scaling>
          <c:orientation val="minMax"/>
        </c:scaling>
        <c:delete val="1"/>
        <c:axPos val="b"/>
        <c:numFmt formatCode="0%" sourceLinked="1"/>
        <c:majorTickMark val="none"/>
        <c:minorTickMark val="none"/>
        <c:tickLblPos val="nextTo"/>
        <c:crossAx val="353323376"/>
        <c:crosses val="autoZero"/>
        <c:crossBetween val="between"/>
      </c:valAx>
      <c:spPr>
        <a:noFill/>
        <a:ln>
          <a:noFill/>
        </a:ln>
        <a:effectLst/>
      </c:spPr>
    </c:plotArea>
    <c:plotVisOnly val="1"/>
    <c:dispBlanksAs val="gap"/>
    <c:showDLblsOverMax val="0"/>
  </c:chart>
  <c:spPr>
    <a:gradFill flip="none" rotWithShape="1">
      <a:gsLst>
        <a:gs pos="0">
          <a:schemeClr val="accent3">
            <a:lumMod val="5000"/>
            <a:lumOff val="95000"/>
          </a:schemeClr>
        </a:gs>
        <a:gs pos="100000">
          <a:schemeClr val="accent3">
            <a:lumMod val="30000"/>
            <a:lumOff val="70000"/>
          </a:schemeClr>
        </a:gs>
      </a:gsLst>
      <a:lin ang="5400000" scaled="1"/>
      <a:tileRect/>
    </a:gradFill>
    <a:ln w="9525" cap="flat" cmpd="sng" algn="ctr">
      <a:noFill/>
      <a:round/>
    </a:ln>
    <a:effectLst/>
  </c:spPr>
  <c:txPr>
    <a:bodyPr/>
    <a:lstStyle/>
    <a:p>
      <a:pPr>
        <a:defRPr sz="1600"/>
      </a:pPr>
      <a:endParaRPr lang="es-E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fijas!$B$104:$B$109</c:f>
              <c:strCache>
                <c:ptCount val="6"/>
                <c:pt idx="0">
                  <c:v>Prefiero los productos chilenos o de la zona</c:v>
                </c:pt>
                <c:pt idx="1">
                  <c:v>Compro productos en promoción</c:v>
                </c:pt>
                <c:pt idx="2">
                  <c:v>Al momento de comprar, el precio es lo más importante</c:v>
                </c:pt>
                <c:pt idx="3">
                  <c:v>Me gusta comprar productos de marca conocida</c:v>
                </c:pt>
                <c:pt idx="4">
                  <c:v>Comparo precios en distintos negocios antes de comprar</c:v>
                </c:pt>
                <c:pt idx="5">
                  <c:v>Me atraen los productos con regalos</c:v>
                </c:pt>
              </c:strCache>
            </c:strRef>
          </c:cat>
          <c:val>
            <c:numRef>
              <c:f>fijas!$C$104:$C$109</c:f>
              <c:numCache>
                <c:formatCode>0%</c:formatCode>
                <c:ptCount val="6"/>
                <c:pt idx="0">
                  <c:v>0.91044776119403004</c:v>
                </c:pt>
                <c:pt idx="1">
                  <c:v>0.81666666666666599</c:v>
                </c:pt>
                <c:pt idx="2">
                  <c:v>0.72499999999999998</c:v>
                </c:pt>
                <c:pt idx="3">
                  <c:v>0.59251559251559305</c:v>
                </c:pt>
                <c:pt idx="4">
                  <c:v>0.58419958419958395</c:v>
                </c:pt>
                <c:pt idx="5">
                  <c:v>0.30801687763713098</c:v>
                </c:pt>
              </c:numCache>
            </c:numRef>
          </c:val>
          <c:extLst xmlns:c16r2="http://schemas.microsoft.com/office/drawing/2015/06/chart">
            <c:ext xmlns:c16="http://schemas.microsoft.com/office/drawing/2014/chart" uri="{C3380CC4-5D6E-409C-BE32-E72D297353CC}">
              <c16:uniqueId val="{00000000-2CB0-45A9-B58A-AA5EB4925B30}"/>
            </c:ext>
          </c:extLst>
        </c:ser>
        <c:dLbls>
          <c:showLegendKey val="0"/>
          <c:showVal val="0"/>
          <c:showCatName val="0"/>
          <c:showSerName val="0"/>
          <c:showPercent val="0"/>
          <c:showBubbleSize val="0"/>
        </c:dLbls>
        <c:gapWidth val="182"/>
        <c:axId val="351426016"/>
        <c:axId val="351426408"/>
      </c:barChart>
      <c:catAx>
        <c:axId val="35142601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s-ES"/>
          </a:p>
        </c:txPr>
        <c:crossAx val="351426408"/>
        <c:crosses val="autoZero"/>
        <c:auto val="1"/>
        <c:lblAlgn val="ctr"/>
        <c:lblOffset val="100"/>
        <c:noMultiLvlLbl val="0"/>
      </c:catAx>
      <c:valAx>
        <c:axId val="351426408"/>
        <c:scaling>
          <c:orientation val="minMax"/>
        </c:scaling>
        <c:delete val="1"/>
        <c:axPos val="b"/>
        <c:numFmt formatCode="0%" sourceLinked="1"/>
        <c:majorTickMark val="none"/>
        <c:minorTickMark val="none"/>
        <c:tickLblPos val="nextTo"/>
        <c:crossAx val="351426016"/>
        <c:crosses val="autoZero"/>
        <c:crossBetween val="between"/>
      </c:valAx>
      <c:spPr>
        <a:noFill/>
        <a:ln>
          <a:noFill/>
        </a:ln>
        <a:effectLst/>
      </c:spPr>
    </c:plotArea>
    <c:plotVisOnly val="1"/>
    <c:dispBlanksAs val="gap"/>
    <c:showDLblsOverMax val="0"/>
  </c:chart>
  <c:spPr>
    <a:gradFill flip="none" rotWithShape="1">
      <a:gsLst>
        <a:gs pos="0">
          <a:schemeClr val="accent3">
            <a:lumMod val="5000"/>
            <a:lumOff val="95000"/>
          </a:schemeClr>
        </a:gs>
        <a:gs pos="100000">
          <a:schemeClr val="accent3">
            <a:lumMod val="30000"/>
            <a:lumOff val="70000"/>
          </a:schemeClr>
        </a:gs>
      </a:gsLst>
      <a:lin ang="5400000" scaled="1"/>
      <a:tileRect/>
    </a:gradFill>
    <a:ln w="9525" cap="flat" cmpd="sng" algn="ctr">
      <a:noFill/>
      <a:round/>
    </a:ln>
    <a:effectLst/>
  </c:spPr>
  <c:txPr>
    <a:bodyPr/>
    <a:lstStyle/>
    <a:p>
      <a:pPr>
        <a:defRPr sz="1600"/>
      </a:pPr>
      <a:endParaRPr lang="es-E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pivotSource>
    <c:name>[bbdd Encuesta adulto mayor valdivia (v2).xlsx]MUESTRA!TablaDinámica3</c:name>
    <c:fmtId val="8"/>
  </c:pivotSource>
  <c:chart>
    <c:autoTitleDeleted val="1"/>
    <c:pivotFmts>
      <c:pivotFmt>
        <c:idx val="0"/>
        <c:dLbl>
          <c:idx val="0"/>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pivotFmt>
      <c:pivotFmt>
        <c:idx val="1"/>
        <c:spPr>
          <a:gradFill>
            <a:gsLst>
              <a:gs pos="0">
                <a:schemeClr val="accent1"/>
              </a:gs>
              <a:gs pos="100000">
                <a:schemeClr val="accent1">
                  <a:lumMod val="84000"/>
                </a:schemeClr>
              </a:gs>
            </a:gsLst>
            <a:lin ang="5400000" scaled="1"/>
          </a:gradFill>
          <a:ln>
            <a:noFill/>
          </a:ln>
          <a:effectLst>
            <a:outerShdw blurRad="76200" dir="18900000" sy="23000" kx="-1200000" algn="bl" rotWithShape="0">
              <a:prstClr val="black">
                <a:alpha val="20000"/>
              </a:prstClr>
            </a:outerShdw>
          </a:effectLst>
        </c:spPr>
        <c:marker>
          <c:symbol val="circle"/>
          <c:size val="6"/>
          <c:spPr>
            <a:gradFill>
              <a:gsLst>
                <a:gs pos="0">
                  <a:schemeClr val="accent1"/>
                </a:gs>
                <a:gs pos="100000">
                  <a:schemeClr val="accent1">
                    <a:lumMod val="84000"/>
                  </a:schemeClr>
                </a:gs>
              </a:gsLst>
              <a:lin ang="5400000" scaled="1"/>
            </a:gradFill>
            <a:ln>
              <a:noFill/>
            </a:ln>
            <a:effectLst>
              <a:outerShdw blurRad="76200" dir="18900000" sy="23000" kx="-1200000" algn="bl" rotWithShape="0">
                <a:prstClr val="black">
                  <a:alpha val="20000"/>
                </a:prstClr>
              </a:outerShdw>
            </a:effectLst>
          </c:spPr>
        </c:marker>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ES"/>
            </a:p>
          </c:txPr>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pivotFmt>
      <c:pivotFmt>
        <c:idx val="2"/>
        <c:spPr>
          <a:gradFill>
            <a:gsLst>
              <a:gs pos="0">
                <a:schemeClr val="accent1"/>
              </a:gs>
              <a:gs pos="100000">
                <a:schemeClr val="accent1">
                  <a:lumMod val="84000"/>
                </a:schemeClr>
              </a:gs>
            </a:gsLst>
            <a:lin ang="5400000" scaled="1"/>
          </a:gradFill>
          <a:ln>
            <a:noFill/>
          </a:ln>
          <a:effectLst>
            <a:outerShdw blurRad="76200" dir="18900000" sy="23000" kx="-1200000" algn="bl" rotWithShape="0">
              <a:prstClr val="black">
                <a:alpha val="20000"/>
              </a:prstClr>
            </a:outerShdw>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ES"/>
            </a:p>
          </c:txPr>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pivotFmt>
      <c:pivotFmt>
        <c:idx val="3"/>
        <c:spPr>
          <a:gradFill>
            <a:gsLst>
              <a:gs pos="0">
                <a:schemeClr val="accent1"/>
              </a:gs>
              <a:gs pos="100000">
                <a:schemeClr val="accent1">
                  <a:lumMod val="84000"/>
                </a:schemeClr>
              </a:gs>
            </a:gsLst>
            <a:lin ang="5400000" scaled="1"/>
          </a:gradFill>
          <a:ln>
            <a:noFill/>
          </a:ln>
          <a:effectLst>
            <a:outerShdw blurRad="76200" dir="18900000" sy="23000" kx="-1200000" algn="bl" rotWithShape="0">
              <a:prstClr val="black">
                <a:alpha val="20000"/>
              </a:prstClr>
            </a:outerShdw>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ES"/>
            </a:p>
          </c:txPr>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pivotFmt>
    </c:pivotFmts>
    <c:plotArea>
      <c:layout>
        <c:manualLayout>
          <c:layoutTarget val="inner"/>
          <c:xMode val="edge"/>
          <c:yMode val="edge"/>
          <c:x val="5.8068118369625901E-2"/>
          <c:y val="1.38888888888889E-2"/>
          <c:w val="0.941931881630374"/>
          <c:h val="0.77856481481481499"/>
        </c:manualLayout>
      </c:layout>
      <c:barChart>
        <c:barDir val="col"/>
        <c:grouping val="clustered"/>
        <c:varyColors val="0"/>
        <c:ser>
          <c:idx val="0"/>
          <c:order val="0"/>
          <c:tx>
            <c:strRef>
              <c:f>MUESTRA!$B$36:$B$37</c:f>
              <c:strCache>
                <c:ptCount val="1"/>
                <c:pt idx="0">
                  <c:v>Total</c:v>
                </c:pt>
              </c:strCache>
            </c:strRef>
          </c:tx>
          <c:spPr>
            <a:gradFill>
              <a:gsLst>
                <a:gs pos="0">
                  <a:schemeClr val="accent1"/>
                </a:gs>
                <a:gs pos="100000">
                  <a:schemeClr val="accent1">
                    <a:lumMod val="84000"/>
                  </a:schemeClr>
                </a:gs>
              </a:gsLst>
              <a:lin ang="5400000" scaled="1"/>
            </a:gradFill>
            <a:ln>
              <a:noFill/>
            </a:ln>
            <a:effectLst>
              <a:outerShdw blurRad="76200" dir="18900000" sy="23000" kx="-1200000" algn="bl" rotWithShape="0">
                <a:prstClr val="black">
                  <a:alpha val="20000"/>
                </a:prstClr>
              </a:outerShdw>
            </a:effectLst>
          </c:spPr>
          <c:invertIfNegative val="0"/>
          <c:dLbls>
            <c:spPr>
              <a:noFill/>
              <a:ln>
                <a:noFill/>
              </a:ln>
              <a:effectLst/>
            </c:spPr>
            <c:txPr>
              <a:bodyPr rot="0" spcFirstLastPara="1" vertOverflow="ellipsis" vert="horz" wrap="square" anchor="ctr" anchorCtr="1"/>
              <a:lstStyle/>
              <a:p>
                <a:pPr>
                  <a:defRPr sz="1500" b="1" i="0" u="none" strike="noStrike" kern="1200" baseline="0">
                    <a:solidFill>
                      <a:schemeClr val="lt1"/>
                    </a:solidFill>
                    <a:latin typeface="+mn-lt"/>
                    <a:ea typeface="+mn-ea"/>
                    <a:cs typeface="+mn-cs"/>
                  </a:defRPr>
                </a:pPr>
                <a:endParaRPr lang="es-E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MUESTRA!$A$38:$A$41</c:f>
              <c:strCache>
                <c:ptCount val="3"/>
                <c:pt idx="0">
                  <c:v>Entre 60 y 69 años</c:v>
                </c:pt>
                <c:pt idx="1">
                  <c:v>Entre 70 y 79 años</c:v>
                </c:pt>
                <c:pt idx="2">
                  <c:v>80 años o más</c:v>
                </c:pt>
              </c:strCache>
            </c:strRef>
          </c:cat>
          <c:val>
            <c:numRef>
              <c:f>MUESTRA!$B$38:$B$41</c:f>
              <c:numCache>
                <c:formatCode>0%</c:formatCode>
                <c:ptCount val="3"/>
                <c:pt idx="0">
                  <c:v>0.48</c:v>
                </c:pt>
                <c:pt idx="1">
                  <c:v>0.37</c:v>
                </c:pt>
                <c:pt idx="2">
                  <c:v>0.15</c:v>
                </c:pt>
              </c:numCache>
            </c:numRef>
          </c:val>
          <c:extLst xmlns:c16r2="http://schemas.microsoft.com/office/drawing/2015/06/chart">
            <c:ext xmlns:c16="http://schemas.microsoft.com/office/drawing/2014/chart" uri="{C3380CC4-5D6E-409C-BE32-E72D297353CC}">
              <c16:uniqueId val="{00000000-D052-4FE7-B039-4FF59A6887F2}"/>
            </c:ext>
          </c:extLst>
        </c:ser>
        <c:dLbls>
          <c:dLblPos val="inEnd"/>
          <c:showLegendKey val="0"/>
          <c:showVal val="1"/>
          <c:showCatName val="0"/>
          <c:showSerName val="0"/>
          <c:showPercent val="0"/>
          <c:showBubbleSize val="0"/>
        </c:dLbls>
        <c:gapWidth val="41"/>
        <c:axId val="352284824"/>
        <c:axId val="352285216"/>
      </c:barChart>
      <c:catAx>
        <c:axId val="35228482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500" b="1" i="0" u="none" strike="noStrike" kern="1200" baseline="0">
                <a:solidFill>
                  <a:schemeClr val="dk1">
                    <a:lumMod val="65000"/>
                    <a:lumOff val="35000"/>
                  </a:schemeClr>
                </a:solidFill>
                <a:effectLst/>
                <a:latin typeface="+mn-lt"/>
                <a:ea typeface="+mn-ea"/>
                <a:cs typeface="+mn-cs"/>
              </a:defRPr>
            </a:pPr>
            <a:endParaRPr lang="es-ES"/>
          </a:p>
        </c:txPr>
        <c:crossAx val="352285216"/>
        <c:crosses val="autoZero"/>
        <c:auto val="1"/>
        <c:lblAlgn val="ctr"/>
        <c:lblOffset val="100"/>
        <c:noMultiLvlLbl val="0"/>
      </c:catAx>
      <c:valAx>
        <c:axId val="352285216"/>
        <c:scaling>
          <c:orientation val="minMax"/>
        </c:scaling>
        <c:delete val="1"/>
        <c:axPos val="l"/>
        <c:numFmt formatCode="0%" sourceLinked="1"/>
        <c:majorTickMark val="none"/>
        <c:minorTickMark val="none"/>
        <c:tickLblPos val="nextTo"/>
        <c:crossAx val="352284824"/>
        <c:crosses val="autoZero"/>
        <c:crossBetween val="between"/>
      </c:valAx>
      <c:spPr>
        <a:noFill/>
        <a:ln>
          <a:noFill/>
        </a:ln>
        <a:effectLst/>
      </c:spPr>
    </c:plotArea>
    <c:plotVisOnly val="1"/>
    <c:dispBlanksAs val="gap"/>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noFill/>
      <a:round/>
    </a:ln>
    <a:effectLst/>
  </c:spPr>
  <c:txPr>
    <a:bodyPr/>
    <a:lstStyle/>
    <a:p>
      <a:pPr>
        <a:defRPr sz="1500"/>
      </a:pPr>
      <a:endParaRPr lang="es-ES"/>
    </a:p>
  </c:txPr>
  <c:externalData r:id="rId3">
    <c:autoUpdate val="0"/>
  </c:externalData>
  <c:extLst xmlns:c16r2="http://schemas.microsoft.com/office/drawing/2015/06/chart">
    <c:ext xmlns:c16="http://schemas.microsoft.com/office/drawing/2014/chart" uri="{E28EC0CA-F0BB-4C9C-879D-F8772B89E7AC}">
      <c16:pivotOptions16>
        <c16:showExpandCollapseFieldButtons val="1"/>
      </c16:pivotOptions16>
    </c:ext>
    <c:ext xmlns:c14="http://schemas.microsoft.com/office/drawing/2007/8/2/chart" uri="{781A3756-C4B2-4CAC-9D66-4F8BD8637D16}">
      <c14:pivotOptions>
        <c14:dropZoneFilter val="1"/>
        <c14:dropZoneCategories val="1"/>
        <c14:dropZoneData val="1"/>
      </c14:pivotOptions>
    </c:ext>
  </c:extLst>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pivotSource>
    <c:name>[bbdd Encuesta adulto mayor valdivia (v2).xlsx]MUESTRA!TablaDinámica1</c:name>
    <c:fmtId val="6"/>
  </c:pivotSource>
  <c:chart>
    <c:autoTitleDeleted val="1"/>
    <c:pivotFmts>
      <c:pivotFmt>
        <c:idx val="0"/>
        <c:dLbl>
          <c:idx val="0"/>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pivotFmt>
      <c:pivotFmt>
        <c:idx val="1"/>
        <c:spPr>
          <a:gradFill>
            <a:gsLst>
              <a:gs pos="0">
                <a:schemeClr val="accent1"/>
              </a:gs>
              <a:gs pos="100000">
                <a:schemeClr val="accent1">
                  <a:lumMod val="84000"/>
                </a:schemeClr>
              </a:gs>
            </a:gsLst>
            <a:lin ang="5400000" scaled="1"/>
          </a:gradFill>
          <a:ln>
            <a:noFill/>
          </a:ln>
          <a:effectLst>
            <a:outerShdw blurRad="76200" dir="18900000" sy="23000" kx="-1200000" algn="bl" rotWithShape="0">
              <a:prstClr val="black">
                <a:alpha val="20000"/>
              </a:prstClr>
            </a:outerShdw>
          </a:effectLst>
        </c:spPr>
        <c:marker>
          <c:symbol val="circle"/>
          <c:size val="6"/>
          <c:spPr>
            <a:gradFill>
              <a:gsLst>
                <a:gs pos="0">
                  <a:schemeClr val="accent1"/>
                </a:gs>
                <a:gs pos="100000">
                  <a:schemeClr val="accent1">
                    <a:lumMod val="84000"/>
                  </a:schemeClr>
                </a:gs>
              </a:gsLst>
              <a:lin ang="5400000" scaled="1"/>
            </a:gradFill>
            <a:ln>
              <a:noFill/>
            </a:ln>
            <a:effectLst>
              <a:outerShdw blurRad="76200" dir="18900000" sy="23000" kx="-1200000" algn="bl" rotWithShape="0">
                <a:prstClr val="black">
                  <a:alpha val="20000"/>
                </a:prstClr>
              </a:outerShdw>
            </a:effectLst>
          </c:spPr>
        </c:marker>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ES"/>
            </a:p>
          </c:txPr>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pivotFmt>
      <c:pivotFmt>
        <c:idx val="2"/>
        <c:spPr>
          <a:gradFill>
            <a:gsLst>
              <a:gs pos="0">
                <a:schemeClr val="accent1"/>
              </a:gs>
              <a:gs pos="100000">
                <a:schemeClr val="accent1">
                  <a:lumMod val="84000"/>
                </a:schemeClr>
              </a:gs>
            </a:gsLst>
            <a:lin ang="5400000" scaled="1"/>
          </a:gradFill>
          <a:ln>
            <a:noFill/>
          </a:ln>
          <a:effectLst>
            <a:outerShdw blurRad="76200" dir="18900000" sy="23000" kx="-1200000" algn="bl" rotWithShape="0">
              <a:prstClr val="black">
                <a:alpha val="20000"/>
              </a:prstClr>
            </a:outerShdw>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ES"/>
            </a:p>
          </c:txPr>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pivotFmt>
      <c:pivotFmt>
        <c:idx val="3"/>
        <c:spPr>
          <a:gradFill>
            <a:gsLst>
              <a:gs pos="0">
                <a:schemeClr val="accent1"/>
              </a:gs>
              <a:gs pos="100000">
                <a:schemeClr val="accent1">
                  <a:lumMod val="84000"/>
                </a:schemeClr>
              </a:gs>
            </a:gsLst>
            <a:lin ang="5400000" scaled="1"/>
          </a:gradFill>
          <a:ln>
            <a:noFill/>
          </a:ln>
          <a:effectLst>
            <a:outerShdw blurRad="76200" dir="18900000" sy="23000" kx="-1200000" algn="bl" rotWithShape="0">
              <a:prstClr val="black">
                <a:alpha val="20000"/>
              </a:prstClr>
            </a:outerShdw>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ES"/>
            </a:p>
          </c:txPr>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pivotFmt>
    </c:pivotFmts>
    <c:plotArea>
      <c:layout>
        <c:manualLayout>
          <c:layoutTarget val="inner"/>
          <c:xMode val="edge"/>
          <c:yMode val="edge"/>
          <c:x val="3.3333333333333298E-2"/>
          <c:y val="1.38888888888889E-2"/>
          <c:w val="0.93888888888888899"/>
          <c:h val="0.84167468649752097"/>
        </c:manualLayout>
      </c:layout>
      <c:barChart>
        <c:barDir val="col"/>
        <c:grouping val="clustered"/>
        <c:varyColors val="0"/>
        <c:ser>
          <c:idx val="0"/>
          <c:order val="0"/>
          <c:tx>
            <c:strRef>
              <c:f>MUESTRA!$B$3:$B$4</c:f>
              <c:strCache>
                <c:ptCount val="1"/>
                <c:pt idx="0">
                  <c:v>Total</c:v>
                </c:pt>
              </c:strCache>
            </c:strRef>
          </c:tx>
          <c:spPr>
            <a:gradFill>
              <a:gsLst>
                <a:gs pos="0">
                  <a:schemeClr val="accent1"/>
                </a:gs>
                <a:gs pos="100000">
                  <a:schemeClr val="accent1">
                    <a:lumMod val="84000"/>
                  </a:schemeClr>
                </a:gs>
              </a:gsLst>
              <a:lin ang="5400000" scaled="1"/>
            </a:gradFill>
            <a:ln>
              <a:noFill/>
            </a:ln>
            <a:effectLst>
              <a:outerShdw blurRad="76200" dir="18900000" sy="23000" kx="-1200000" algn="bl" rotWithShape="0">
                <a:prstClr val="black">
                  <a:alpha val="20000"/>
                </a:prstClr>
              </a:outerShdw>
            </a:effectLst>
          </c:spPr>
          <c:invertIfNegative val="0"/>
          <c:dLbls>
            <c:dLbl>
              <c:idx val="0"/>
              <c:layout>
                <c:manualLayout>
                  <c:x val="0"/>
                  <c:y val="9.3426655001458095E-2"/>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9E97-4FE0-AD65-5FE316A070E8}"/>
                </c:ex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1500" b="1" i="0" u="none" strike="noStrike" kern="1200" baseline="0">
                    <a:solidFill>
                      <a:schemeClr val="lt1"/>
                    </a:solidFill>
                    <a:latin typeface="+mn-lt"/>
                    <a:ea typeface="+mn-ea"/>
                    <a:cs typeface="+mn-cs"/>
                  </a:defRPr>
                </a:pPr>
                <a:endParaRPr lang="es-E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MUESTRA!$A$5:$A$10</c:f>
              <c:strCache>
                <c:ptCount val="5"/>
                <c:pt idx="0">
                  <c:v>ABC1</c:v>
                </c:pt>
                <c:pt idx="1">
                  <c:v>C2</c:v>
                </c:pt>
                <c:pt idx="2">
                  <c:v>C3</c:v>
                </c:pt>
                <c:pt idx="3">
                  <c:v>D</c:v>
                </c:pt>
                <c:pt idx="4">
                  <c:v>E</c:v>
                </c:pt>
              </c:strCache>
            </c:strRef>
          </c:cat>
          <c:val>
            <c:numRef>
              <c:f>MUESTRA!$B$5:$B$10</c:f>
              <c:numCache>
                <c:formatCode>0%</c:formatCode>
                <c:ptCount val="5"/>
                <c:pt idx="0">
                  <c:v>0.04</c:v>
                </c:pt>
                <c:pt idx="1">
                  <c:v>8.2000000000000003E-2</c:v>
                </c:pt>
                <c:pt idx="2">
                  <c:v>0.30199999999999999</c:v>
                </c:pt>
                <c:pt idx="3">
                  <c:v>0.34200000000000003</c:v>
                </c:pt>
                <c:pt idx="4">
                  <c:v>0.23400000000000001</c:v>
                </c:pt>
              </c:numCache>
            </c:numRef>
          </c:val>
          <c:extLst xmlns:c16r2="http://schemas.microsoft.com/office/drawing/2015/06/chart">
            <c:ext xmlns:c16="http://schemas.microsoft.com/office/drawing/2014/chart" uri="{C3380CC4-5D6E-409C-BE32-E72D297353CC}">
              <c16:uniqueId val="{00000000-9E97-4FE0-AD65-5FE316A070E8}"/>
            </c:ext>
          </c:extLst>
        </c:ser>
        <c:dLbls>
          <c:dLblPos val="inEnd"/>
          <c:showLegendKey val="0"/>
          <c:showVal val="1"/>
          <c:showCatName val="0"/>
          <c:showSerName val="0"/>
          <c:showPercent val="0"/>
          <c:showBubbleSize val="0"/>
        </c:dLbls>
        <c:gapWidth val="41"/>
        <c:axId val="352286392"/>
        <c:axId val="289005872"/>
      </c:barChart>
      <c:catAx>
        <c:axId val="35228639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500" b="0" i="0" u="none" strike="noStrike" kern="1200" baseline="0">
                <a:solidFill>
                  <a:schemeClr val="dk1">
                    <a:lumMod val="65000"/>
                    <a:lumOff val="35000"/>
                  </a:schemeClr>
                </a:solidFill>
                <a:effectLst/>
                <a:latin typeface="+mn-lt"/>
                <a:ea typeface="+mn-ea"/>
                <a:cs typeface="+mn-cs"/>
              </a:defRPr>
            </a:pPr>
            <a:endParaRPr lang="es-ES"/>
          </a:p>
        </c:txPr>
        <c:crossAx val="289005872"/>
        <c:crosses val="autoZero"/>
        <c:auto val="1"/>
        <c:lblAlgn val="ctr"/>
        <c:lblOffset val="100"/>
        <c:noMultiLvlLbl val="0"/>
      </c:catAx>
      <c:valAx>
        <c:axId val="289005872"/>
        <c:scaling>
          <c:orientation val="minMax"/>
        </c:scaling>
        <c:delete val="1"/>
        <c:axPos val="l"/>
        <c:numFmt formatCode="0%" sourceLinked="1"/>
        <c:majorTickMark val="none"/>
        <c:minorTickMark val="none"/>
        <c:tickLblPos val="nextTo"/>
        <c:crossAx val="352286392"/>
        <c:crosses val="autoZero"/>
        <c:crossBetween val="between"/>
      </c:valAx>
      <c:spPr>
        <a:noFill/>
        <a:ln>
          <a:noFill/>
        </a:ln>
        <a:effectLst/>
      </c:spPr>
    </c:plotArea>
    <c:plotVisOnly val="1"/>
    <c:dispBlanksAs val="gap"/>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noFill/>
      <a:round/>
    </a:ln>
    <a:effectLst/>
  </c:spPr>
  <c:txPr>
    <a:bodyPr/>
    <a:lstStyle/>
    <a:p>
      <a:pPr>
        <a:defRPr sz="1500"/>
      </a:pPr>
      <a:endParaRPr lang="es-ES"/>
    </a:p>
  </c:txPr>
  <c:externalData r:id="rId3">
    <c:autoUpdate val="0"/>
  </c:externalData>
  <c:extLst xmlns:c16r2="http://schemas.microsoft.com/office/drawing/2015/06/chart">
    <c:ext xmlns:c16="http://schemas.microsoft.com/office/drawing/2014/chart" uri="{E28EC0CA-F0BB-4C9C-879D-F8772B89E7AC}">
      <c16:pivotOptions16>
        <c16:showExpandCollapseFieldButtons val="1"/>
      </c16:pivotOptions16>
    </c:ext>
    <c:ext xmlns:c14="http://schemas.microsoft.com/office/drawing/2007/8/2/chart" uri="{781A3756-C4B2-4CAC-9D66-4F8BD8637D16}">
      <c14:pivotOptions>
        <c14:dropZoneFilter val="1"/>
        <c14:dropZoneCategories val="1"/>
        <c14:dropZoneData val="1"/>
      </c14:pivotOptions>
    </c:ext>
  </c:extLst>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fijas!$B$116:$B$121</c:f>
              <c:strCache>
                <c:ptCount val="6"/>
                <c:pt idx="0">
                  <c:v>Pensión</c:v>
                </c:pt>
                <c:pt idx="1">
                  <c:v>Trabajo o negocio</c:v>
                </c:pt>
                <c:pt idx="2">
                  <c:v>Ayudas estatales (pensión básica solidaria de vejez, invalidez, otro)</c:v>
                </c:pt>
                <c:pt idx="3">
                  <c:v>Ayudas familiares</c:v>
                </c:pt>
                <c:pt idx="4">
                  <c:v>Arriendo de alguna propiedad</c:v>
                </c:pt>
                <c:pt idx="5">
                  <c:v>Ahorros o ingresos bancarios</c:v>
                </c:pt>
              </c:strCache>
            </c:strRef>
          </c:cat>
          <c:val>
            <c:numRef>
              <c:f>fijas!$C$116:$C$121</c:f>
              <c:numCache>
                <c:formatCode>0%</c:formatCode>
                <c:ptCount val="6"/>
                <c:pt idx="0">
                  <c:v>0.65</c:v>
                </c:pt>
                <c:pt idx="1">
                  <c:v>0.22800000000000001</c:v>
                </c:pt>
                <c:pt idx="2">
                  <c:v>4.5999999999999999E-2</c:v>
                </c:pt>
                <c:pt idx="3">
                  <c:v>3.7999999999999999E-2</c:v>
                </c:pt>
                <c:pt idx="4">
                  <c:v>2.1999999999999999E-2</c:v>
                </c:pt>
                <c:pt idx="5">
                  <c:v>0.01</c:v>
                </c:pt>
              </c:numCache>
            </c:numRef>
          </c:val>
          <c:extLst xmlns:c16r2="http://schemas.microsoft.com/office/drawing/2015/06/chart">
            <c:ext xmlns:c16="http://schemas.microsoft.com/office/drawing/2014/chart" uri="{C3380CC4-5D6E-409C-BE32-E72D297353CC}">
              <c16:uniqueId val="{00000000-D098-419D-8239-AC2B7806C99D}"/>
            </c:ext>
          </c:extLst>
        </c:ser>
        <c:dLbls>
          <c:showLegendKey val="0"/>
          <c:showVal val="0"/>
          <c:showCatName val="0"/>
          <c:showSerName val="0"/>
          <c:showPercent val="0"/>
          <c:showBubbleSize val="0"/>
        </c:dLbls>
        <c:gapWidth val="182"/>
        <c:axId val="289006656"/>
        <c:axId val="289007048"/>
      </c:barChart>
      <c:catAx>
        <c:axId val="28900665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s-ES"/>
          </a:p>
        </c:txPr>
        <c:crossAx val="289007048"/>
        <c:crosses val="autoZero"/>
        <c:auto val="1"/>
        <c:lblAlgn val="ctr"/>
        <c:lblOffset val="100"/>
        <c:noMultiLvlLbl val="0"/>
      </c:catAx>
      <c:valAx>
        <c:axId val="289007048"/>
        <c:scaling>
          <c:orientation val="minMax"/>
        </c:scaling>
        <c:delete val="1"/>
        <c:axPos val="b"/>
        <c:numFmt formatCode="0%" sourceLinked="1"/>
        <c:majorTickMark val="none"/>
        <c:minorTickMark val="none"/>
        <c:tickLblPos val="nextTo"/>
        <c:crossAx val="289006656"/>
        <c:crosses val="autoZero"/>
        <c:crossBetween val="between"/>
      </c:valAx>
      <c:spPr>
        <a:noFill/>
        <a:ln>
          <a:noFill/>
        </a:ln>
        <a:effectLst/>
      </c:spPr>
    </c:plotArea>
    <c:plotVisOnly val="1"/>
    <c:dispBlanksAs val="gap"/>
    <c:showDLblsOverMax val="0"/>
  </c:chart>
  <c:spPr>
    <a:gradFill flip="none" rotWithShape="1">
      <a:gsLst>
        <a:gs pos="0">
          <a:schemeClr val="accent3">
            <a:lumMod val="5000"/>
            <a:lumOff val="95000"/>
          </a:schemeClr>
        </a:gs>
        <a:gs pos="89000">
          <a:schemeClr val="accent3">
            <a:lumMod val="45000"/>
            <a:lumOff val="55000"/>
          </a:schemeClr>
        </a:gs>
        <a:gs pos="100000">
          <a:schemeClr val="accent3">
            <a:lumMod val="30000"/>
            <a:lumOff val="70000"/>
          </a:schemeClr>
        </a:gs>
      </a:gsLst>
      <a:lin ang="5400000" scaled="1"/>
      <a:tileRect/>
    </a:gradFill>
    <a:ln w="9525" cap="flat" cmpd="sng" algn="ctr">
      <a:noFill/>
      <a:round/>
    </a:ln>
    <a:effectLst/>
  </c:spPr>
  <c:txPr>
    <a:bodyPr/>
    <a:lstStyle/>
    <a:p>
      <a:pPr>
        <a:defRPr sz="1600"/>
      </a:pPr>
      <a:endParaRPr lang="es-E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fijas!$C$2</c:f>
              <c:strCache>
                <c:ptCount val="1"/>
                <c:pt idx="0">
                  <c:v>Cuenta de Timestamp</c:v>
                </c:pt>
              </c:strCache>
            </c:strRef>
          </c:tx>
          <c:spPr>
            <a:solidFill>
              <a:schemeClr val="accent1">
                <a:alpha val="85000"/>
              </a:schemeClr>
            </a:solidFill>
            <a:ln w="9525" cap="flat" cmpd="sng" algn="ctr">
              <a:solidFill>
                <a:schemeClr val="lt1">
                  <a:alpha val="50000"/>
                </a:schemeClr>
              </a:solidFill>
              <a:round/>
            </a:ln>
            <a:effectLst/>
          </c:spPr>
          <c:invertIfNegative val="0"/>
          <c:dLbls>
            <c:dLbl>
              <c:idx val="4"/>
              <c:layout>
                <c:manualLayout>
                  <c:x val="-4.0882545931758503E-2"/>
                  <c:y val="-4.6296296296296302E-3"/>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A989-46B8-8DCE-B9D30F159A8A}"/>
                </c:ex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E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fijas!$B$3:$B$8</c:f>
              <c:strCache>
                <c:ptCount val="6"/>
                <c:pt idx="0">
                  <c:v>Menor a $350.000</c:v>
                </c:pt>
                <c:pt idx="1">
                  <c:v>Entre $351.000 y $550.000</c:v>
                </c:pt>
                <c:pt idx="2">
                  <c:v>Entre $551.000 y $750.000</c:v>
                </c:pt>
                <c:pt idx="3">
                  <c:v>Entre $751.000 y $950.000</c:v>
                </c:pt>
                <c:pt idx="4">
                  <c:v>Entre $951.000 y $1.150.000</c:v>
                </c:pt>
                <c:pt idx="5">
                  <c:v>Sobre $1.150.000</c:v>
                </c:pt>
              </c:strCache>
            </c:strRef>
          </c:cat>
          <c:val>
            <c:numRef>
              <c:f>fijas!$C$3:$C$8</c:f>
              <c:numCache>
                <c:formatCode>0%</c:formatCode>
                <c:ptCount val="6"/>
                <c:pt idx="0">
                  <c:v>0.50211864406779605</c:v>
                </c:pt>
                <c:pt idx="1">
                  <c:v>0.22881355932203401</c:v>
                </c:pt>
                <c:pt idx="2">
                  <c:v>0.12711864406779699</c:v>
                </c:pt>
                <c:pt idx="3">
                  <c:v>5.0847457627118703E-2</c:v>
                </c:pt>
                <c:pt idx="4">
                  <c:v>2.9661016949152502E-2</c:v>
                </c:pt>
                <c:pt idx="5">
                  <c:v>6.1440677966101698E-2</c:v>
                </c:pt>
              </c:numCache>
            </c:numRef>
          </c:val>
          <c:extLst xmlns:c16r2="http://schemas.microsoft.com/office/drawing/2015/06/chart">
            <c:ext xmlns:c16="http://schemas.microsoft.com/office/drawing/2014/chart" uri="{C3380CC4-5D6E-409C-BE32-E72D297353CC}">
              <c16:uniqueId val="{00000001-A989-46B8-8DCE-B9D30F159A8A}"/>
            </c:ext>
          </c:extLst>
        </c:ser>
        <c:dLbls>
          <c:dLblPos val="inEnd"/>
          <c:showLegendKey val="0"/>
          <c:showVal val="1"/>
          <c:showCatName val="0"/>
          <c:showSerName val="0"/>
          <c:showPercent val="0"/>
          <c:showBubbleSize val="0"/>
        </c:dLbls>
        <c:gapWidth val="65"/>
        <c:axId val="353925592"/>
        <c:axId val="353925984"/>
      </c:barChart>
      <c:catAx>
        <c:axId val="353925592"/>
        <c:scaling>
          <c:orientation val="minMax"/>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600" b="0" i="0" u="none" strike="noStrike" kern="1200" cap="all" baseline="0">
                <a:solidFill>
                  <a:schemeClr val="dk1">
                    <a:lumMod val="75000"/>
                    <a:lumOff val="25000"/>
                  </a:schemeClr>
                </a:solidFill>
                <a:latin typeface="+mn-lt"/>
                <a:ea typeface="+mn-ea"/>
                <a:cs typeface="+mn-cs"/>
              </a:defRPr>
            </a:pPr>
            <a:endParaRPr lang="es-ES"/>
          </a:p>
        </c:txPr>
        <c:crossAx val="353925984"/>
        <c:crosses val="autoZero"/>
        <c:auto val="1"/>
        <c:lblAlgn val="ctr"/>
        <c:lblOffset val="100"/>
        <c:noMultiLvlLbl val="0"/>
      </c:catAx>
      <c:valAx>
        <c:axId val="353925984"/>
        <c:scaling>
          <c:orientation val="minMax"/>
        </c:scaling>
        <c:delete val="1"/>
        <c:axPos val="b"/>
        <c:numFmt formatCode="0%" sourceLinked="1"/>
        <c:majorTickMark val="none"/>
        <c:minorTickMark val="none"/>
        <c:tickLblPos val="nextTo"/>
        <c:crossAx val="353925592"/>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noFill/>
      <a:round/>
    </a:ln>
    <a:effectLst/>
  </c:spPr>
  <c:txPr>
    <a:bodyPr/>
    <a:lstStyle/>
    <a:p>
      <a:pPr>
        <a:defRPr sz="1600"/>
      </a:pPr>
      <a:endParaRPr lang="es-E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fijas!$C$19</c:f>
              <c:strCache>
                <c:ptCount val="1"/>
                <c:pt idx="0">
                  <c:v>Cuenta de Timestamp</c:v>
                </c:pt>
              </c:strCache>
            </c:strRef>
          </c:tx>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1-3388-40C1-8BD5-C5A7BE345890}"/>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3-3388-40C1-8BD5-C5A7BE345890}"/>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5-3388-40C1-8BD5-C5A7BE345890}"/>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7-3388-40C1-8BD5-C5A7BE345890}"/>
              </c:ext>
            </c:extLst>
          </c:dPt>
          <c:dLbls>
            <c:dLbl>
              <c:idx val="0"/>
              <c:layout>
                <c:manualLayout>
                  <c:x val="2.4586080546369678E-2"/>
                  <c:y val="1.3425518312272722E-7"/>
                </c:manualLayout>
              </c:layout>
              <c:spPr>
                <a:noFill/>
                <a:ln>
                  <a:noFill/>
                </a:ln>
                <a:effectLst/>
              </c:spPr>
              <c:txPr>
                <a:bodyPr rot="0" spcFirstLastPara="1" vertOverflow="ellipsis" vert="horz" wrap="square" anchor="ctr" anchorCtr="1"/>
                <a:lstStyle/>
                <a:p>
                  <a:pPr>
                    <a:defRPr sz="2000" b="1" i="0" u="none" strike="noStrike" kern="1200" spc="0" baseline="0">
                      <a:solidFill>
                        <a:schemeClr val="accent1"/>
                      </a:solidFill>
                      <a:latin typeface="+mn-lt"/>
                      <a:ea typeface="+mn-ea"/>
                      <a:cs typeface="+mn-cs"/>
                    </a:defRPr>
                  </a:pPr>
                  <a:endParaRPr lang="es-ES"/>
                </a:p>
              </c:txPr>
              <c:dLblPos val="bestFit"/>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1-3388-40C1-8BD5-C5A7BE345890}"/>
                </c:ext>
                <c:ext xmlns:c15="http://schemas.microsoft.com/office/drawing/2012/chart" uri="{CE6537A1-D6FC-4f65-9D91-7224C49458BB}">
                  <c15:layout>
                    <c:manualLayout>
                      <c:w val="0.22591270583367434"/>
                      <c:h val="0.26000180975986847"/>
                    </c:manualLayout>
                  </c15:layout>
                </c:ext>
              </c:extLst>
            </c:dLbl>
            <c:dLbl>
              <c:idx val="1"/>
              <c:spPr>
                <a:noFill/>
                <a:ln>
                  <a:noFill/>
                </a:ln>
                <a:effectLst/>
              </c:spPr>
              <c:txPr>
                <a:bodyPr rot="0" spcFirstLastPara="1" vertOverflow="ellipsis" vert="horz" wrap="square" anchor="ctr" anchorCtr="1"/>
                <a:lstStyle/>
                <a:p>
                  <a:pPr>
                    <a:defRPr sz="2000" b="1" i="0" u="none" strike="noStrike" kern="1200" spc="0" baseline="0">
                      <a:solidFill>
                        <a:schemeClr val="accent2"/>
                      </a:solidFill>
                      <a:latin typeface="+mn-lt"/>
                      <a:ea typeface="+mn-ea"/>
                      <a:cs typeface="+mn-cs"/>
                    </a:defRPr>
                  </a:pPr>
                  <a:endParaRPr lang="es-ES"/>
                </a:p>
              </c:txPr>
              <c:dLblPos val="outEnd"/>
              <c:showLegendKey val="0"/>
              <c:showVal val="1"/>
              <c:showCatName val="1"/>
              <c:showSerName val="0"/>
              <c:showPercent val="0"/>
              <c:showBubbleSize val="0"/>
            </c:dLbl>
            <c:dLbl>
              <c:idx val="2"/>
              <c:spPr>
                <a:noFill/>
                <a:ln>
                  <a:noFill/>
                </a:ln>
                <a:effectLst/>
              </c:spPr>
              <c:txPr>
                <a:bodyPr rot="0" spcFirstLastPara="1" vertOverflow="ellipsis" vert="horz" wrap="square" anchor="ctr" anchorCtr="1"/>
                <a:lstStyle/>
                <a:p>
                  <a:pPr>
                    <a:defRPr sz="2000" b="1" i="0" u="none" strike="noStrike" kern="1200" spc="0" baseline="0">
                      <a:solidFill>
                        <a:schemeClr val="accent3"/>
                      </a:solidFill>
                      <a:latin typeface="+mn-lt"/>
                      <a:ea typeface="+mn-ea"/>
                      <a:cs typeface="+mn-cs"/>
                    </a:defRPr>
                  </a:pPr>
                  <a:endParaRPr lang="es-ES"/>
                </a:p>
              </c:txPr>
              <c:dLblPos val="outEnd"/>
              <c:showLegendKey val="0"/>
              <c:showVal val="1"/>
              <c:showCatName val="1"/>
              <c:showSerName val="0"/>
              <c:showPercent val="0"/>
              <c:showBubbleSize val="0"/>
            </c:dLbl>
            <c:dLbl>
              <c:idx val="3"/>
              <c:spPr>
                <a:noFill/>
                <a:ln>
                  <a:noFill/>
                </a:ln>
                <a:effectLst/>
              </c:spPr>
              <c:txPr>
                <a:bodyPr rot="0" spcFirstLastPara="1" vertOverflow="ellipsis" vert="horz" wrap="square" anchor="ctr" anchorCtr="1"/>
                <a:lstStyle/>
                <a:p>
                  <a:pPr>
                    <a:defRPr sz="2000" b="1" i="0" u="none" strike="noStrike" kern="1200" spc="0" baseline="0">
                      <a:solidFill>
                        <a:schemeClr val="accent4"/>
                      </a:solidFill>
                      <a:latin typeface="+mn-lt"/>
                      <a:ea typeface="+mn-ea"/>
                      <a:cs typeface="+mn-cs"/>
                    </a:defRPr>
                  </a:pPr>
                  <a:endParaRPr lang="es-ES"/>
                </a:p>
              </c:txPr>
              <c:dLblPos val="outEnd"/>
              <c:showLegendKey val="0"/>
              <c:showVal val="1"/>
              <c:showCatName val="1"/>
              <c:showSerName val="0"/>
              <c:showPercent val="0"/>
              <c:showBubbleSize val="0"/>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spc="0" baseline="0">
                    <a:solidFill>
                      <a:schemeClr val="accent1"/>
                    </a:solidFill>
                    <a:latin typeface="+mn-lt"/>
                    <a:ea typeface="+mn-ea"/>
                    <a:cs typeface="+mn-cs"/>
                  </a:defRPr>
                </a:pPr>
                <a:endParaRPr lang="es-ES"/>
              </a:p>
            </c:txPr>
            <c:dLblPos val="outEnd"/>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fijas!$B$20:$B$23</c:f>
              <c:strCache>
                <c:ptCount val="4"/>
                <c:pt idx="0">
                  <c:v>Sí, holgadamente</c:v>
                </c:pt>
                <c:pt idx="1">
                  <c:v>Sí, Justo</c:v>
                </c:pt>
                <c:pt idx="2">
                  <c:v>No</c:v>
                </c:pt>
                <c:pt idx="3">
                  <c:v>Ns/Nr</c:v>
                </c:pt>
              </c:strCache>
            </c:strRef>
          </c:cat>
          <c:val>
            <c:numRef>
              <c:f>fijas!$C$20:$C$23</c:f>
              <c:numCache>
                <c:formatCode>0%</c:formatCode>
                <c:ptCount val="4"/>
                <c:pt idx="0">
                  <c:v>0.17599999999999999</c:v>
                </c:pt>
                <c:pt idx="1">
                  <c:v>0.498</c:v>
                </c:pt>
                <c:pt idx="2">
                  <c:v>0.32</c:v>
                </c:pt>
                <c:pt idx="3">
                  <c:v>6.0000000000000001E-3</c:v>
                </c:pt>
              </c:numCache>
            </c:numRef>
          </c:val>
          <c:extLst xmlns:c16r2="http://schemas.microsoft.com/office/drawing/2015/06/chart">
            <c:ext xmlns:c16="http://schemas.microsoft.com/office/drawing/2014/chart" uri="{C3380CC4-5D6E-409C-BE32-E72D297353CC}">
              <c16:uniqueId val="{00000008-3388-40C1-8BD5-C5A7BE345890}"/>
            </c:ext>
          </c:extLst>
        </c:ser>
        <c:dLbls>
          <c:dLblPos val="outEnd"/>
          <c:showLegendKey val="0"/>
          <c:showVal val="0"/>
          <c:showCatName val="1"/>
          <c:showSerName val="0"/>
          <c:showPercent val="0"/>
          <c:showBubbleSize val="0"/>
          <c:showLeaderLines val="1"/>
        </c:dLbls>
      </c:pie3DChart>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600"/>
      </a:pPr>
      <a:endParaRPr lang="es-E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fijas!$B$35:$B$41</c:f>
              <c:strCache>
                <c:ptCount val="7"/>
                <c:pt idx="0">
                  <c:v>Reparar su casa</c:v>
                </c:pt>
                <c:pt idx="1">
                  <c:v>Vacaciones</c:v>
                </c:pt>
                <c:pt idx="2">
                  <c:v>Tratamiento de salud</c:v>
                </c:pt>
                <c:pt idx="3">
                  <c:v>Ayudar a un familiar</c:v>
                </c:pt>
                <c:pt idx="4">
                  <c:v>Comprar un auto</c:v>
                </c:pt>
                <c:pt idx="5">
                  <c:v>Comprar una casa</c:v>
                </c:pt>
                <c:pt idx="6">
                  <c:v>Educación propia o de algún familiar</c:v>
                </c:pt>
              </c:strCache>
            </c:strRef>
          </c:cat>
          <c:val>
            <c:numRef>
              <c:f>fijas!$C$35:$C$41</c:f>
              <c:numCache>
                <c:formatCode>0%</c:formatCode>
                <c:ptCount val="7"/>
                <c:pt idx="0">
                  <c:v>0.57799999999999996</c:v>
                </c:pt>
                <c:pt idx="1">
                  <c:v>0.51</c:v>
                </c:pt>
                <c:pt idx="2">
                  <c:v>0.438</c:v>
                </c:pt>
                <c:pt idx="3">
                  <c:v>0.438</c:v>
                </c:pt>
                <c:pt idx="4">
                  <c:v>0.29599999999999999</c:v>
                </c:pt>
                <c:pt idx="5">
                  <c:v>0.20799999999999999</c:v>
                </c:pt>
                <c:pt idx="6">
                  <c:v>0.182</c:v>
                </c:pt>
              </c:numCache>
            </c:numRef>
          </c:val>
          <c:extLst xmlns:c16r2="http://schemas.microsoft.com/office/drawing/2015/06/chart">
            <c:ext xmlns:c16="http://schemas.microsoft.com/office/drawing/2014/chart" uri="{C3380CC4-5D6E-409C-BE32-E72D297353CC}">
              <c16:uniqueId val="{00000000-99C2-4AE0-80C6-5D5593F4C314}"/>
            </c:ext>
          </c:extLst>
        </c:ser>
        <c:dLbls>
          <c:showLegendKey val="0"/>
          <c:showVal val="0"/>
          <c:showCatName val="0"/>
          <c:showSerName val="0"/>
          <c:showPercent val="0"/>
          <c:showBubbleSize val="0"/>
        </c:dLbls>
        <c:gapWidth val="182"/>
        <c:axId val="353927160"/>
        <c:axId val="287888352"/>
      </c:barChart>
      <c:catAx>
        <c:axId val="35392716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s-ES"/>
          </a:p>
        </c:txPr>
        <c:crossAx val="287888352"/>
        <c:crosses val="autoZero"/>
        <c:auto val="1"/>
        <c:lblAlgn val="ctr"/>
        <c:lblOffset val="100"/>
        <c:noMultiLvlLbl val="0"/>
      </c:catAx>
      <c:valAx>
        <c:axId val="287888352"/>
        <c:scaling>
          <c:orientation val="minMax"/>
        </c:scaling>
        <c:delete val="1"/>
        <c:axPos val="b"/>
        <c:numFmt formatCode="0%" sourceLinked="1"/>
        <c:majorTickMark val="none"/>
        <c:minorTickMark val="none"/>
        <c:tickLblPos val="nextTo"/>
        <c:crossAx val="353927160"/>
        <c:crosses val="autoZero"/>
        <c:crossBetween val="between"/>
      </c:valAx>
      <c:spPr>
        <a:noFill/>
        <a:ln>
          <a:noFill/>
        </a:ln>
        <a:effectLst/>
      </c:spPr>
    </c:plotArea>
    <c:plotVisOnly val="1"/>
    <c:dispBlanksAs val="gap"/>
    <c:showDLblsOverMax val="0"/>
  </c:chart>
  <c:spPr>
    <a:gradFill flip="none" rotWithShape="1">
      <a:gsLst>
        <a:gs pos="0">
          <a:schemeClr val="accent3">
            <a:lumMod val="5000"/>
            <a:lumOff val="95000"/>
          </a:schemeClr>
        </a:gs>
        <a:gs pos="100000">
          <a:schemeClr val="accent3">
            <a:lumMod val="30000"/>
            <a:lumOff val="70000"/>
          </a:schemeClr>
        </a:gs>
      </a:gsLst>
      <a:lin ang="5400000" scaled="1"/>
      <a:tileRect/>
    </a:gradFill>
    <a:ln w="9525" cap="flat" cmpd="sng" algn="ctr">
      <a:noFill/>
      <a:round/>
    </a:ln>
    <a:effectLst/>
  </c:spPr>
  <c:txPr>
    <a:bodyPr/>
    <a:lstStyle/>
    <a:p>
      <a:pPr>
        <a:defRPr sz="1600"/>
      </a:pPr>
      <a:endParaRPr lang="es-E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fijas!$B$50:$B$59</c:f>
              <c:strCache>
                <c:ptCount val="10"/>
                <c:pt idx="0">
                  <c:v>Alimentación</c:v>
                </c:pt>
                <c:pt idx="1">
                  <c:v>Salud (Incluye medicamentos)</c:v>
                </c:pt>
                <c:pt idx="2">
                  <c:v>Transporte y comunicaciones</c:v>
                </c:pt>
                <c:pt idx="3">
                  <c:v>Deudas (bancarias, cajas de compensación, no dividendos)</c:v>
                </c:pt>
                <c:pt idx="4">
                  <c:v>Vivienda (arriendo o dividendo hipotecario)</c:v>
                </c:pt>
                <c:pt idx="5">
                  <c:v>Ayuda a familiares o externo</c:v>
                </c:pt>
                <c:pt idx="6">
                  <c:v>Recreación y esparcimiento</c:v>
                </c:pt>
                <c:pt idx="7">
                  <c:v>Cuentas (Serv.Básicos)</c:v>
                </c:pt>
                <c:pt idx="8">
                  <c:v>Gastos Comunes</c:v>
                </c:pt>
                <c:pt idx="9">
                  <c:v>Otros</c:v>
                </c:pt>
              </c:strCache>
            </c:strRef>
          </c:cat>
          <c:val>
            <c:numRef>
              <c:f>fijas!$C$50:$C$59</c:f>
              <c:numCache>
                <c:formatCode>0%</c:formatCode>
                <c:ptCount val="10"/>
                <c:pt idx="0">
                  <c:v>0.36505460218408697</c:v>
                </c:pt>
                <c:pt idx="1">
                  <c:v>0.19734789391575699</c:v>
                </c:pt>
                <c:pt idx="2">
                  <c:v>0.1201248049922</c:v>
                </c:pt>
                <c:pt idx="3">
                  <c:v>0.11622464898595899</c:v>
                </c:pt>
                <c:pt idx="4">
                  <c:v>8.8923556942277701E-2</c:v>
                </c:pt>
                <c:pt idx="5">
                  <c:v>3.1981279251170003E-2</c:v>
                </c:pt>
                <c:pt idx="6">
                  <c:v>2.9641185647425902E-2</c:v>
                </c:pt>
                <c:pt idx="7">
                  <c:v>2.8081123244929802E-2</c:v>
                </c:pt>
                <c:pt idx="8">
                  <c:v>1.2480499219968799E-2</c:v>
                </c:pt>
                <c:pt idx="9">
                  <c:v>1.01404056162247E-2</c:v>
                </c:pt>
              </c:numCache>
            </c:numRef>
          </c:val>
          <c:extLst xmlns:c16r2="http://schemas.microsoft.com/office/drawing/2015/06/chart">
            <c:ext xmlns:c16="http://schemas.microsoft.com/office/drawing/2014/chart" uri="{C3380CC4-5D6E-409C-BE32-E72D297353CC}">
              <c16:uniqueId val="{00000000-69FE-4720-A544-8923BB5F1741}"/>
            </c:ext>
          </c:extLst>
        </c:ser>
        <c:dLbls>
          <c:showLegendKey val="0"/>
          <c:showVal val="0"/>
          <c:showCatName val="0"/>
          <c:showSerName val="0"/>
          <c:showPercent val="0"/>
          <c:showBubbleSize val="0"/>
        </c:dLbls>
        <c:gapWidth val="182"/>
        <c:axId val="287889136"/>
        <c:axId val="287889528"/>
      </c:barChart>
      <c:catAx>
        <c:axId val="28788913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s-ES"/>
          </a:p>
        </c:txPr>
        <c:crossAx val="287889528"/>
        <c:crosses val="autoZero"/>
        <c:auto val="1"/>
        <c:lblAlgn val="ctr"/>
        <c:lblOffset val="100"/>
        <c:noMultiLvlLbl val="0"/>
      </c:catAx>
      <c:valAx>
        <c:axId val="287889528"/>
        <c:scaling>
          <c:orientation val="minMax"/>
        </c:scaling>
        <c:delete val="1"/>
        <c:axPos val="b"/>
        <c:numFmt formatCode="0%" sourceLinked="1"/>
        <c:majorTickMark val="none"/>
        <c:minorTickMark val="none"/>
        <c:tickLblPos val="nextTo"/>
        <c:crossAx val="287889136"/>
        <c:crosses val="autoZero"/>
        <c:crossBetween val="between"/>
      </c:valAx>
      <c:spPr>
        <a:noFill/>
        <a:ln>
          <a:noFill/>
        </a:ln>
        <a:effectLst/>
      </c:spPr>
    </c:plotArea>
    <c:plotVisOnly val="1"/>
    <c:dispBlanksAs val="gap"/>
    <c:showDLblsOverMax val="0"/>
  </c:chart>
  <c:spPr>
    <a:gradFill>
      <a:gsLst>
        <a:gs pos="0">
          <a:schemeClr val="accent3">
            <a:lumMod val="5000"/>
            <a:lumOff val="95000"/>
          </a:schemeClr>
        </a:gs>
        <a:gs pos="100000">
          <a:schemeClr val="accent3">
            <a:lumMod val="30000"/>
            <a:lumOff val="70000"/>
          </a:schemeClr>
        </a:gs>
      </a:gsLst>
      <a:lin ang="5400000" scaled="1"/>
    </a:gradFill>
    <a:ln w="9525" cap="flat" cmpd="sng" algn="ctr">
      <a:noFill/>
      <a:round/>
    </a:ln>
    <a:effectLst/>
  </c:spPr>
  <c:txPr>
    <a:bodyPr/>
    <a:lstStyle/>
    <a:p>
      <a:pPr>
        <a:defRPr sz="1600"/>
      </a:pPr>
      <a:endParaRPr lang="es-E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pivotSource>
    <c:name>[bbdd Encuesta adulto mayor valdivia (v3).xlsx]dónde compra!TablaDinámica10</c:name>
    <c:fmtId val="6"/>
  </c:pivotSource>
  <c:chart>
    <c:autoTitleDeleted val="1"/>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pivotFmt>
      <c:pivotFmt>
        <c:idx val="3"/>
        <c:spPr>
          <a:solidFill>
            <a:schemeClr val="accent1"/>
          </a:solidFill>
          <a:ln>
            <a:noFill/>
          </a:ln>
          <a:effectLst/>
        </c:spPr>
        <c:marker>
          <c:symbol val="none"/>
        </c:marker>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pivotFmt>
      <c:pivotFmt>
        <c:idx val="5"/>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pivotFmt>
    </c:pivotFmts>
    <c:plotArea>
      <c:layout/>
      <c:barChart>
        <c:barDir val="col"/>
        <c:grouping val="clustered"/>
        <c:varyColors val="0"/>
        <c:ser>
          <c:idx val="0"/>
          <c:order val="0"/>
          <c:tx>
            <c:strRef>
              <c:f>'dónde compra'!$I$3:$I$4</c:f>
              <c:strCache>
                <c:ptCount val="1"/>
                <c:pt idx="0">
                  <c:v>Total</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'dónde compra'!$H$5:$H$9</c:f>
              <c:strCache>
                <c:ptCount val="4"/>
                <c:pt idx="0">
                  <c:v>Supermercados</c:v>
                </c:pt>
                <c:pt idx="1">
                  <c:v>Ferias Libres</c:v>
                </c:pt>
                <c:pt idx="2">
                  <c:v>Negocio de barrio</c:v>
                </c:pt>
                <c:pt idx="3">
                  <c:v>Comercio ambulante</c:v>
                </c:pt>
              </c:strCache>
            </c:strRef>
          </c:cat>
          <c:val>
            <c:numRef>
              <c:f>'dónde compra'!$I$5:$I$9</c:f>
              <c:numCache>
                <c:formatCode>0%</c:formatCode>
                <c:ptCount val="4"/>
                <c:pt idx="0">
                  <c:v>0.57579462102689505</c:v>
                </c:pt>
                <c:pt idx="1">
                  <c:v>0.25305623471882599</c:v>
                </c:pt>
                <c:pt idx="2">
                  <c:v>0.166259168704156</c:v>
                </c:pt>
                <c:pt idx="3">
                  <c:v>4.8899755501222502E-3</c:v>
                </c:pt>
              </c:numCache>
            </c:numRef>
          </c:val>
          <c:extLst xmlns:c16r2="http://schemas.microsoft.com/office/drawing/2015/06/chart">
            <c:ext xmlns:c16="http://schemas.microsoft.com/office/drawing/2014/chart" uri="{C3380CC4-5D6E-409C-BE32-E72D297353CC}">
              <c16:uniqueId val="{00000000-BDC9-4696-998A-7FBAAD883F08}"/>
            </c:ext>
          </c:extLst>
        </c:ser>
        <c:dLbls>
          <c:showLegendKey val="0"/>
          <c:showVal val="0"/>
          <c:showCatName val="0"/>
          <c:showSerName val="0"/>
          <c:showPercent val="0"/>
          <c:showBubbleSize val="0"/>
        </c:dLbls>
        <c:gapWidth val="219"/>
        <c:overlap val="-27"/>
        <c:axId val="289725760"/>
        <c:axId val="289726152"/>
      </c:barChart>
      <c:catAx>
        <c:axId val="289725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s-ES"/>
          </a:p>
        </c:txPr>
        <c:crossAx val="289726152"/>
        <c:crosses val="autoZero"/>
        <c:auto val="1"/>
        <c:lblAlgn val="ctr"/>
        <c:lblOffset val="100"/>
        <c:noMultiLvlLbl val="0"/>
      </c:catAx>
      <c:valAx>
        <c:axId val="289726152"/>
        <c:scaling>
          <c:orientation val="minMax"/>
        </c:scaling>
        <c:delete val="1"/>
        <c:axPos val="l"/>
        <c:numFmt formatCode="0%" sourceLinked="1"/>
        <c:majorTickMark val="none"/>
        <c:minorTickMark val="none"/>
        <c:tickLblPos val="nextTo"/>
        <c:crossAx val="289725760"/>
        <c:crosses val="autoZero"/>
        <c:crossBetween val="between"/>
      </c:valAx>
      <c:spPr>
        <a:noFill/>
        <a:ln>
          <a:noFill/>
        </a:ln>
        <a:effectLst/>
      </c:spPr>
    </c:plotArea>
    <c:plotVisOnly val="1"/>
    <c:dispBlanksAs val="gap"/>
    <c:showDLblsOverMax val="0"/>
  </c:chart>
  <c:spPr>
    <a:gradFill flip="none" rotWithShape="1">
      <a:gsLst>
        <a:gs pos="0">
          <a:schemeClr val="accent3">
            <a:lumMod val="5000"/>
            <a:lumOff val="95000"/>
          </a:schemeClr>
        </a:gs>
        <a:gs pos="100000">
          <a:schemeClr val="accent3">
            <a:lumMod val="30000"/>
            <a:lumOff val="70000"/>
          </a:schemeClr>
        </a:gs>
      </a:gsLst>
      <a:lin ang="5400000" scaled="1"/>
      <a:tileRect/>
    </a:gradFill>
    <a:ln w="9525" cap="flat" cmpd="sng" algn="ctr">
      <a:noFill/>
      <a:round/>
    </a:ln>
    <a:effectLst/>
  </c:spPr>
  <c:txPr>
    <a:bodyPr/>
    <a:lstStyle/>
    <a:p>
      <a:pPr>
        <a:defRPr sz="1600"/>
      </a:pPr>
      <a:endParaRPr lang="es-ES"/>
    </a:p>
  </c:txPr>
  <c:externalData r:id="rId3">
    <c:autoUpdate val="0"/>
  </c:externalData>
  <c:extLst xmlns:c16r2="http://schemas.microsoft.com/office/drawing/2015/06/chart">
    <c:ext xmlns:c16="http://schemas.microsoft.com/office/drawing/2014/chart" uri="{E28EC0CA-F0BB-4C9C-879D-F8772B89E7AC}">
      <c16:pivotOptions16>
        <c16:showExpandCollapseFieldButtons val="1"/>
      </c16:pivotOptions16>
    </c:ext>
    <c:ext xmlns:c14="http://schemas.microsoft.com/office/drawing/2007/8/2/chart" uri="{781A3756-C4B2-4CAC-9D66-4F8BD8637D16}">
      <c14:pivotOptions>
        <c14:dropZoneFilter val="1"/>
        <c14:dropZoneCategories val="1"/>
        <c14:dropZoneData val="1"/>
      </c14:pivotOptions>
    </c:ext>
  </c:extLst>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000" kern="1200"/>
  </cs:chartArea>
  <cs:dataLabel>
    <cs:lnRef idx="0"/>
    <cs:fillRef idx="0"/>
    <cs:effectRef idx="0"/>
    <cs:fontRef idx="minor">
      <a:schemeClr val="lt1"/>
    </cs:fontRef>
    <cs:spPr/>
    <cs:defRPr sz="10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0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000" kern="1200"/>
  </cs:chartArea>
  <cs:dataLabel>
    <cs:lnRef idx="0"/>
    <cs:fillRef idx="0"/>
    <cs:effectRef idx="0"/>
    <cs:fontRef idx="minor">
      <a:schemeClr val="lt1"/>
    </cs:fontRef>
    <cs:spPr/>
    <cs:defRPr sz="10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0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L"/>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4388001-4639-47BB-B60B-89C49A9E286C}" type="datetimeFigureOut">
              <a:rPr lang="es-CL" smtClean="0"/>
              <a:t>12-03-2018</a:t>
            </a:fld>
            <a:endParaRPr lang="es-CL"/>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CL"/>
          </a:p>
        </p:txBody>
      </p:sp>
      <p:sp>
        <p:nvSpPr>
          <p:cNvPr id="5" name="Marcador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44D50EF-45E0-4E32-9DDC-4E1F42AFC219}" type="slidenum">
              <a:rPr lang="es-CL" smtClean="0"/>
              <a:t>‹Nº›</a:t>
            </a:fld>
            <a:endParaRPr lang="es-CL"/>
          </a:p>
        </p:txBody>
      </p:sp>
    </p:spTree>
    <p:extLst>
      <p:ext uri="{BB962C8B-B14F-4D97-AF65-F5344CB8AC3E}">
        <p14:creationId xmlns:p14="http://schemas.microsoft.com/office/powerpoint/2010/main" val="37957445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11A93A-2C83-4706-94A5-8AE1B4A7D5CC}" type="datetimeFigureOut">
              <a:rPr lang="es-CL" smtClean="0"/>
              <a:t>12-03-2018</a:t>
            </a:fld>
            <a:endParaRPr lang="es-CL"/>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C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245EC2-2D47-4F08-A018-E29348401FF1}" type="slidenum">
              <a:rPr lang="es-CL" smtClean="0"/>
              <a:t>‹Nº›</a:t>
            </a:fld>
            <a:endParaRPr lang="es-CL"/>
          </a:p>
        </p:txBody>
      </p:sp>
    </p:spTree>
    <p:extLst>
      <p:ext uri="{BB962C8B-B14F-4D97-AF65-F5344CB8AC3E}">
        <p14:creationId xmlns:p14="http://schemas.microsoft.com/office/powerpoint/2010/main" val="13797701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371600" y="1143000"/>
            <a:ext cx="4114800" cy="3086100"/>
          </a:xfrm>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D1C4983D-CC4F-EC49-96C2-291C6A99ECE4}" type="slidenum">
              <a:rPr lang="es-ES" smtClean="0"/>
              <a:t>1</a:t>
            </a:fld>
            <a:endParaRPr lang="es-ES"/>
          </a:p>
        </p:txBody>
      </p:sp>
    </p:spTree>
    <p:extLst>
      <p:ext uri="{BB962C8B-B14F-4D97-AF65-F5344CB8AC3E}">
        <p14:creationId xmlns:p14="http://schemas.microsoft.com/office/powerpoint/2010/main" val="36599876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10"/>
          </p:nvPr>
        </p:nvSpPr>
        <p:spPr/>
        <p:txBody>
          <a:bodyPr/>
          <a:lstStyle/>
          <a:p>
            <a:fld id="{CA245EC2-2D47-4F08-A018-E29348401FF1}" type="slidenum">
              <a:rPr lang="es-CL" smtClean="0"/>
              <a:t>8</a:t>
            </a:fld>
            <a:endParaRPr lang="es-CL"/>
          </a:p>
        </p:txBody>
      </p:sp>
    </p:spTree>
    <p:extLst>
      <p:ext uri="{BB962C8B-B14F-4D97-AF65-F5344CB8AC3E}">
        <p14:creationId xmlns:p14="http://schemas.microsoft.com/office/powerpoint/2010/main" val="18412179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10"/>
          </p:nvPr>
        </p:nvSpPr>
        <p:spPr/>
        <p:txBody>
          <a:bodyPr/>
          <a:lstStyle/>
          <a:p>
            <a:fld id="{CA245EC2-2D47-4F08-A018-E29348401FF1}" type="slidenum">
              <a:rPr lang="es-CL" smtClean="0"/>
              <a:t>14</a:t>
            </a:fld>
            <a:endParaRPr lang="es-CL"/>
          </a:p>
        </p:txBody>
      </p:sp>
    </p:spTree>
    <p:extLst>
      <p:ext uri="{BB962C8B-B14F-4D97-AF65-F5344CB8AC3E}">
        <p14:creationId xmlns:p14="http://schemas.microsoft.com/office/powerpoint/2010/main" val="11375880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10"/>
          </p:nvPr>
        </p:nvSpPr>
        <p:spPr/>
        <p:txBody>
          <a:bodyPr/>
          <a:lstStyle/>
          <a:p>
            <a:fld id="{CA245EC2-2D47-4F08-A018-E29348401FF1}" type="slidenum">
              <a:rPr lang="es-CL" smtClean="0"/>
              <a:t>15</a:t>
            </a:fld>
            <a:endParaRPr lang="es-CL"/>
          </a:p>
        </p:txBody>
      </p:sp>
    </p:spTree>
    <p:extLst>
      <p:ext uri="{BB962C8B-B14F-4D97-AF65-F5344CB8AC3E}">
        <p14:creationId xmlns:p14="http://schemas.microsoft.com/office/powerpoint/2010/main" val="7328442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p:txBody>
          <a:bodyPr/>
          <a:lstStyle/>
          <a:p>
            <a:fld id="{85389996-600F-4F54-8722-60557860B722}" type="datetimeFigureOut">
              <a:rPr lang="es-CL" smtClean="0"/>
              <a:t>12-03-2018</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52626EFF-587A-423F-9AE2-17C253291DCC}" type="slidenum">
              <a:rPr lang="es-CL" smtClean="0"/>
              <a:t>‹Nº›</a:t>
            </a:fld>
            <a:endParaRPr lang="es-CL"/>
          </a:p>
        </p:txBody>
      </p:sp>
    </p:spTree>
    <p:extLst>
      <p:ext uri="{BB962C8B-B14F-4D97-AF65-F5344CB8AC3E}">
        <p14:creationId xmlns:p14="http://schemas.microsoft.com/office/powerpoint/2010/main" val="33582538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5389996-600F-4F54-8722-60557860B722}" type="datetimeFigureOut">
              <a:rPr lang="es-CL" smtClean="0"/>
              <a:t>12-03-2018</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52626EFF-587A-423F-9AE2-17C253291DCC}" type="slidenum">
              <a:rPr lang="es-CL" smtClean="0"/>
              <a:t>‹Nº›</a:t>
            </a:fld>
            <a:endParaRPr lang="es-CL"/>
          </a:p>
        </p:txBody>
      </p:sp>
    </p:spTree>
    <p:extLst>
      <p:ext uri="{BB962C8B-B14F-4D97-AF65-F5344CB8AC3E}">
        <p14:creationId xmlns:p14="http://schemas.microsoft.com/office/powerpoint/2010/main" val="41910962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5389996-600F-4F54-8722-60557860B722}" type="datetimeFigureOut">
              <a:rPr lang="es-CL" smtClean="0"/>
              <a:t>12-03-2018</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52626EFF-587A-423F-9AE2-17C253291DCC}" type="slidenum">
              <a:rPr lang="es-CL" smtClean="0"/>
              <a:t>‹Nº›</a:t>
            </a:fld>
            <a:endParaRPr lang="es-CL"/>
          </a:p>
        </p:txBody>
      </p:sp>
    </p:spTree>
    <p:extLst>
      <p:ext uri="{BB962C8B-B14F-4D97-AF65-F5344CB8AC3E}">
        <p14:creationId xmlns:p14="http://schemas.microsoft.com/office/powerpoint/2010/main" val="21642970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5389996-600F-4F54-8722-60557860B722}" type="datetimeFigureOut">
              <a:rPr lang="es-CL" smtClean="0"/>
              <a:t>12-03-2018</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52626EFF-587A-423F-9AE2-17C253291DCC}" type="slidenum">
              <a:rPr lang="es-CL" smtClean="0"/>
              <a:t>‹Nº›</a:t>
            </a:fld>
            <a:endParaRPr lang="es-CL"/>
          </a:p>
        </p:txBody>
      </p:sp>
    </p:spTree>
    <p:extLst>
      <p:ext uri="{BB962C8B-B14F-4D97-AF65-F5344CB8AC3E}">
        <p14:creationId xmlns:p14="http://schemas.microsoft.com/office/powerpoint/2010/main" val="12343760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85389996-600F-4F54-8722-60557860B722}" type="datetimeFigureOut">
              <a:rPr lang="es-CL" smtClean="0"/>
              <a:t>12-03-2018</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52626EFF-587A-423F-9AE2-17C253291DCC}" type="slidenum">
              <a:rPr lang="es-CL" smtClean="0"/>
              <a:t>‹Nº›</a:t>
            </a:fld>
            <a:endParaRPr lang="es-CL"/>
          </a:p>
        </p:txBody>
      </p:sp>
    </p:spTree>
    <p:extLst>
      <p:ext uri="{BB962C8B-B14F-4D97-AF65-F5344CB8AC3E}">
        <p14:creationId xmlns:p14="http://schemas.microsoft.com/office/powerpoint/2010/main" val="29969335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85389996-600F-4F54-8722-60557860B722}" type="datetimeFigureOut">
              <a:rPr lang="es-CL" smtClean="0"/>
              <a:t>12-03-2018</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52626EFF-587A-423F-9AE2-17C253291DCC}" type="slidenum">
              <a:rPr lang="es-CL" smtClean="0"/>
              <a:t>‹Nº›</a:t>
            </a:fld>
            <a:endParaRPr lang="es-CL"/>
          </a:p>
        </p:txBody>
      </p:sp>
    </p:spTree>
    <p:extLst>
      <p:ext uri="{BB962C8B-B14F-4D97-AF65-F5344CB8AC3E}">
        <p14:creationId xmlns:p14="http://schemas.microsoft.com/office/powerpoint/2010/main" val="26226726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85389996-600F-4F54-8722-60557860B722}" type="datetimeFigureOut">
              <a:rPr lang="es-CL" smtClean="0"/>
              <a:t>12-03-2018</a:t>
            </a:fld>
            <a:endParaRPr lang="es-CL"/>
          </a:p>
        </p:txBody>
      </p:sp>
      <p:sp>
        <p:nvSpPr>
          <p:cNvPr id="8" name="Footer Placeholder 7"/>
          <p:cNvSpPr>
            <a:spLocks noGrp="1"/>
          </p:cNvSpPr>
          <p:nvPr>
            <p:ph type="ftr" sz="quarter" idx="11"/>
          </p:nvPr>
        </p:nvSpPr>
        <p:spPr/>
        <p:txBody>
          <a:bodyPr/>
          <a:lstStyle/>
          <a:p>
            <a:endParaRPr lang="es-CL"/>
          </a:p>
        </p:txBody>
      </p:sp>
      <p:sp>
        <p:nvSpPr>
          <p:cNvPr id="9" name="Slide Number Placeholder 8"/>
          <p:cNvSpPr>
            <a:spLocks noGrp="1"/>
          </p:cNvSpPr>
          <p:nvPr>
            <p:ph type="sldNum" sz="quarter" idx="12"/>
          </p:nvPr>
        </p:nvSpPr>
        <p:spPr/>
        <p:txBody>
          <a:bodyPr/>
          <a:lstStyle/>
          <a:p>
            <a:fld id="{52626EFF-587A-423F-9AE2-17C253291DCC}" type="slidenum">
              <a:rPr lang="es-CL" smtClean="0"/>
              <a:t>‹Nº›</a:t>
            </a:fld>
            <a:endParaRPr lang="es-CL"/>
          </a:p>
        </p:txBody>
      </p:sp>
    </p:spTree>
    <p:extLst>
      <p:ext uri="{BB962C8B-B14F-4D97-AF65-F5344CB8AC3E}">
        <p14:creationId xmlns:p14="http://schemas.microsoft.com/office/powerpoint/2010/main" val="39270068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85389996-600F-4F54-8722-60557860B722}" type="datetimeFigureOut">
              <a:rPr lang="es-CL" smtClean="0"/>
              <a:t>12-03-2018</a:t>
            </a:fld>
            <a:endParaRPr lang="es-CL"/>
          </a:p>
        </p:txBody>
      </p:sp>
      <p:sp>
        <p:nvSpPr>
          <p:cNvPr id="4" name="Footer Placeholder 3"/>
          <p:cNvSpPr>
            <a:spLocks noGrp="1"/>
          </p:cNvSpPr>
          <p:nvPr>
            <p:ph type="ftr" sz="quarter" idx="11"/>
          </p:nvPr>
        </p:nvSpPr>
        <p:spPr/>
        <p:txBody>
          <a:bodyPr/>
          <a:lstStyle/>
          <a:p>
            <a:endParaRPr lang="es-CL"/>
          </a:p>
        </p:txBody>
      </p:sp>
      <p:sp>
        <p:nvSpPr>
          <p:cNvPr id="5" name="Slide Number Placeholder 4"/>
          <p:cNvSpPr>
            <a:spLocks noGrp="1"/>
          </p:cNvSpPr>
          <p:nvPr>
            <p:ph type="sldNum" sz="quarter" idx="12"/>
          </p:nvPr>
        </p:nvSpPr>
        <p:spPr/>
        <p:txBody>
          <a:bodyPr/>
          <a:lstStyle/>
          <a:p>
            <a:fld id="{52626EFF-587A-423F-9AE2-17C253291DCC}" type="slidenum">
              <a:rPr lang="es-CL" smtClean="0"/>
              <a:t>‹Nº›</a:t>
            </a:fld>
            <a:endParaRPr lang="es-CL"/>
          </a:p>
        </p:txBody>
      </p:sp>
    </p:spTree>
    <p:extLst>
      <p:ext uri="{BB962C8B-B14F-4D97-AF65-F5344CB8AC3E}">
        <p14:creationId xmlns:p14="http://schemas.microsoft.com/office/powerpoint/2010/main" val="39056740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389996-600F-4F54-8722-60557860B722}" type="datetimeFigureOut">
              <a:rPr lang="es-CL" smtClean="0"/>
              <a:t>12-03-2018</a:t>
            </a:fld>
            <a:endParaRPr lang="es-CL"/>
          </a:p>
        </p:txBody>
      </p:sp>
      <p:sp>
        <p:nvSpPr>
          <p:cNvPr id="3" name="Footer Placeholder 2"/>
          <p:cNvSpPr>
            <a:spLocks noGrp="1"/>
          </p:cNvSpPr>
          <p:nvPr>
            <p:ph type="ftr" sz="quarter" idx="11"/>
          </p:nvPr>
        </p:nvSpPr>
        <p:spPr/>
        <p:txBody>
          <a:bodyPr/>
          <a:lstStyle/>
          <a:p>
            <a:endParaRPr lang="es-CL"/>
          </a:p>
        </p:txBody>
      </p:sp>
      <p:sp>
        <p:nvSpPr>
          <p:cNvPr id="4" name="Slide Number Placeholder 3"/>
          <p:cNvSpPr>
            <a:spLocks noGrp="1"/>
          </p:cNvSpPr>
          <p:nvPr>
            <p:ph type="sldNum" sz="quarter" idx="12"/>
          </p:nvPr>
        </p:nvSpPr>
        <p:spPr/>
        <p:txBody>
          <a:bodyPr/>
          <a:lstStyle/>
          <a:p>
            <a:fld id="{52626EFF-587A-423F-9AE2-17C253291DCC}" type="slidenum">
              <a:rPr lang="es-CL" smtClean="0"/>
              <a:t>‹Nº›</a:t>
            </a:fld>
            <a:endParaRPr lang="es-CL"/>
          </a:p>
        </p:txBody>
      </p:sp>
    </p:spTree>
    <p:extLst>
      <p:ext uri="{BB962C8B-B14F-4D97-AF65-F5344CB8AC3E}">
        <p14:creationId xmlns:p14="http://schemas.microsoft.com/office/powerpoint/2010/main" val="25762771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85389996-600F-4F54-8722-60557860B722}" type="datetimeFigureOut">
              <a:rPr lang="es-CL" smtClean="0"/>
              <a:t>12-03-2018</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52626EFF-587A-423F-9AE2-17C253291DCC}" type="slidenum">
              <a:rPr lang="es-CL" smtClean="0"/>
              <a:t>‹Nº›</a:t>
            </a:fld>
            <a:endParaRPr lang="es-CL"/>
          </a:p>
        </p:txBody>
      </p:sp>
    </p:spTree>
    <p:extLst>
      <p:ext uri="{BB962C8B-B14F-4D97-AF65-F5344CB8AC3E}">
        <p14:creationId xmlns:p14="http://schemas.microsoft.com/office/powerpoint/2010/main" val="18423000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85389996-600F-4F54-8722-60557860B722}" type="datetimeFigureOut">
              <a:rPr lang="es-CL" smtClean="0"/>
              <a:t>12-03-2018</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52626EFF-587A-423F-9AE2-17C253291DCC}" type="slidenum">
              <a:rPr lang="es-CL" smtClean="0"/>
              <a:t>‹Nº›</a:t>
            </a:fld>
            <a:endParaRPr lang="es-CL"/>
          </a:p>
        </p:txBody>
      </p:sp>
    </p:spTree>
    <p:extLst>
      <p:ext uri="{BB962C8B-B14F-4D97-AF65-F5344CB8AC3E}">
        <p14:creationId xmlns:p14="http://schemas.microsoft.com/office/powerpoint/2010/main" val="24892229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2000" b="-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389996-600F-4F54-8722-60557860B722}" type="datetimeFigureOut">
              <a:rPr lang="es-CL" smtClean="0"/>
              <a:t>12-03-2018</a:t>
            </a:fld>
            <a:endParaRPr lang="es-CL"/>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626EFF-587A-423F-9AE2-17C253291DCC}" type="slidenum">
              <a:rPr lang="es-CL" smtClean="0"/>
              <a:t>‹Nº›</a:t>
            </a:fld>
            <a:endParaRPr lang="es-CL"/>
          </a:p>
        </p:txBody>
      </p:sp>
    </p:spTree>
    <p:extLst>
      <p:ext uri="{BB962C8B-B14F-4D97-AF65-F5344CB8AC3E}">
        <p14:creationId xmlns:p14="http://schemas.microsoft.com/office/powerpoint/2010/main" val="11099957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5" Type="http://schemas.openxmlformats.org/officeDocument/2006/relationships/image" Target="../media/image4.emf"/><Relationship Id="rId4" Type="http://schemas.openxmlformats.org/officeDocument/2006/relationships/image" Target="../media/image3.emf"/></Relationships>
</file>

<file path=ppt/slides/_rels/slide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4" name="CuadroTexto 3"/>
          <p:cNvSpPr txBox="1"/>
          <p:nvPr/>
        </p:nvSpPr>
        <p:spPr>
          <a:xfrm>
            <a:off x="70736" y="4957570"/>
            <a:ext cx="8934719" cy="1015663"/>
          </a:xfrm>
          <a:prstGeom prst="rect">
            <a:avLst/>
          </a:prstGeom>
          <a:noFill/>
        </p:spPr>
        <p:txBody>
          <a:bodyPr wrap="square" rtlCol="0">
            <a:spAutoFit/>
          </a:bodyPr>
          <a:lstStyle/>
          <a:p>
            <a:pPr algn="ctr"/>
            <a:r>
              <a:rPr lang="es-ES" sz="2000" b="1" dirty="0">
                <a:solidFill>
                  <a:schemeClr val="tx2">
                    <a:lumMod val="75000"/>
                  </a:schemeClr>
                </a:solidFill>
                <a:latin typeface="Century Gothic" charset="0"/>
                <a:ea typeface="Century Gothic" charset="0"/>
                <a:cs typeface="Century Gothic" charset="0"/>
              </a:rPr>
              <a:t>Estudio de Percepción del Comportamiento </a:t>
            </a:r>
            <a:endParaRPr lang="es-ES" sz="2000" b="1" dirty="0" smtClean="0">
              <a:solidFill>
                <a:schemeClr val="tx2">
                  <a:lumMod val="75000"/>
                </a:schemeClr>
              </a:solidFill>
              <a:latin typeface="Century Gothic" charset="0"/>
              <a:ea typeface="Century Gothic" charset="0"/>
              <a:cs typeface="Century Gothic" charset="0"/>
            </a:endParaRPr>
          </a:p>
          <a:p>
            <a:pPr algn="ctr"/>
            <a:r>
              <a:rPr lang="es-ES" sz="2000" b="1" dirty="0" smtClean="0">
                <a:solidFill>
                  <a:schemeClr val="tx2">
                    <a:lumMod val="75000"/>
                  </a:schemeClr>
                </a:solidFill>
                <a:latin typeface="Century Gothic" charset="0"/>
                <a:ea typeface="Century Gothic" charset="0"/>
                <a:cs typeface="Century Gothic" charset="0"/>
              </a:rPr>
              <a:t>de </a:t>
            </a:r>
            <a:r>
              <a:rPr lang="es-ES" sz="2000" b="1" dirty="0">
                <a:solidFill>
                  <a:schemeClr val="tx2">
                    <a:lumMod val="75000"/>
                  </a:schemeClr>
                </a:solidFill>
                <a:latin typeface="Century Gothic" charset="0"/>
                <a:ea typeface="Century Gothic" charset="0"/>
                <a:cs typeface="Century Gothic" charset="0"/>
              </a:rPr>
              <a:t>Compra Adulto </a:t>
            </a:r>
            <a:r>
              <a:rPr lang="es-ES" sz="2000" b="1" dirty="0" smtClean="0">
                <a:solidFill>
                  <a:schemeClr val="tx2">
                    <a:lumMod val="75000"/>
                  </a:schemeClr>
                </a:solidFill>
                <a:latin typeface="Century Gothic" charset="0"/>
                <a:ea typeface="Century Gothic" charset="0"/>
                <a:cs typeface="Century Gothic" charset="0"/>
              </a:rPr>
              <a:t>Mayor</a:t>
            </a:r>
          </a:p>
          <a:p>
            <a:pPr algn="ctr"/>
            <a:r>
              <a:rPr lang="es-ES" sz="2000" b="1" dirty="0" smtClean="0">
                <a:solidFill>
                  <a:schemeClr val="tx2">
                    <a:lumMod val="75000"/>
                  </a:schemeClr>
                </a:solidFill>
                <a:latin typeface="Century Gothic" charset="0"/>
                <a:ea typeface="Century Gothic" charset="0"/>
                <a:cs typeface="Century Gothic" charset="0"/>
              </a:rPr>
              <a:t>ECCAM</a:t>
            </a:r>
            <a:endParaRPr lang="es-CL" sz="2000" b="1" dirty="0">
              <a:solidFill>
                <a:schemeClr val="tx2">
                  <a:lumMod val="75000"/>
                </a:schemeClr>
              </a:solidFill>
              <a:latin typeface="Century Gothic" charset="0"/>
              <a:ea typeface="Century Gothic" charset="0"/>
              <a:cs typeface="Century Gothic" charset="0"/>
            </a:endParaRPr>
          </a:p>
        </p:txBody>
      </p:sp>
      <p:sp>
        <p:nvSpPr>
          <p:cNvPr id="5" name="CuadroTexto 4"/>
          <p:cNvSpPr txBox="1"/>
          <p:nvPr/>
        </p:nvSpPr>
        <p:spPr>
          <a:xfrm>
            <a:off x="7967475" y="6502759"/>
            <a:ext cx="841897" cy="261610"/>
          </a:xfrm>
          <a:prstGeom prst="rect">
            <a:avLst/>
          </a:prstGeom>
          <a:noFill/>
        </p:spPr>
        <p:txBody>
          <a:bodyPr wrap="none" rtlCol="0">
            <a:spAutoFit/>
          </a:bodyPr>
          <a:lstStyle/>
          <a:p>
            <a:r>
              <a:rPr lang="es-ES" sz="1100" dirty="0"/>
              <a:t>Enero 2018</a:t>
            </a:r>
          </a:p>
        </p:txBody>
      </p:sp>
      <p:sp>
        <p:nvSpPr>
          <p:cNvPr id="6" name="CuadroTexto 5"/>
          <p:cNvSpPr txBox="1"/>
          <p:nvPr/>
        </p:nvSpPr>
        <p:spPr>
          <a:xfrm>
            <a:off x="4117323" y="6302704"/>
            <a:ext cx="909352" cy="369332"/>
          </a:xfrm>
          <a:prstGeom prst="rect">
            <a:avLst/>
          </a:prstGeom>
          <a:noFill/>
        </p:spPr>
        <p:txBody>
          <a:bodyPr wrap="none" rtlCol="0">
            <a:spAutoFit/>
          </a:bodyPr>
          <a:lstStyle/>
          <a:p>
            <a:pPr algn="ctr"/>
            <a:r>
              <a:rPr lang="es-ES" dirty="0"/>
              <a:t>Valdivia</a:t>
            </a:r>
          </a:p>
        </p:txBody>
      </p:sp>
    </p:spTree>
    <p:extLst>
      <p:ext uri="{BB962C8B-B14F-4D97-AF65-F5344CB8AC3E}">
        <p14:creationId xmlns:p14="http://schemas.microsoft.com/office/powerpoint/2010/main" val="16505951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title"/>
          </p:nvPr>
        </p:nvSpPr>
        <p:spPr>
          <a:xfrm>
            <a:off x="410747" y="859002"/>
            <a:ext cx="8326582" cy="875271"/>
          </a:xfrm>
        </p:spPr>
        <p:txBody>
          <a:bodyPr rtlCol="0">
            <a:noAutofit/>
          </a:bodyPr>
          <a:lstStyle/>
          <a:p>
            <a:pPr>
              <a:defRPr/>
            </a:pPr>
            <a:r>
              <a:rPr lang="es-CL" sz="2000" b="1" dirty="0">
                <a:solidFill>
                  <a:schemeClr val="tx2">
                    <a:lumMod val="50000"/>
                  </a:schemeClr>
                </a:solidFill>
                <a:latin typeface="Century Gothic"/>
                <a:cs typeface="Century Gothic"/>
              </a:rPr>
              <a:t>Considerando 2017 y a causa de no contar con el dinero suficiente, ha tenido que </a:t>
            </a:r>
            <a:r>
              <a:rPr lang="es-CL" sz="2000" b="1" dirty="0" smtClean="0">
                <a:solidFill>
                  <a:schemeClr val="tx2">
                    <a:lumMod val="50000"/>
                  </a:schemeClr>
                </a:solidFill>
                <a:latin typeface="Century Gothic"/>
                <a:cs typeface="Century Gothic"/>
              </a:rPr>
              <a:t>postergar</a:t>
            </a:r>
            <a:r>
              <a:rPr lang="es-CL" sz="1800" b="1" dirty="0" smtClean="0">
                <a:solidFill>
                  <a:schemeClr val="tx2">
                    <a:lumMod val="50000"/>
                  </a:schemeClr>
                </a:solidFill>
                <a:latin typeface="Century Gothic"/>
                <a:cs typeface="Century Gothic"/>
              </a:rPr>
              <a:t>…(</a:t>
            </a:r>
            <a:r>
              <a:rPr lang="es-CL" sz="1800" b="1" dirty="0">
                <a:solidFill>
                  <a:schemeClr val="tx2">
                    <a:lumMod val="50000"/>
                  </a:schemeClr>
                </a:solidFill>
                <a:latin typeface="Century Gothic"/>
                <a:cs typeface="Century Gothic"/>
              </a:rPr>
              <a:t>SI/NO)</a:t>
            </a:r>
            <a:endParaRPr lang="es-ES" sz="1800" b="1" dirty="0">
              <a:solidFill>
                <a:schemeClr val="tx2">
                  <a:lumMod val="50000"/>
                </a:schemeClr>
              </a:solidFill>
              <a:latin typeface="Century Gothic"/>
              <a:cs typeface="Century Gothic"/>
            </a:endParaRPr>
          </a:p>
        </p:txBody>
      </p:sp>
      <p:sp>
        <p:nvSpPr>
          <p:cNvPr id="2" name="CuadroTexto 1"/>
          <p:cNvSpPr txBox="1"/>
          <p:nvPr/>
        </p:nvSpPr>
        <p:spPr>
          <a:xfrm>
            <a:off x="7564583" y="6488668"/>
            <a:ext cx="1440873" cy="369332"/>
          </a:xfrm>
          <a:prstGeom prst="rect">
            <a:avLst/>
          </a:prstGeom>
          <a:noFill/>
        </p:spPr>
        <p:txBody>
          <a:bodyPr wrap="square" rtlCol="0">
            <a:spAutoFit/>
          </a:bodyPr>
          <a:lstStyle/>
          <a:p>
            <a:pPr algn="r"/>
            <a:r>
              <a:rPr lang="es-CL" dirty="0" smtClean="0"/>
              <a:t>N=497</a:t>
            </a:r>
            <a:endParaRPr lang="es-CL" dirty="0"/>
          </a:p>
        </p:txBody>
      </p:sp>
      <p:graphicFrame>
        <p:nvGraphicFramePr>
          <p:cNvPr id="8" name="Gráfico 7"/>
          <p:cNvGraphicFramePr>
            <a:graphicFrameLocks/>
          </p:cNvGraphicFramePr>
          <p:nvPr>
            <p:extLst>
              <p:ext uri="{D42A27DB-BD31-4B8C-83A1-F6EECF244321}">
                <p14:modId xmlns:p14="http://schemas.microsoft.com/office/powerpoint/2010/main" val="715550974"/>
              </p:ext>
            </p:extLst>
          </p:nvPr>
        </p:nvGraphicFramePr>
        <p:xfrm>
          <a:off x="947144" y="2092653"/>
          <a:ext cx="7200000" cy="3600000"/>
        </p:xfrm>
        <a:graphic>
          <a:graphicData uri="http://schemas.openxmlformats.org/drawingml/2006/chart">
            <c:chart xmlns:c="http://schemas.openxmlformats.org/drawingml/2006/chart" xmlns:r="http://schemas.openxmlformats.org/officeDocument/2006/relationships" r:id="rId2"/>
          </a:graphicData>
        </a:graphic>
      </p:graphicFrame>
      <p:sp>
        <p:nvSpPr>
          <p:cNvPr id="3" name="CuadroTexto 2"/>
          <p:cNvSpPr txBox="1"/>
          <p:nvPr/>
        </p:nvSpPr>
        <p:spPr>
          <a:xfrm>
            <a:off x="1744044" y="5799946"/>
            <a:ext cx="5223163" cy="369332"/>
          </a:xfrm>
          <a:prstGeom prst="rect">
            <a:avLst/>
          </a:prstGeom>
          <a:noFill/>
        </p:spPr>
        <p:txBody>
          <a:bodyPr wrap="square" rtlCol="0">
            <a:spAutoFit/>
          </a:bodyPr>
          <a:lstStyle/>
          <a:p>
            <a:pPr algn="ctr"/>
            <a:r>
              <a:rPr lang="es-CL" b="1" i="1" dirty="0" smtClean="0">
                <a:solidFill>
                  <a:schemeClr val="tx1">
                    <a:lumMod val="65000"/>
                    <a:lumOff val="35000"/>
                  </a:schemeClr>
                </a:solidFill>
              </a:rPr>
              <a:t>% de personas que respondió SI</a:t>
            </a:r>
            <a:endParaRPr lang="es-CL" b="1" i="1" dirty="0">
              <a:solidFill>
                <a:schemeClr val="tx1">
                  <a:lumMod val="65000"/>
                  <a:lumOff val="35000"/>
                </a:schemeClr>
              </a:solidFill>
            </a:endParaRPr>
          </a:p>
        </p:txBody>
      </p:sp>
    </p:spTree>
    <p:extLst>
      <p:ext uri="{BB962C8B-B14F-4D97-AF65-F5344CB8AC3E}">
        <p14:creationId xmlns:p14="http://schemas.microsoft.com/office/powerpoint/2010/main" val="3282302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title"/>
          </p:nvPr>
        </p:nvSpPr>
        <p:spPr>
          <a:xfrm>
            <a:off x="354515" y="464547"/>
            <a:ext cx="7317645" cy="1143000"/>
          </a:xfrm>
        </p:spPr>
        <p:txBody>
          <a:bodyPr rtlCol="0">
            <a:normAutofit/>
          </a:bodyPr>
          <a:lstStyle/>
          <a:p>
            <a:pPr>
              <a:defRPr/>
            </a:pPr>
            <a:r>
              <a:rPr lang="es-CL" sz="1800" b="1" dirty="0">
                <a:solidFill>
                  <a:schemeClr val="tx2">
                    <a:lumMod val="50000"/>
                  </a:schemeClr>
                </a:solidFill>
                <a:latin typeface="Century Gothic"/>
                <a:cs typeface="Century Gothic"/>
              </a:rPr>
              <a:t>¿En qué ítems se ocupa principalmente el ingreso total de su casa? Señale sólo tres.</a:t>
            </a:r>
            <a:endParaRPr lang="es-ES" sz="1800" b="1" dirty="0">
              <a:solidFill>
                <a:schemeClr val="tx2">
                  <a:lumMod val="50000"/>
                </a:schemeClr>
              </a:solidFill>
              <a:latin typeface="Century Gothic"/>
              <a:cs typeface="Century Gothic"/>
            </a:endParaRPr>
          </a:p>
        </p:txBody>
      </p:sp>
      <p:sp>
        <p:nvSpPr>
          <p:cNvPr id="2" name="CuadroTexto 1"/>
          <p:cNvSpPr txBox="1"/>
          <p:nvPr/>
        </p:nvSpPr>
        <p:spPr>
          <a:xfrm>
            <a:off x="7564583" y="6488668"/>
            <a:ext cx="1440873" cy="369332"/>
          </a:xfrm>
          <a:prstGeom prst="rect">
            <a:avLst/>
          </a:prstGeom>
          <a:noFill/>
        </p:spPr>
        <p:txBody>
          <a:bodyPr wrap="square" rtlCol="0">
            <a:spAutoFit/>
          </a:bodyPr>
          <a:lstStyle/>
          <a:p>
            <a:pPr algn="r"/>
            <a:r>
              <a:rPr lang="es-CL" dirty="0" smtClean="0"/>
              <a:t>N=487</a:t>
            </a:r>
            <a:endParaRPr lang="es-CL" dirty="0"/>
          </a:p>
        </p:txBody>
      </p:sp>
      <p:graphicFrame>
        <p:nvGraphicFramePr>
          <p:cNvPr id="7" name="Gráfico 6"/>
          <p:cNvGraphicFramePr>
            <a:graphicFrameLocks/>
          </p:cNvGraphicFramePr>
          <p:nvPr>
            <p:extLst>
              <p:ext uri="{D42A27DB-BD31-4B8C-83A1-F6EECF244321}">
                <p14:modId xmlns:p14="http://schemas.microsoft.com/office/powerpoint/2010/main" val="148668035"/>
              </p:ext>
            </p:extLst>
          </p:nvPr>
        </p:nvGraphicFramePr>
        <p:xfrm>
          <a:off x="1079576" y="1461218"/>
          <a:ext cx="7200000" cy="3600000"/>
        </p:xfrm>
        <a:graphic>
          <a:graphicData uri="http://schemas.openxmlformats.org/drawingml/2006/chart">
            <c:chart xmlns:c="http://schemas.openxmlformats.org/drawingml/2006/chart" xmlns:r="http://schemas.openxmlformats.org/officeDocument/2006/relationships" r:id="rId2"/>
          </a:graphicData>
        </a:graphic>
      </p:graphicFrame>
      <p:sp>
        <p:nvSpPr>
          <p:cNvPr id="9" name="CuadroTexto 8"/>
          <p:cNvSpPr txBox="1"/>
          <p:nvPr/>
        </p:nvSpPr>
        <p:spPr>
          <a:xfrm>
            <a:off x="573741" y="5190167"/>
            <a:ext cx="8023412" cy="1169551"/>
          </a:xfrm>
          <a:prstGeom prst="rect">
            <a:avLst/>
          </a:prstGeom>
          <a:gradFill flip="none" rotWithShape="1">
            <a:gsLst>
              <a:gs pos="0">
                <a:srgbClr val="0070C0"/>
              </a:gs>
              <a:gs pos="100000">
                <a:schemeClr val="accent5">
                  <a:lumMod val="75000"/>
                </a:schemeClr>
              </a:gs>
            </a:gsLst>
            <a:lin ang="5400000" scaled="1"/>
            <a:tileRect/>
          </a:gradFill>
          <a:ln>
            <a:noFill/>
          </a:ln>
          <a:effectLst>
            <a:reflection stA="24000" endPos="29000" dir="5400000" sy="-100000" algn="bl" rotWithShape="0"/>
          </a:effectLst>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s-CL" sz="1600" dirty="0"/>
              <a:t>Se observó también que:</a:t>
            </a:r>
          </a:p>
          <a:p>
            <a:pPr marL="285750" indent="-285750">
              <a:buFont typeface="Arial" panose="020B0604020202020204" pitchFamily="34" charset="0"/>
              <a:buChar char="•"/>
            </a:pPr>
            <a:r>
              <a:rPr lang="es-CL" dirty="0"/>
              <a:t>Las personas con 80 años o más gastan significativamente más en salud que las personas entre 60 y 69 años</a:t>
            </a:r>
            <a:r>
              <a:rPr lang="es-CL" dirty="0" smtClean="0"/>
              <a:t>.</a:t>
            </a:r>
            <a:endParaRPr lang="es-CL" dirty="0"/>
          </a:p>
          <a:p>
            <a:r>
              <a:rPr lang="es-CL" dirty="0"/>
              <a:t>Esta diferencia resulta estadísticamente significativa al 95% de IC</a:t>
            </a:r>
          </a:p>
        </p:txBody>
      </p:sp>
    </p:spTree>
    <p:extLst>
      <p:ext uri="{BB962C8B-B14F-4D97-AF65-F5344CB8AC3E}">
        <p14:creationId xmlns:p14="http://schemas.microsoft.com/office/powerpoint/2010/main" val="40657275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title"/>
          </p:nvPr>
        </p:nvSpPr>
        <p:spPr>
          <a:xfrm>
            <a:off x="392002" y="640833"/>
            <a:ext cx="8346141" cy="1053961"/>
          </a:xfrm>
        </p:spPr>
        <p:txBody>
          <a:bodyPr rtlCol="0">
            <a:noAutofit/>
          </a:bodyPr>
          <a:lstStyle/>
          <a:p>
            <a:pPr>
              <a:defRPr/>
            </a:pPr>
            <a:r>
              <a:rPr lang="es-CL" sz="1800" b="1" dirty="0">
                <a:solidFill>
                  <a:schemeClr val="tx2">
                    <a:lumMod val="50000"/>
                  </a:schemeClr>
                </a:solidFill>
                <a:latin typeface="Century Gothic"/>
                <a:cs typeface="Century Gothic"/>
              </a:rPr>
              <a:t>¿Dónde realiza principalmente sus compras de alimentos e insumos del </a:t>
            </a:r>
            <a:r>
              <a:rPr lang="es-CL" sz="1800" b="1" dirty="0" smtClean="0">
                <a:solidFill>
                  <a:schemeClr val="tx2">
                    <a:lumMod val="50000"/>
                  </a:schemeClr>
                </a:solidFill>
                <a:latin typeface="Century Gothic"/>
                <a:cs typeface="Century Gothic"/>
              </a:rPr>
              <a:t>hogar? </a:t>
            </a:r>
            <a:r>
              <a:rPr lang="es-CL" sz="1600" b="1" dirty="0">
                <a:solidFill>
                  <a:schemeClr val="tx1">
                    <a:lumMod val="65000"/>
                    <a:lumOff val="35000"/>
                  </a:schemeClr>
                </a:solidFill>
                <a:latin typeface="Century Gothic"/>
                <a:cs typeface="Century Gothic"/>
              </a:rPr>
              <a:t>(señale sólo dos)</a:t>
            </a:r>
            <a:endParaRPr lang="es-ES" sz="1600" b="1" dirty="0">
              <a:solidFill>
                <a:schemeClr val="tx1">
                  <a:lumMod val="65000"/>
                  <a:lumOff val="35000"/>
                </a:schemeClr>
              </a:solidFill>
              <a:latin typeface="Century Gothic"/>
              <a:cs typeface="Century Gothic"/>
            </a:endParaRPr>
          </a:p>
        </p:txBody>
      </p:sp>
      <p:sp>
        <p:nvSpPr>
          <p:cNvPr id="2" name="CuadroTexto 1"/>
          <p:cNvSpPr txBox="1"/>
          <p:nvPr/>
        </p:nvSpPr>
        <p:spPr>
          <a:xfrm>
            <a:off x="7564583" y="6488668"/>
            <a:ext cx="1440873" cy="369332"/>
          </a:xfrm>
          <a:prstGeom prst="rect">
            <a:avLst/>
          </a:prstGeom>
          <a:noFill/>
        </p:spPr>
        <p:txBody>
          <a:bodyPr wrap="square" rtlCol="0">
            <a:spAutoFit/>
          </a:bodyPr>
          <a:lstStyle/>
          <a:p>
            <a:pPr algn="r"/>
            <a:r>
              <a:rPr lang="es-CL" dirty="0" smtClean="0"/>
              <a:t>N=487</a:t>
            </a:r>
            <a:endParaRPr lang="es-CL" dirty="0"/>
          </a:p>
        </p:txBody>
      </p:sp>
      <p:graphicFrame>
        <p:nvGraphicFramePr>
          <p:cNvPr id="9" name="Gráfico 8"/>
          <p:cNvGraphicFramePr>
            <a:graphicFrameLocks/>
          </p:cNvGraphicFramePr>
          <p:nvPr>
            <p:extLst>
              <p:ext uri="{D42A27DB-BD31-4B8C-83A1-F6EECF244321}">
                <p14:modId xmlns:p14="http://schemas.microsoft.com/office/powerpoint/2010/main" val="1595687710"/>
              </p:ext>
            </p:extLst>
          </p:nvPr>
        </p:nvGraphicFramePr>
        <p:xfrm>
          <a:off x="965073" y="1819284"/>
          <a:ext cx="7200000" cy="3600000"/>
        </p:xfrm>
        <a:graphic>
          <a:graphicData uri="http://schemas.openxmlformats.org/drawingml/2006/chart">
            <c:chart xmlns:c="http://schemas.openxmlformats.org/drawingml/2006/chart" xmlns:r="http://schemas.openxmlformats.org/officeDocument/2006/relationships" r:id="rId2"/>
          </a:graphicData>
        </a:graphic>
      </p:graphicFrame>
      <p:sp>
        <p:nvSpPr>
          <p:cNvPr id="10" name="CuadroTexto 9"/>
          <p:cNvSpPr txBox="1"/>
          <p:nvPr/>
        </p:nvSpPr>
        <p:spPr>
          <a:xfrm>
            <a:off x="965073" y="5531802"/>
            <a:ext cx="7200000" cy="707886"/>
          </a:xfrm>
          <a:prstGeom prst="rect">
            <a:avLst/>
          </a:prstGeom>
          <a:gradFill flip="none" rotWithShape="1">
            <a:gsLst>
              <a:gs pos="0">
                <a:srgbClr val="0070C0"/>
              </a:gs>
              <a:gs pos="100000">
                <a:schemeClr val="accent5">
                  <a:lumMod val="75000"/>
                </a:schemeClr>
              </a:gs>
            </a:gsLst>
            <a:lin ang="5400000" scaled="1"/>
            <a:tileRect/>
          </a:gradFill>
          <a:ln>
            <a:noFill/>
          </a:ln>
          <a:effectLst>
            <a:reflection stA="80000" endPos="29000" dir="5400000" sy="-100000" algn="bl" rotWithShape="0"/>
          </a:effectLst>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s-CL" sz="2000">
                <a:solidFill>
                  <a:schemeClr val="bg1"/>
                </a:solidFill>
              </a:rPr>
              <a:t>No se observaron diferencias estadísticamente significativas en las variables GSE, Sexo o Edad a un 95% de IC</a:t>
            </a:r>
            <a:endParaRPr lang="es-CL" sz="2000" dirty="0">
              <a:solidFill>
                <a:schemeClr val="bg1"/>
              </a:solidFill>
            </a:endParaRPr>
          </a:p>
        </p:txBody>
      </p:sp>
    </p:spTree>
    <p:extLst>
      <p:ext uri="{BB962C8B-B14F-4D97-AF65-F5344CB8AC3E}">
        <p14:creationId xmlns:p14="http://schemas.microsoft.com/office/powerpoint/2010/main" val="36640452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title"/>
          </p:nvPr>
        </p:nvSpPr>
        <p:spPr>
          <a:xfrm>
            <a:off x="1005628" y="719808"/>
            <a:ext cx="5604571" cy="380324"/>
          </a:xfrm>
        </p:spPr>
        <p:txBody>
          <a:bodyPr rtlCol="0">
            <a:noAutofit/>
          </a:bodyPr>
          <a:lstStyle/>
          <a:p>
            <a:pPr>
              <a:defRPr/>
            </a:pPr>
            <a:r>
              <a:rPr lang="es-CL" sz="1800" b="1" dirty="0">
                <a:solidFill>
                  <a:schemeClr val="tx2">
                    <a:lumMod val="50000"/>
                  </a:schemeClr>
                </a:solidFill>
                <a:latin typeface="Century Gothic"/>
                <a:cs typeface="Century Gothic"/>
              </a:rPr>
              <a:t>La compra de alimentos la realiza:</a:t>
            </a:r>
            <a:endParaRPr lang="es-ES" sz="1800" b="1" dirty="0">
              <a:solidFill>
                <a:schemeClr val="tx2">
                  <a:lumMod val="50000"/>
                </a:schemeClr>
              </a:solidFill>
              <a:latin typeface="Century Gothic"/>
              <a:cs typeface="Century Gothic"/>
            </a:endParaRPr>
          </a:p>
        </p:txBody>
      </p:sp>
      <p:sp>
        <p:nvSpPr>
          <p:cNvPr id="2" name="CuadroTexto 1"/>
          <p:cNvSpPr txBox="1"/>
          <p:nvPr/>
        </p:nvSpPr>
        <p:spPr>
          <a:xfrm>
            <a:off x="7564583" y="6488668"/>
            <a:ext cx="1440873" cy="369332"/>
          </a:xfrm>
          <a:prstGeom prst="rect">
            <a:avLst/>
          </a:prstGeom>
          <a:noFill/>
        </p:spPr>
        <p:txBody>
          <a:bodyPr wrap="square" rtlCol="0">
            <a:spAutoFit/>
          </a:bodyPr>
          <a:lstStyle/>
          <a:p>
            <a:pPr algn="r"/>
            <a:r>
              <a:rPr lang="es-CL" dirty="0" smtClean="0"/>
              <a:t>N=474</a:t>
            </a:r>
            <a:endParaRPr lang="es-CL" dirty="0"/>
          </a:p>
        </p:txBody>
      </p:sp>
      <p:graphicFrame>
        <p:nvGraphicFramePr>
          <p:cNvPr id="7" name="Gráfico 6"/>
          <p:cNvGraphicFramePr>
            <a:graphicFrameLocks/>
          </p:cNvGraphicFramePr>
          <p:nvPr>
            <p:extLst>
              <p:ext uri="{D42A27DB-BD31-4B8C-83A1-F6EECF244321}">
                <p14:modId xmlns:p14="http://schemas.microsoft.com/office/powerpoint/2010/main" val="164366678"/>
              </p:ext>
            </p:extLst>
          </p:nvPr>
        </p:nvGraphicFramePr>
        <p:xfrm>
          <a:off x="1005628" y="1179036"/>
          <a:ext cx="7200000" cy="3389507"/>
        </p:xfrm>
        <a:graphic>
          <a:graphicData uri="http://schemas.openxmlformats.org/drawingml/2006/chart">
            <c:chart xmlns:c="http://schemas.openxmlformats.org/drawingml/2006/chart" xmlns:r="http://schemas.openxmlformats.org/officeDocument/2006/relationships" r:id="rId2"/>
          </a:graphicData>
        </a:graphic>
      </p:graphicFrame>
      <p:sp>
        <p:nvSpPr>
          <p:cNvPr id="8" name="CuadroTexto 7"/>
          <p:cNvSpPr txBox="1"/>
          <p:nvPr/>
        </p:nvSpPr>
        <p:spPr>
          <a:xfrm>
            <a:off x="1005628" y="4844066"/>
            <a:ext cx="7591525" cy="1565698"/>
          </a:xfrm>
          <a:prstGeom prst="rect">
            <a:avLst/>
          </a:prstGeom>
          <a:gradFill flip="none" rotWithShape="1">
            <a:gsLst>
              <a:gs pos="0">
                <a:srgbClr val="0070C0"/>
              </a:gs>
              <a:gs pos="100000">
                <a:schemeClr val="accent5">
                  <a:lumMod val="75000"/>
                </a:schemeClr>
              </a:gs>
            </a:gsLst>
            <a:lin ang="5400000" scaled="1"/>
            <a:tileRect/>
          </a:gradFill>
          <a:ln>
            <a:noFill/>
          </a:ln>
          <a:effectLst>
            <a:reflection stA="24000" endPos="29000" dir="5400000" sy="-100000" algn="bl" rotWithShape="0"/>
          </a:effectLst>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s-CL" sz="1400" dirty="0">
                <a:solidFill>
                  <a:schemeClr val="bg1"/>
                </a:solidFill>
              </a:rPr>
              <a:t>Se observó también que:</a:t>
            </a:r>
          </a:p>
          <a:p>
            <a:pPr marL="285750" indent="-285750">
              <a:buFont typeface="Arial" panose="020B0604020202020204" pitchFamily="34" charset="0"/>
              <a:buChar char="•"/>
            </a:pPr>
            <a:r>
              <a:rPr lang="es-CL" sz="1600" dirty="0">
                <a:solidFill>
                  <a:schemeClr val="bg1"/>
                </a:solidFill>
              </a:rPr>
              <a:t>Las mujeres compran más mensualmente y los hombres compran más diariamente</a:t>
            </a:r>
          </a:p>
          <a:p>
            <a:pPr marL="285750" indent="-285750">
              <a:buFont typeface="Arial" panose="020B0604020202020204" pitchFamily="34" charset="0"/>
              <a:buChar char="•"/>
            </a:pPr>
            <a:r>
              <a:rPr lang="es-CL" sz="1600" dirty="0">
                <a:solidFill>
                  <a:schemeClr val="bg1"/>
                </a:solidFill>
              </a:rPr>
              <a:t>El grupo ABC1 compra más semanalmente en comparación al grupo E</a:t>
            </a:r>
          </a:p>
          <a:p>
            <a:pPr marL="285750" indent="-285750">
              <a:buFont typeface="Arial" panose="020B0604020202020204" pitchFamily="34" charset="0"/>
              <a:buChar char="•"/>
            </a:pPr>
            <a:r>
              <a:rPr lang="es-CL" sz="1600" dirty="0">
                <a:solidFill>
                  <a:schemeClr val="bg1"/>
                </a:solidFill>
              </a:rPr>
              <a:t>El grupo E compra más mensualmente en comparación al grupo </a:t>
            </a:r>
            <a:r>
              <a:rPr lang="es-CL" sz="1600" dirty="0" smtClean="0">
                <a:solidFill>
                  <a:schemeClr val="bg1"/>
                </a:solidFill>
              </a:rPr>
              <a:t>ABC1</a:t>
            </a:r>
            <a:endParaRPr lang="es-CL" sz="1600" dirty="0">
              <a:solidFill>
                <a:schemeClr val="bg1"/>
              </a:solidFill>
            </a:endParaRPr>
          </a:p>
          <a:p>
            <a:endParaRPr lang="es-CL" sz="1600" dirty="0">
              <a:solidFill>
                <a:schemeClr val="bg1"/>
              </a:solidFill>
            </a:endParaRPr>
          </a:p>
          <a:p>
            <a:r>
              <a:rPr lang="es-CL" sz="1600" dirty="0">
                <a:solidFill>
                  <a:schemeClr val="bg1"/>
                </a:solidFill>
              </a:rPr>
              <a:t>Estas diferencias resultaron estadísticamente significativas al 95% de IC</a:t>
            </a:r>
          </a:p>
        </p:txBody>
      </p:sp>
    </p:spTree>
    <p:extLst>
      <p:ext uri="{BB962C8B-B14F-4D97-AF65-F5344CB8AC3E}">
        <p14:creationId xmlns:p14="http://schemas.microsoft.com/office/powerpoint/2010/main" val="21101241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title"/>
          </p:nvPr>
        </p:nvSpPr>
        <p:spPr>
          <a:xfrm>
            <a:off x="423761" y="426265"/>
            <a:ext cx="8396670" cy="1250134"/>
          </a:xfrm>
        </p:spPr>
        <p:txBody>
          <a:bodyPr rtlCol="0">
            <a:normAutofit/>
          </a:bodyPr>
          <a:lstStyle/>
          <a:p>
            <a:pPr>
              <a:defRPr/>
            </a:pPr>
            <a:r>
              <a:rPr lang="es-CL" sz="2000" b="1" dirty="0">
                <a:solidFill>
                  <a:schemeClr val="tx2">
                    <a:lumMod val="50000"/>
                  </a:schemeClr>
                </a:solidFill>
                <a:latin typeface="Century Gothic"/>
                <a:cs typeface="Century Gothic"/>
              </a:rPr>
              <a:t>Para sus decisiones de compra, me informo, principalmente a través de: </a:t>
            </a:r>
            <a:r>
              <a:rPr lang="es-CL" sz="1600" b="1" dirty="0">
                <a:solidFill>
                  <a:schemeClr val="tx2">
                    <a:lumMod val="75000"/>
                  </a:schemeClr>
                </a:solidFill>
                <a:latin typeface="Century Gothic"/>
                <a:cs typeface="Century Gothic"/>
              </a:rPr>
              <a:t>(señale sólo dos)</a:t>
            </a:r>
            <a:endParaRPr lang="es-ES" sz="1600" b="1" dirty="0">
              <a:solidFill>
                <a:schemeClr val="tx2">
                  <a:lumMod val="75000"/>
                </a:schemeClr>
              </a:solidFill>
              <a:latin typeface="Century Gothic"/>
              <a:cs typeface="Century Gothic"/>
            </a:endParaRPr>
          </a:p>
        </p:txBody>
      </p:sp>
      <p:sp>
        <p:nvSpPr>
          <p:cNvPr id="2" name="CuadroTexto 1"/>
          <p:cNvSpPr txBox="1"/>
          <p:nvPr/>
        </p:nvSpPr>
        <p:spPr>
          <a:xfrm>
            <a:off x="7564583" y="6488668"/>
            <a:ext cx="1440873" cy="369332"/>
          </a:xfrm>
          <a:prstGeom prst="rect">
            <a:avLst/>
          </a:prstGeom>
          <a:noFill/>
        </p:spPr>
        <p:txBody>
          <a:bodyPr wrap="square" rtlCol="0">
            <a:spAutoFit/>
          </a:bodyPr>
          <a:lstStyle/>
          <a:p>
            <a:pPr algn="r"/>
            <a:r>
              <a:rPr lang="es-CL" dirty="0" smtClean="0"/>
              <a:t>N=474</a:t>
            </a:r>
            <a:endParaRPr lang="es-CL" dirty="0"/>
          </a:p>
        </p:txBody>
      </p:sp>
      <p:graphicFrame>
        <p:nvGraphicFramePr>
          <p:cNvPr id="7" name="Gráfico 6"/>
          <p:cNvGraphicFramePr>
            <a:graphicFrameLocks/>
          </p:cNvGraphicFramePr>
          <p:nvPr>
            <p:extLst>
              <p:ext uri="{D42A27DB-BD31-4B8C-83A1-F6EECF244321}">
                <p14:modId xmlns:p14="http://schemas.microsoft.com/office/powerpoint/2010/main" val="395195004"/>
              </p:ext>
            </p:extLst>
          </p:nvPr>
        </p:nvGraphicFramePr>
        <p:xfrm>
          <a:off x="1005627" y="1676399"/>
          <a:ext cx="7519808" cy="3397987"/>
        </p:xfrm>
        <a:graphic>
          <a:graphicData uri="http://schemas.openxmlformats.org/drawingml/2006/chart">
            <c:chart xmlns:c="http://schemas.openxmlformats.org/drawingml/2006/chart" xmlns:r="http://schemas.openxmlformats.org/officeDocument/2006/relationships" r:id="rId3"/>
          </a:graphicData>
        </a:graphic>
      </p:graphicFrame>
      <p:sp>
        <p:nvSpPr>
          <p:cNvPr id="8" name="CuadroTexto 7"/>
          <p:cNvSpPr txBox="1"/>
          <p:nvPr/>
        </p:nvSpPr>
        <p:spPr>
          <a:xfrm>
            <a:off x="1005627" y="5165974"/>
            <a:ext cx="7519808" cy="1231106"/>
          </a:xfrm>
          <a:prstGeom prst="rect">
            <a:avLst/>
          </a:prstGeom>
          <a:gradFill flip="none" rotWithShape="1">
            <a:gsLst>
              <a:gs pos="0">
                <a:srgbClr val="0070C0"/>
              </a:gs>
              <a:gs pos="100000">
                <a:schemeClr val="accent5">
                  <a:lumMod val="75000"/>
                </a:schemeClr>
              </a:gs>
            </a:gsLst>
            <a:lin ang="5400000" scaled="1"/>
            <a:tileRect/>
          </a:gradFill>
          <a:ln>
            <a:noFill/>
          </a:ln>
          <a:effectLst>
            <a:reflection stA="24000" endPos="29000" dir="5400000" sy="-100000" algn="bl" rotWithShape="0"/>
          </a:effectLst>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s-CL" sz="1400" dirty="0">
                <a:solidFill>
                  <a:schemeClr val="bg1"/>
                </a:solidFill>
              </a:rPr>
              <a:t>Se observó también que:</a:t>
            </a:r>
          </a:p>
          <a:p>
            <a:pPr marL="285750" indent="-285750">
              <a:buFont typeface="Arial" panose="020B0604020202020204" pitchFamily="34" charset="0"/>
              <a:buChar char="•"/>
            </a:pPr>
            <a:r>
              <a:rPr lang="es-CL" sz="1600" dirty="0">
                <a:solidFill>
                  <a:schemeClr val="bg1"/>
                </a:solidFill>
              </a:rPr>
              <a:t>Las personas entre 60 y 69 años se informan más por la televisión vs los de 80 o más</a:t>
            </a:r>
          </a:p>
          <a:p>
            <a:pPr marL="285750" indent="-285750">
              <a:buFont typeface="Arial" panose="020B0604020202020204" pitchFamily="34" charset="0"/>
              <a:buChar char="•"/>
            </a:pPr>
            <a:r>
              <a:rPr lang="es-CL" sz="1600" dirty="0">
                <a:solidFill>
                  <a:schemeClr val="bg1"/>
                </a:solidFill>
              </a:rPr>
              <a:t>Las mujeres se informan más por la televisión que los hombres.</a:t>
            </a:r>
          </a:p>
          <a:p>
            <a:endParaRPr lang="es-CL" sz="1400" dirty="0">
              <a:solidFill>
                <a:schemeClr val="bg1"/>
              </a:solidFill>
            </a:endParaRPr>
          </a:p>
          <a:p>
            <a:r>
              <a:rPr lang="es-CL" sz="1400" dirty="0">
                <a:solidFill>
                  <a:schemeClr val="bg1"/>
                </a:solidFill>
              </a:rPr>
              <a:t>Estas diferencias resultaron estadísticamente significativas al 95% de IC</a:t>
            </a:r>
          </a:p>
        </p:txBody>
      </p:sp>
    </p:spTree>
    <p:extLst>
      <p:ext uri="{BB962C8B-B14F-4D97-AF65-F5344CB8AC3E}">
        <p14:creationId xmlns:p14="http://schemas.microsoft.com/office/powerpoint/2010/main" val="34695754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title"/>
          </p:nvPr>
        </p:nvSpPr>
        <p:spPr>
          <a:xfrm>
            <a:off x="281980" y="935601"/>
            <a:ext cx="8326582" cy="543184"/>
          </a:xfrm>
        </p:spPr>
        <p:txBody>
          <a:bodyPr rtlCol="0">
            <a:normAutofit/>
          </a:bodyPr>
          <a:lstStyle/>
          <a:p>
            <a:pPr>
              <a:defRPr/>
            </a:pPr>
            <a:r>
              <a:rPr lang="es-CL" sz="2400" b="1" dirty="0" smtClean="0">
                <a:solidFill>
                  <a:schemeClr val="tx2">
                    <a:lumMod val="50000"/>
                  </a:schemeClr>
                </a:solidFill>
                <a:latin typeface="Century Gothic"/>
                <a:cs typeface="Century Gothic"/>
              </a:rPr>
              <a:t>Otras preferencias</a:t>
            </a:r>
            <a:endParaRPr lang="es-ES" sz="2400" b="1" dirty="0">
              <a:solidFill>
                <a:schemeClr val="tx2">
                  <a:lumMod val="50000"/>
                </a:schemeClr>
              </a:solidFill>
              <a:latin typeface="Century Gothic"/>
              <a:cs typeface="Century Gothic"/>
            </a:endParaRPr>
          </a:p>
        </p:txBody>
      </p:sp>
      <p:sp>
        <p:nvSpPr>
          <p:cNvPr id="2" name="CuadroTexto 1"/>
          <p:cNvSpPr txBox="1"/>
          <p:nvPr/>
        </p:nvSpPr>
        <p:spPr>
          <a:xfrm>
            <a:off x="7564583" y="6488668"/>
            <a:ext cx="1440873" cy="369332"/>
          </a:xfrm>
          <a:prstGeom prst="rect">
            <a:avLst/>
          </a:prstGeom>
          <a:noFill/>
        </p:spPr>
        <p:txBody>
          <a:bodyPr wrap="square" rtlCol="0">
            <a:spAutoFit/>
          </a:bodyPr>
          <a:lstStyle/>
          <a:p>
            <a:pPr algn="r"/>
            <a:r>
              <a:rPr lang="es-CL" dirty="0" smtClean="0"/>
              <a:t>N=478</a:t>
            </a:r>
            <a:endParaRPr lang="es-CL" dirty="0"/>
          </a:p>
        </p:txBody>
      </p:sp>
      <p:graphicFrame>
        <p:nvGraphicFramePr>
          <p:cNvPr id="7" name="Gráfico 6"/>
          <p:cNvGraphicFramePr>
            <a:graphicFrameLocks/>
          </p:cNvGraphicFramePr>
          <p:nvPr>
            <p:extLst>
              <p:ext uri="{D42A27DB-BD31-4B8C-83A1-F6EECF244321}">
                <p14:modId xmlns:p14="http://schemas.microsoft.com/office/powerpoint/2010/main" val="432481564"/>
              </p:ext>
            </p:extLst>
          </p:nvPr>
        </p:nvGraphicFramePr>
        <p:xfrm>
          <a:off x="401782" y="1579414"/>
          <a:ext cx="8326582" cy="3600000"/>
        </p:xfrm>
        <a:graphic>
          <a:graphicData uri="http://schemas.openxmlformats.org/drawingml/2006/chart">
            <c:chart xmlns:c="http://schemas.openxmlformats.org/drawingml/2006/chart" xmlns:r="http://schemas.openxmlformats.org/officeDocument/2006/relationships" r:id="rId3"/>
          </a:graphicData>
        </a:graphic>
      </p:graphicFrame>
      <p:sp>
        <p:nvSpPr>
          <p:cNvPr id="9" name="CuadroTexto 8"/>
          <p:cNvSpPr txBox="1"/>
          <p:nvPr/>
        </p:nvSpPr>
        <p:spPr>
          <a:xfrm>
            <a:off x="1833690" y="5280043"/>
            <a:ext cx="5223163" cy="369332"/>
          </a:xfrm>
          <a:prstGeom prst="rect">
            <a:avLst/>
          </a:prstGeom>
          <a:noFill/>
        </p:spPr>
        <p:txBody>
          <a:bodyPr wrap="square" rtlCol="0">
            <a:spAutoFit/>
          </a:bodyPr>
          <a:lstStyle/>
          <a:p>
            <a:pPr algn="ctr"/>
            <a:r>
              <a:rPr lang="es-CL" b="1" i="1" dirty="0" smtClean="0">
                <a:solidFill>
                  <a:schemeClr val="tx1">
                    <a:lumMod val="65000"/>
                    <a:lumOff val="35000"/>
                  </a:schemeClr>
                </a:solidFill>
              </a:rPr>
              <a:t>% de personas que respondió SI</a:t>
            </a:r>
            <a:endParaRPr lang="es-CL" b="1" i="1" dirty="0">
              <a:solidFill>
                <a:schemeClr val="tx1">
                  <a:lumMod val="65000"/>
                  <a:lumOff val="35000"/>
                </a:schemeClr>
              </a:solidFill>
            </a:endParaRPr>
          </a:p>
        </p:txBody>
      </p:sp>
    </p:spTree>
    <p:extLst>
      <p:ext uri="{BB962C8B-B14F-4D97-AF65-F5344CB8AC3E}">
        <p14:creationId xmlns:p14="http://schemas.microsoft.com/office/powerpoint/2010/main" val="39552940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title"/>
          </p:nvPr>
        </p:nvSpPr>
        <p:spPr>
          <a:xfrm>
            <a:off x="621824" y="636494"/>
            <a:ext cx="8326582" cy="1143000"/>
          </a:xfrm>
        </p:spPr>
        <p:txBody>
          <a:bodyPr rtlCol="0">
            <a:normAutofit/>
          </a:bodyPr>
          <a:lstStyle/>
          <a:p>
            <a:pPr>
              <a:defRPr/>
            </a:pPr>
            <a:r>
              <a:rPr lang="es-CL" sz="2400" b="1" dirty="0" smtClean="0">
                <a:solidFill>
                  <a:schemeClr val="tx2">
                    <a:lumMod val="50000"/>
                  </a:schemeClr>
                </a:solidFill>
                <a:latin typeface="Century Gothic"/>
                <a:cs typeface="Century Gothic"/>
              </a:rPr>
              <a:t>Conclusiones y comentarios</a:t>
            </a:r>
            <a:endParaRPr lang="es-ES" sz="2400" b="1" dirty="0">
              <a:solidFill>
                <a:schemeClr val="tx2">
                  <a:lumMod val="50000"/>
                </a:schemeClr>
              </a:solidFill>
              <a:latin typeface="Century Gothic"/>
              <a:cs typeface="Century Gothic"/>
            </a:endParaRPr>
          </a:p>
        </p:txBody>
      </p:sp>
      <p:sp>
        <p:nvSpPr>
          <p:cNvPr id="3" name="CuadroTexto 2"/>
          <p:cNvSpPr txBox="1"/>
          <p:nvPr/>
        </p:nvSpPr>
        <p:spPr>
          <a:xfrm>
            <a:off x="263236" y="2033776"/>
            <a:ext cx="8566999" cy="3554819"/>
          </a:xfrm>
          <a:prstGeom prst="rect">
            <a:avLst/>
          </a:prstGeom>
          <a:noFill/>
        </p:spPr>
        <p:txBody>
          <a:bodyPr wrap="square" rtlCol="0">
            <a:spAutoFit/>
          </a:bodyPr>
          <a:lstStyle/>
          <a:p>
            <a:pPr marL="342900" indent="-342900" algn="just">
              <a:buFont typeface="+mj-lt"/>
              <a:buAutoNum type="arabicPeriod"/>
            </a:pPr>
            <a:r>
              <a:rPr lang="es-CL" sz="1500" dirty="0" smtClean="0">
                <a:latin typeface="Century Gothic" charset="0"/>
                <a:ea typeface="Century Gothic" charset="0"/>
                <a:cs typeface="Century Gothic" charset="0"/>
              </a:rPr>
              <a:t>En los casos encuestados, se observa una fuerte dependencia del aporte monetario de los adultos mayores en el ingreso familiar. No sólo aportan, sino que en la mayoría de las veces (64%) ellos son los jefes(as) de hogar.</a:t>
            </a:r>
          </a:p>
          <a:p>
            <a:pPr marL="342900" indent="-342900" algn="just">
              <a:buFont typeface="+mj-lt"/>
              <a:buAutoNum type="arabicPeriod"/>
            </a:pPr>
            <a:endParaRPr lang="es-CL" sz="1500" dirty="0" smtClean="0">
              <a:latin typeface="Century Gothic" charset="0"/>
              <a:ea typeface="Century Gothic" charset="0"/>
              <a:cs typeface="Century Gothic" charset="0"/>
            </a:endParaRPr>
          </a:p>
          <a:p>
            <a:pPr marL="342900" indent="-342900" algn="just">
              <a:buFont typeface="+mj-lt"/>
              <a:buAutoNum type="arabicPeriod"/>
            </a:pPr>
            <a:r>
              <a:rPr lang="es-CL" sz="1500" dirty="0" smtClean="0">
                <a:latin typeface="Century Gothic" charset="0"/>
                <a:ea typeface="Century Gothic" charset="0"/>
                <a:cs typeface="Century Gothic" charset="0"/>
              </a:rPr>
              <a:t>En 1 de cada 3 hogares donde viven estos adultos mayores, el ingreso no alcanza para cubrir todas las necesidades. Esto podría implicar endeudamiento o postergación del consumo. Dentro de las principales postergaciones de consumo, considerando a todos los encuestados, se encuentran: reparar la viviendas, vacaciones (que podría tener implicancias en la salud física o mental de las personas y en su calidad de vida) y también tratamientos de salud. </a:t>
            </a:r>
          </a:p>
          <a:p>
            <a:pPr marL="342900" indent="-342900" algn="just">
              <a:buFont typeface="+mj-lt"/>
              <a:buAutoNum type="arabicPeriod"/>
            </a:pPr>
            <a:endParaRPr lang="es-CL" sz="1500" dirty="0" smtClean="0">
              <a:latin typeface="Century Gothic" charset="0"/>
              <a:ea typeface="Century Gothic" charset="0"/>
              <a:cs typeface="Century Gothic" charset="0"/>
            </a:endParaRPr>
          </a:p>
          <a:p>
            <a:pPr marL="342900" indent="-342900" algn="just">
              <a:buFont typeface="+mj-lt"/>
              <a:buAutoNum type="arabicPeriod"/>
            </a:pPr>
            <a:r>
              <a:rPr lang="es-CL" sz="1500" dirty="0" smtClean="0">
                <a:latin typeface="Century Gothic" charset="0"/>
                <a:ea typeface="Century Gothic" charset="0"/>
                <a:cs typeface="Century Gothic" charset="0"/>
              </a:rPr>
              <a:t>En más de la mitad de las menciones, la alimentación y la salud son los principales ítems del gasto familiar. Esto los hace altamente vulnerables frente a alzas sostenidas de precios, un ejemplo de ello, es lo que ocurre con el alza de precio de los medicamentos.</a:t>
            </a:r>
            <a:endParaRPr lang="es-CL" sz="1500" dirty="0">
              <a:latin typeface="Century Gothic" charset="0"/>
              <a:ea typeface="Century Gothic" charset="0"/>
              <a:cs typeface="Century Gothic" charset="0"/>
            </a:endParaRPr>
          </a:p>
        </p:txBody>
      </p:sp>
      <p:sp>
        <p:nvSpPr>
          <p:cNvPr id="4" name="CuadroTexto 3"/>
          <p:cNvSpPr txBox="1"/>
          <p:nvPr/>
        </p:nvSpPr>
        <p:spPr>
          <a:xfrm>
            <a:off x="621824" y="1302440"/>
            <a:ext cx="7086599" cy="400110"/>
          </a:xfrm>
          <a:prstGeom prst="rect">
            <a:avLst/>
          </a:prstGeom>
          <a:noFill/>
        </p:spPr>
        <p:txBody>
          <a:bodyPr wrap="square" rtlCol="0">
            <a:spAutoFit/>
          </a:bodyPr>
          <a:lstStyle/>
          <a:p>
            <a:r>
              <a:rPr lang="es-CL" sz="2000" b="1" dirty="0" smtClean="0">
                <a:solidFill>
                  <a:schemeClr val="accent1">
                    <a:lumMod val="75000"/>
                  </a:schemeClr>
                </a:solidFill>
              </a:rPr>
              <a:t>De la situación base de los adultos mayores:</a:t>
            </a:r>
            <a:endParaRPr lang="es-CL" sz="2000" b="1" dirty="0">
              <a:solidFill>
                <a:schemeClr val="accent1">
                  <a:lumMod val="75000"/>
                </a:schemeClr>
              </a:solidFill>
            </a:endParaRPr>
          </a:p>
        </p:txBody>
      </p:sp>
    </p:spTree>
    <p:extLst>
      <p:ext uri="{BB962C8B-B14F-4D97-AF65-F5344CB8AC3E}">
        <p14:creationId xmlns:p14="http://schemas.microsoft.com/office/powerpoint/2010/main" val="26448834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title"/>
          </p:nvPr>
        </p:nvSpPr>
        <p:spPr>
          <a:xfrm>
            <a:off x="742442" y="1399352"/>
            <a:ext cx="6061771" cy="504821"/>
          </a:xfrm>
        </p:spPr>
        <p:txBody>
          <a:bodyPr rtlCol="0">
            <a:normAutofit/>
          </a:bodyPr>
          <a:lstStyle/>
          <a:p>
            <a:pPr>
              <a:defRPr/>
            </a:pPr>
            <a:r>
              <a:rPr lang="es-CL" sz="2400" b="1" dirty="0" smtClean="0">
                <a:solidFill>
                  <a:schemeClr val="tx2">
                    <a:lumMod val="50000"/>
                  </a:schemeClr>
                </a:solidFill>
                <a:latin typeface="Century Gothic"/>
                <a:cs typeface="Century Gothic"/>
              </a:rPr>
              <a:t>Conclusiones y comentarios</a:t>
            </a:r>
            <a:endParaRPr lang="es-ES" sz="2400" b="1" dirty="0">
              <a:solidFill>
                <a:schemeClr val="tx2">
                  <a:lumMod val="50000"/>
                </a:schemeClr>
              </a:solidFill>
              <a:latin typeface="Century Gothic"/>
              <a:cs typeface="Century Gothic"/>
            </a:endParaRPr>
          </a:p>
        </p:txBody>
      </p:sp>
      <p:sp>
        <p:nvSpPr>
          <p:cNvPr id="3" name="CuadroTexto 2"/>
          <p:cNvSpPr txBox="1"/>
          <p:nvPr/>
        </p:nvSpPr>
        <p:spPr>
          <a:xfrm>
            <a:off x="412376" y="2483223"/>
            <a:ext cx="8301318" cy="2939266"/>
          </a:xfrm>
          <a:prstGeom prst="rect">
            <a:avLst/>
          </a:prstGeom>
          <a:noFill/>
        </p:spPr>
        <p:txBody>
          <a:bodyPr wrap="square" rtlCol="0">
            <a:spAutoFit/>
          </a:bodyPr>
          <a:lstStyle/>
          <a:p>
            <a:pPr marL="342900" indent="-342900" algn="just">
              <a:spcAft>
                <a:spcPts val="600"/>
              </a:spcAft>
              <a:buFont typeface="+mj-lt"/>
              <a:buAutoNum type="arabicPeriod"/>
            </a:pPr>
            <a:r>
              <a:rPr lang="es-CL" sz="1500" dirty="0" smtClean="0">
                <a:latin typeface="Century Gothic" charset="0"/>
                <a:ea typeface="Century Gothic" charset="0"/>
                <a:cs typeface="Century Gothic" charset="0"/>
              </a:rPr>
              <a:t>Se observa que son los supermercados el destino principal en el que se realizan las compras de alimentos e insumos para el hogar. Esto para casi el 60% de los casos.</a:t>
            </a:r>
          </a:p>
          <a:p>
            <a:pPr marL="342900" indent="-342900" algn="just">
              <a:spcAft>
                <a:spcPts val="600"/>
              </a:spcAft>
              <a:buFont typeface="+mj-lt"/>
              <a:buAutoNum type="arabicPeriod"/>
            </a:pPr>
            <a:endParaRPr lang="es-CL" sz="1500" dirty="0" smtClean="0">
              <a:latin typeface="Century Gothic" charset="0"/>
              <a:ea typeface="Century Gothic" charset="0"/>
              <a:cs typeface="Century Gothic" charset="0"/>
            </a:endParaRPr>
          </a:p>
          <a:p>
            <a:pPr marL="342900" indent="-342900" algn="just">
              <a:spcAft>
                <a:spcPts val="600"/>
              </a:spcAft>
              <a:buFont typeface="+mj-lt"/>
              <a:buAutoNum type="arabicPeriod"/>
            </a:pPr>
            <a:r>
              <a:rPr lang="es-CL" sz="1500" dirty="0" smtClean="0">
                <a:latin typeface="Century Gothic" charset="0"/>
                <a:ea typeface="Century Gothic" charset="0"/>
                <a:cs typeface="Century Gothic" charset="0"/>
              </a:rPr>
              <a:t>Para las decisiones de compra, las fuentes preferidas de información son la propia tienda o negocio (presencial) y la televisión. Esta última fuente tiene mayor relevancia en mujeres y también en el grupo entre 60 y 69 años.</a:t>
            </a:r>
          </a:p>
          <a:p>
            <a:pPr marL="342900" indent="-342900" algn="just">
              <a:spcAft>
                <a:spcPts val="600"/>
              </a:spcAft>
              <a:buFont typeface="+mj-lt"/>
              <a:buAutoNum type="arabicPeriod"/>
            </a:pPr>
            <a:endParaRPr lang="es-CL" sz="1500" dirty="0" smtClean="0">
              <a:latin typeface="Century Gothic" charset="0"/>
              <a:ea typeface="Century Gothic" charset="0"/>
              <a:cs typeface="Century Gothic" charset="0"/>
            </a:endParaRPr>
          </a:p>
          <a:p>
            <a:pPr marL="342900" indent="-342900" algn="just">
              <a:spcAft>
                <a:spcPts val="600"/>
              </a:spcAft>
              <a:buFont typeface="+mj-lt"/>
              <a:buAutoNum type="arabicPeriod"/>
            </a:pPr>
            <a:r>
              <a:rPr lang="es-CL" sz="1500" dirty="0" smtClean="0">
                <a:latin typeface="Century Gothic" charset="0"/>
                <a:ea typeface="Century Gothic" charset="0"/>
                <a:cs typeface="Century Gothic" charset="0"/>
              </a:rPr>
              <a:t>Como era de esperar, el precio pasa a ser el principal factor para decidir dónde y qué comprar, sin embargo también destaca la preferencia que se tiene por productos chilenos o de la zona. Preferencia que eventualmente también podría estar explicada por el precio más bajo de estos.</a:t>
            </a:r>
            <a:endParaRPr lang="es-CL" sz="1500" dirty="0">
              <a:latin typeface="Century Gothic" charset="0"/>
              <a:ea typeface="Century Gothic" charset="0"/>
              <a:cs typeface="Century Gothic" charset="0"/>
            </a:endParaRPr>
          </a:p>
        </p:txBody>
      </p:sp>
      <p:sp>
        <p:nvSpPr>
          <p:cNvPr id="4" name="CuadroTexto 3"/>
          <p:cNvSpPr txBox="1"/>
          <p:nvPr/>
        </p:nvSpPr>
        <p:spPr>
          <a:xfrm>
            <a:off x="742442" y="1754591"/>
            <a:ext cx="5527964" cy="400110"/>
          </a:xfrm>
          <a:prstGeom prst="rect">
            <a:avLst/>
          </a:prstGeom>
          <a:noFill/>
        </p:spPr>
        <p:txBody>
          <a:bodyPr wrap="square" rtlCol="0">
            <a:spAutoFit/>
          </a:bodyPr>
          <a:lstStyle/>
          <a:p>
            <a:r>
              <a:rPr lang="es-CL" sz="2000" b="1" dirty="0" smtClean="0">
                <a:solidFill>
                  <a:schemeClr val="accent1">
                    <a:lumMod val="75000"/>
                  </a:schemeClr>
                </a:solidFill>
              </a:rPr>
              <a:t>Del consumo en los adultos mayores</a:t>
            </a:r>
            <a:endParaRPr lang="es-CL" sz="2000" b="1" dirty="0">
              <a:solidFill>
                <a:schemeClr val="accent1">
                  <a:lumMod val="75000"/>
                </a:schemeClr>
              </a:solidFill>
            </a:endParaRPr>
          </a:p>
        </p:txBody>
      </p:sp>
    </p:spTree>
    <p:extLst>
      <p:ext uri="{BB962C8B-B14F-4D97-AF65-F5344CB8AC3E}">
        <p14:creationId xmlns:p14="http://schemas.microsoft.com/office/powerpoint/2010/main" val="31411993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title"/>
          </p:nvPr>
        </p:nvSpPr>
        <p:spPr>
          <a:xfrm>
            <a:off x="604951" y="1095025"/>
            <a:ext cx="6800850" cy="443312"/>
          </a:xfrm>
        </p:spPr>
        <p:txBody>
          <a:bodyPr rtlCol="0">
            <a:noAutofit/>
          </a:bodyPr>
          <a:lstStyle/>
          <a:p>
            <a:pPr>
              <a:defRPr/>
            </a:pPr>
            <a:r>
              <a:rPr lang="es-ES" sz="2800" b="1" dirty="0">
                <a:solidFill>
                  <a:schemeClr val="tx2">
                    <a:lumMod val="75000"/>
                  </a:schemeClr>
                </a:solidFill>
                <a:latin typeface="Century Gothic"/>
                <a:cs typeface="Century Gothic"/>
              </a:rPr>
              <a:t>METODOLOGÍA</a:t>
            </a:r>
          </a:p>
        </p:txBody>
      </p:sp>
      <p:sp>
        <p:nvSpPr>
          <p:cNvPr id="3" name="Rectángulo 2"/>
          <p:cNvSpPr/>
          <p:nvPr/>
        </p:nvSpPr>
        <p:spPr>
          <a:xfrm>
            <a:off x="604951" y="1758861"/>
            <a:ext cx="7759120" cy="4031873"/>
          </a:xfrm>
          <a:prstGeom prst="rect">
            <a:avLst/>
          </a:prstGeom>
        </p:spPr>
        <p:txBody>
          <a:bodyPr wrap="square">
            <a:spAutoFit/>
          </a:bodyPr>
          <a:lstStyle/>
          <a:p>
            <a:pPr algn="just">
              <a:lnSpc>
                <a:spcPct val="200000"/>
              </a:lnSpc>
              <a:defRPr/>
            </a:pPr>
            <a:r>
              <a:rPr lang="es-CL" sz="1600" b="1" dirty="0">
                <a:solidFill>
                  <a:schemeClr val="accent1">
                    <a:lumMod val="75000"/>
                  </a:schemeClr>
                </a:solidFill>
                <a:latin typeface="Century Gothic" charset="0"/>
                <a:ea typeface="Century Gothic" charset="0"/>
                <a:cs typeface="Century Gothic" charset="0"/>
              </a:rPr>
              <a:t>Tipo de estudio: </a:t>
            </a:r>
            <a:r>
              <a:rPr lang="es-CL" sz="1600" b="1" dirty="0" smtClean="0">
                <a:solidFill>
                  <a:schemeClr val="accent1">
                    <a:lumMod val="75000"/>
                  </a:schemeClr>
                </a:solidFill>
                <a:latin typeface="Century Gothic" charset="0"/>
                <a:ea typeface="Century Gothic" charset="0"/>
                <a:cs typeface="Century Gothic" charset="0"/>
              </a:rPr>
              <a:t>	</a:t>
            </a:r>
            <a:r>
              <a:rPr lang="es-CL" sz="1600" b="1" dirty="0" smtClean="0">
                <a:latin typeface="Century Gothic" charset="0"/>
                <a:ea typeface="Century Gothic" charset="0"/>
                <a:cs typeface="Century Gothic" charset="0"/>
              </a:rPr>
              <a:t>Cuantitativo</a:t>
            </a:r>
            <a:endParaRPr lang="es-CL" sz="1600" b="1" dirty="0">
              <a:latin typeface="Century Gothic" charset="0"/>
              <a:ea typeface="Century Gothic" charset="0"/>
              <a:cs typeface="Century Gothic" charset="0"/>
            </a:endParaRPr>
          </a:p>
          <a:p>
            <a:pPr algn="just">
              <a:defRPr/>
            </a:pPr>
            <a:r>
              <a:rPr lang="es-CL" sz="1600" b="1" dirty="0">
                <a:solidFill>
                  <a:schemeClr val="accent1">
                    <a:lumMod val="75000"/>
                  </a:schemeClr>
                </a:solidFill>
                <a:latin typeface="Century Gothic" charset="0"/>
                <a:ea typeface="Century Gothic" charset="0"/>
                <a:cs typeface="Century Gothic" charset="0"/>
              </a:rPr>
              <a:t>Grupo Objetivo: </a:t>
            </a:r>
            <a:r>
              <a:rPr lang="es-CL" sz="1600" b="1" dirty="0" smtClean="0">
                <a:solidFill>
                  <a:schemeClr val="accent1">
                    <a:lumMod val="75000"/>
                  </a:schemeClr>
                </a:solidFill>
                <a:latin typeface="Century Gothic" charset="0"/>
                <a:ea typeface="Century Gothic" charset="0"/>
                <a:cs typeface="Century Gothic" charset="0"/>
              </a:rPr>
              <a:t>	</a:t>
            </a:r>
            <a:r>
              <a:rPr lang="es-CL" sz="1600" dirty="0" smtClean="0">
                <a:latin typeface="Century Gothic" charset="0"/>
                <a:ea typeface="Century Gothic" charset="0"/>
                <a:cs typeface="Century Gothic" charset="0"/>
              </a:rPr>
              <a:t>Hombres </a:t>
            </a:r>
            <a:r>
              <a:rPr lang="es-CL" sz="1600" dirty="0">
                <a:latin typeface="Century Gothic" charset="0"/>
                <a:ea typeface="Century Gothic" charset="0"/>
                <a:cs typeface="Century Gothic" charset="0"/>
              </a:rPr>
              <a:t>con edad igual o mayor a </a:t>
            </a:r>
            <a:r>
              <a:rPr lang="es-CL" sz="1600" b="1" dirty="0">
                <a:latin typeface="Century Gothic" charset="0"/>
                <a:ea typeface="Century Gothic" charset="0"/>
                <a:cs typeface="Century Gothic" charset="0"/>
              </a:rPr>
              <a:t>65 años </a:t>
            </a:r>
            <a:r>
              <a:rPr lang="es-CL" sz="1600" dirty="0">
                <a:latin typeface="Century Gothic" charset="0"/>
                <a:ea typeface="Century Gothic" charset="0"/>
                <a:cs typeface="Century Gothic" charset="0"/>
              </a:rPr>
              <a:t>y mujeres </a:t>
            </a:r>
            <a:r>
              <a:rPr lang="es-CL" sz="1600" dirty="0" smtClean="0">
                <a:latin typeface="Century Gothic" charset="0"/>
                <a:ea typeface="Century Gothic" charset="0"/>
                <a:cs typeface="Century Gothic" charset="0"/>
              </a:rPr>
              <a:t>					con </a:t>
            </a:r>
            <a:r>
              <a:rPr lang="es-CL" sz="1600" dirty="0">
                <a:latin typeface="Century Gothic" charset="0"/>
                <a:ea typeface="Century Gothic" charset="0"/>
                <a:cs typeface="Century Gothic" charset="0"/>
              </a:rPr>
              <a:t>edad igual o mayor a </a:t>
            </a:r>
            <a:r>
              <a:rPr lang="es-CL" sz="1600" b="1" dirty="0">
                <a:latin typeface="Century Gothic" charset="0"/>
                <a:ea typeface="Century Gothic" charset="0"/>
                <a:cs typeface="Century Gothic" charset="0"/>
              </a:rPr>
              <a:t>60 años</a:t>
            </a:r>
            <a:r>
              <a:rPr lang="es-CL" sz="1600" dirty="0">
                <a:latin typeface="Century Gothic" charset="0"/>
                <a:ea typeface="Century Gothic" charset="0"/>
                <a:cs typeface="Century Gothic" charset="0"/>
              </a:rPr>
              <a:t>, pertenecientes en su </a:t>
            </a:r>
            <a:r>
              <a:rPr lang="es-CL" sz="1600" dirty="0" smtClean="0">
                <a:latin typeface="Century Gothic" charset="0"/>
                <a:ea typeface="Century Gothic" charset="0"/>
                <a:cs typeface="Century Gothic" charset="0"/>
              </a:rPr>
              <a:t>				mayoría </a:t>
            </a:r>
            <a:r>
              <a:rPr lang="es-CL" sz="1600" dirty="0">
                <a:latin typeface="Century Gothic" charset="0"/>
                <a:ea typeface="Century Gothic" charset="0"/>
                <a:cs typeface="Century Gothic" charset="0"/>
              </a:rPr>
              <a:t>a la comuna de </a:t>
            </a:r>
            <a:r>
              <a:rPr lang="es-CL" sz="1600" dirty="0" smtClean="0">
                <a:latin typeface="Century Gothic" charset="0"/>
                <a:ea typeface="Century Gothic" charset="0"/>
                <a:cs typeface="Century Gothic" charset="0"/>
              </a:rPr>
              <a:t>Valdivia</a:t>
            </a:r>
          </a:p>
          <a:p>
            <a:pPr algn="just">
              <a:defRPr/>
            </a:pPr>
            <a:endParaRPr lang="es-CL" sz="1600" dirty="0">
              <a:latin typeface="Century Gothic" charset="0"/>
              <a:ea typeface="Century Gothic" charset="0"/>
              <a:cs typeface="Century Gothic" charset="0"/>
            </a:endParaRPr>
          </a:p>
          <a:p>
            <a:pPr algn="just">
              <a:defRPr/>
            </a:pPr>
            <a:r>
              <a:rPr lang="es-CL" sz="1600" b="1" dirty="0">
                <a:solidFill>
                  <a:schemeClr val="accent1">
                    <a:lumMod val="75000"/>
                  </a:schemeClr>
                </a:solidFill>
                <a:latin typeface="Century Gothic" charset="0"/>
                <a:ea typeface="Century Gothic" charset="0"/>
                <a:cs typeface="Century Gothic" charset="0"/>
              </a:rPr>
              <a:t>Instrumento: </a:t>
            </a:r>
            <a:r>
              <a:rPr lang="es-CL" sz="1600" b="1" dirty="0" smtClean="0">
                <a:solidFill>
                  <a:schemeClr val="accent1">
                    <a:lumMod val="75000"/>
                  </a:schemeClr>
                </a:solidFill>
                <a:latin typeface="Century Gothic" charset="0"/>
                <a:ea typeface="Century Gothic" charset="0"/>
                <a:cs typeface="Century Gothic" charset="0"/>
              </a:rPr>
              <a:t>		</a:t>
            </a:r>
            <a:r>
              <a:rPr lang="es-CL" sz="1600" dirty="0" smtClean="0">
                <a:latin typeface="Century Gothic" charset="0"/>
                <a:ea typeface="Century Gothic" charset="0"/>
                <a:cs typeface="Century Gothic" charset="0"/>
              </a:rPr>
              <a:t>Encuesta </a:t>
            </a:r>
            <a:r>
              <a:rPr lang="es-CL" sz="1600" dirty="0">
                <a:latin typeface="Century Gothic" charset="0"/>
                <a:ea typeface="Century Gothic" charset="0"/>
                <a:cs typeface="Century Gothic" charset="0"/>
              </a:rPr>
              <a:t>vía telefónica con cuestionario estructurado. </a:t>
            </a:r>
            <a:r>
              <a:rPr lang="es-CL" sz="1600" dirty="0" smtClean="0">
                <a:latin typeface="Century Gothic" charset="0"/>
                <a:ea typeface="Century Gothic" charset="0"/>
                <a:cs typeface="Century Gothic" charset="0"/>
              </a:rPr>
              <a:t>					Aplicado </a:t>
            </a:r>
            <a:r>
              <a:rPr lang="es-CL" sz="1600" dirty="0">
                <a:latin typeface="Century Gothic" charset="0"/>
                <a:ea typeface="Century Gothic" charset="0"/>
                <a:cs typeface="Century Gothic" charset="0"/>
              </a:rPr>
              <a:t>entre el </a:t>
            </a:r>
            <a:r>
              <a:rPr lang="es-CL" sz="1600" b="1" dirty="0">
                <a:latin typeface="Century Gothic" charset="0"/>
                <a:ea typeface="Century Gothic" charset="0"/>
                <a:cs typeface="Century Gothic" charset="0"/>
              </a:rPr>
              <a:t>5 y el 22 de enero </a:t>
            </a:r>
            <a:r>
              <a:rPr lang="es-CL" sz="1600" dirty="0">
                <a:latin typeface="Century Gothic" charset="0"/>
                <a:ea typeface="Century Gothic" charset="0"/>
                <a:cs typeface="Century Gothic" charset="0"/>
              </a:rPr>
              <a:t>de 2018.</a:t>
            </a:r>
          </a:p>
          <a:p>
            <a:pPr algn="just">
              <a:lnSpc>
                <a:spcPct val="200000"/>
              </a:lnSpc>
              <a:defRPr/>
            </a:pPr>
            <a:r>
              <a:rPr lang="es-CL" sz="1600" b="1" dirty="0">
                <a:solidFill>
                  <a:schemeClr val="accent1">
                    <a:lumMod val="75000"/>
                  </a:schemeClr>
                </a:solidFill>
                <a:latin typeface="Century Gothic" charset="0"/>
                <a:ea typeface="Century Gothic" charset="0"/>
                <a:cs typeface="Century Gothic" charset="0"/>
              </a:rPr>
              <a:t>Método de Muestreo: </a:t>
            </a:r>
            <a:r>
              <a:rPr lang="es-CL" sz="1600" b="1" dirty="0" smtClean="0">
                <a:solidFill>
                  <a:schemeClr val="accent1">
                    <a:lumMod val="75000"/>
                  </a:schemeClr>
                </a:solidFill>
                <a:latin typeface="Century Gothic" charset="0"/>
                <a:ea typeface="Century Gothic" charset="0"/>
                <a:cs typeface="Century Gothic" charset="0"/>
              </a:rPr>
              <a:t>	</a:t>
            </a:r>
            <a:r>
              <a:rPr lang="es-CL" sz="1600" b="1" dirty="0" smtClean="0">
                <a:latin typeface="Century Gothic" charset="0"/>
                <a:ea typeface="Century Gothic" charset="0"/>
                <a:cs typeface="Century Gothic" charset="0"/>
              </a:rPr>
              <a:t>Muestreo </a:t>
            </a:r>
            <a:r>
              <a:rPr lang="es-CL" sz="1600" b="1" dirty="0">
                <a:latin typeface="Century Gothic" charset="0"/>
                <a:ea typeface="Century Gothic" charset="0"/>
                <a:cs typeface="Century Gothic" charset="0"/>
              </a:rPr>
              <a:t>aleatorio.</a:t>
            </a:r>
          </a:p>
          <a:p>
            <a:pPr algn="just">
              <a:lnSpc>
                <a:spcPct val="200000"/>
              </a:lnSpc>
              <a:defRPr/>
            </a:pPr>
            <a:r>
              <a:rPr lang="es-CL" sz="1600" b="1" dirty="0">
                <a:solidFill>
                  <a:schemeClr val="accent1">
                    <a:lumMod val="75000"/>
                  </a:schemeClr>
                </a:solidFill>
                <a:latin typeface="Century Gothic" charset="0"/>
                <a:ea typeface="Century Gothic" charset="0"/>
                <a:cs typeface="Century Gothic" charset="0"/>
              </a:rPr>
              <a:t>Tamaño muestral: </a:t>
            </a:r>
            <a:r>
              <a:rPr lang="es-CL" sz="1600" b="1" dirty="0" smtClean="0">
                <a:solidFill>
                  <a:schemeClr val="accent1">
                    <a:lumMod val="75000"/>
                  </a:schemeClr>
                </a:solidFill>
                <a:latin typeface="Century Gothic" charset="0"/>
                <a:ea typeface="Century Gothic" charset="0"/>
                <a:cs typeface="Century Gothic" charset="0"/>
              </a:rPr>
              <a:t>		</a:t>
            </a:r>
            <a:r>
              <a:rPr lang="es-CL" sz="1600" b="1" dirty="0" smtClean="0">
                <a:latin typeface="Century Gothic" charset="0"/>
                <a:ea typeface="Century Gothic" charset="0"/>
                <a:cs typeface="Century Gothic" charset="0"/>
              </a:rPr>
              <a:t>500 </a:t>
            </a:r>
            <a:r>
              <a:rPr lang="es-CL" sz="1600" b="1" dirty="0">
                <a:latin typeface="Century Gothic" charset="0"/>
                <a:ea typeface="Century Gothic" charset="0"/>
                <a:cs typeface="Century Gothic" charset="0"/>
              </a:rPr>
              <a:t>casos</a:t>
            </a:r>
          </a:p>
          <a:p>
            <a:pPr algn="just">
              <a:lnSpc>
                <a:spcPct val="200000"/>
              </a:lnSpc>
              <a:defRPr/>
            </a:pPr>
            <a:r>
              <a:rPr lang="es-CL" sz="1600" b="1" dirty="0">
                <a:solidFill>
                  <a:schemeClr val="accent1">
                    <a:lumMod val="75000"/>
                  </a:schemeClr>
                </a:solidFill>
                <a:latin typeface="Century Gothic" charset="0"/>
                <a:ea typeface="Century Gothic" charset="0"/>
                <a:cs typeface="Century Gothic" charset="0"/>
              </a:rPr>
              <a:t>Nivel de confianza: </a:t>
            </a:r>
            <a:r>
              <a:rPr lang="es-CL" sz="1600" b="1" dirty="0" smtClean="0">
                <a:solidFill>
                  <a:schemeClr val="accent1">
                    <a:lumMod val="75000"/>
                  </a:schemeClr>
                </a:solidFill>
                <a:latin typeface="Century Gothic" charset="0"/>
                <a:ea typeface="Century Gothic" charset="0"/>
                <a:cs typeface="Century Gothic" charset="0"/>
              </a:rPr>
              <a:t>	</a:t>
            </a:r>
            <a:r>
              <a:rPr lang="es-CL" sz="1600" b="1" dirty="0" smtClean="0">
                <a:latin typeface="Century Gothic" charset="0"/>
                <a:ea typeface="Century Gothic" charset="0"/>
                <a:cs typeface="Century Gothic" charset="0"/>
              </a:rPr>
              <a:t>95</a:t>
            </a:r>
            <a:r>
              <a:rPr lang="es-CL" sz="1600" b="1" dirty="0">
                <a:latin typeface="Century Gothic" charset="0"/>
                <a:ea typeface="Century Gothic" charset="0"/>
                <a:cs typeface="Century Gothic" charset="0"/>
              </a:rPr>
              <a:t>%</a:t>
            </a:r>
          </a:p>
          <a:p>
            <a:pPr algn="just">
              <a:lnSpc>
                <a:spcPct val="200000"/>
              </a:lnSpc>
              <a:defRPr/>
            </a:pPr>
            <a:r>
              <a:rPr lang="es-CL" sz="1600" b="1" dirty="0">
                <a:solidFill>
                  <a:schemeClr val="accent1">
                    <a:lumMod val="75000"/>
                  </a:schemeClr>
                </a:solidFill>
                <a:latin typeface="Century Gothic" charset="0"/>
                <a:ea typeface="Century Gothic" charset="0"/>
                <a:cs typeface="Century Gothic" charset="0"/>
              </a:rPr>
              <a:t>Margen de error: </a:t>
            </a:r>
            <a:r>
              <a:rPr lang="es-CL" sz="1600" b="1" dirty="0" smtClean="0">
                <a:solidFill>
                  <a:schemeClr val="accent1">
                    <a:lumMod val="75000"/>
                  </a:schemeClr>
                </a:solidFill>
                <a:latin typeface="Century Gothic" charset="0"/>
                <a:ea typeface="Century Gothic" charset="0"/>
                <a:cs typeface="Century Gothic" charset="0"/>
              </a:rPr>
              <a:t>		</a:t>
            </a:r>
            <a:r>
              <a:rPr lang="es-CL" sz="1600" b="1" dirty="0" smtClean="0">
                <a:latin typeface="Century Gothic" charset="0"/>
                <a:ea typeface="Century Gothic" charset="0"/>
                <a:cs typeface="Century Gothic" charset="0"/>
              </a:rPr>
              <a:t>4,3</a:t>
            </a:r>
            <a:r>
              <a:rPr lang="es-CL" sz="1600" b="1" dirty="0">
                <a:latin typeface="Century Gothic" charset="0"/>
                <a:ea typeface="Century Gothic" charset="0"/>
                <a:cs typeface="Century Gothic" charset="0"/>
              </a:rPr>
              <a:t>%</a:t>
            </a:r>
          </a:p>
        </p:txBody>
      </p:sp>
    </p:spTree>
    <p:extLst>
      <p:ext uri="{BB962C8B-B14F-4D97-AF65-F5344CB8AC3E}">
        <p14:creationId xmlns:p14="http://schemas.microsoft.com/office/powerpoint/2010/main" val="12838720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title"/>
          </p:nvPr>
        </p:nvSpPr>
        <p:spPr>
          <a:xfrm>
            <a:off x="294707" y="890970"/>
            <a:ext cx="6800850" cy="552539"/>
          </a:xfrm>
        </p:spPr>
        <p:txBody>
          <a:bodyPr rtlCol="0">
            <a:normAutofit/>
          </a:bodyPr>
          <a:lstStyle/>
          <a:p>
            <a:pPr>
              <a:defRPr/>
            </a:pPr>
            <a:r>
              <a:rPr lang="es-ES" sz="2800" b="1" dirty="0">
                <a:solidFill>
                  <a:schemeClr val="tx2">
                    <a:lumMod val="75000"/>
                  </a:schemeClr>
                </a:solidFill>
                <a:latin typeface="Century Gothic"/>
                <a:cs typeface="Century Gothic"/>
              </a:rPr>
              <a:t>MUESTRA</a:t>
            </a:r>
          </a:p>
        </p:txBody>
      </p:sp>
      <p:graphicFrame>
        <p:nvGraphicFramePr>
          <p:cNvPr id="27" name="Gráfico 26"/>
          <p:cNvGraphicFramePr>
            <a:graphicFrameLocks/>
          </p:cNvGraphicFramePr>
          <p:nvPr>
            <p:extLst>
              <p:ext uri="{D42A27DB-BD31-4B8C-83A1-F6EECF244321}">
                <p14:modId xmlns:p14="http://schemas.microsoft.com/office/powerpoint/2010/main" val="408690415"/>
              </p:ext>
            </p:extLst>
          </p:nvPr>
        </p:nvGraphicFramePr>
        <p:xfrm>
          <a:off x="2943282" y="890970"/>
          <a:ext cx="5274327" cy="2544399"/>
        </p:xfrm>
        <a:graphic>
          <a:graphicData uri="http://schemas.openxmlformats.org/drawingml/2006/chart">
            <c:chart xmlns:c="http://schemas.openxmlformats.org/drawingml/2006/chart" xmlns:r="http://schemas.openxmlformats.org/officeDocument/2006/relationships" r:id="rId2"/>
          </a:graphicData>
        </a:graphic>
      </p:graphicFrame>
      <p:sp>
        <p:nvSpPr>
          <p:cNvPr id="3" name="CuadroTexto 2"/>
          <p:cNvSpPr txBox="1"/>
          <p:nvPr/>
        </p:nvSpPr>
        <p:spPr>
          <a:xfrm>
            <a:off x="224169" y="1887717"/>
            <a:ext cx="2789651" cy="307777"/>
          </a:xfrm>
          <a:prstGeom prst="rect">
            <a:avLst/>
          </a:prstGeom>
          <a:noFill/>
        </p:spPr>
        <p:txBody>
          <a:bodyPr wrap="square" rtlCol="0">
            <a:spAutoFit/>
          </a:bodyPr>
          <a:lstStyle/>
          <a:p>
            <a:r>
              <a:rPr lang="es-CL" sz="1400" b="1" dirty="0">
                <a:solidFill>
                  <a:schemeClr val="accent1">
                    <a:lumMod val="75000"/>
                  </a:schemeClr>
                </a:solidFill>
                <a:latin typeface="Century Gothic" charset="0"/>
                <a:ea typeface="Century Gothic" charset="0"/>
                <a:cs typeface="Century Gothic" charset="0"/>
              </a:rPr>
              <a:t>DISTRIBUCIÓN POR SEXO</a:t>
            </a:r>
          </a:p>
        </p:txBody>
      </p:sp>
      <p:graphicFrame>
        <p:nvGraphicFramePr>
          <p:cNvPr id="29" name="Gráfico 28"/>
          <p:cNvGraphicFramePr>
            <a:graphicFrameLocks/>
          </p:cNvGraphicFramePr>
          <p:nvPr>
            <p:extLst>
              <p:ext uri="{D42A27DB-BD31-4B8C-83A1-F6EECF244321}">
                <p14:modId xmlns:p14="http://schemas.microsoft.com/office/powerpoint/2010/main" val="1158800766"/>
              </p:ext>
            </p:extLst>
          </p:nvPr>
        </p:nvGraphicFramePr>
        <p:xfrm>
          <a:off x="2943282" y="3498936"/>
          <a:ext cx="5686425" cy="2743200"/>
        </p:xfrm>
        <a:graphic>
          <a:graphicData uri="http://schemas.openxmlformats.org/drawingml/2006/chart">
            <c:chart xmlns:c="http://schemas.openxmlformats.org/drawingml/2006/chart" xmlns:r="http://schemas.openxmlformats.org/officeDocument/2006/relationships" r:id="rId3"/>
          </a:graphicData>
        </a:graphic>
      </p:graphicFrame>
      <p:pic>
        <p:nvPicPr>
          <p:cNvPr id="4" name="Imagen 3"/>
          <p:cNvPicPr>
            <a:picLocks noChangeAspect="1"/>
          </p:cNvPicPr>
          <p:nvPr/>
        </p:nvPicPr>
        <p:blipFill>
          <a:blip r:embed="rId4"/>
          <a:stretch>
            <a:fillRect/>
          </a:stretch>
        </p:blipFill>
        <p:spPr>
          <a:xfrm>
            <a:off x="8149254" y="2326137"/>
            <a:ext cx="330616" cy="864687"/>
          </a:xfrm>
          <a:prstGeom prst="rect">
            <a:avLst/>
          </a:prstGeom>
        </p:spPr>
      </p:pic>
      <p:sp>
        <p:nvSpPr>
          <p:cNvPr id="28" name="CuadroTexto 27"/>
          <p:cNvSpPr txBox="1"/>
          <p:nvPr/>
        </p:nvSpPr>
        <p:spPr>
          <a:xfrm>
            <a:off x="224169" y="4870536"/>
            <a:ext cx="2648575" cy="307777"/>
          </a:xfrm>
          <a:prstGeom prst="rect">
            <a:avLst/>
          </a:prstGeom>
          <a:noFill/>
        </p:spPr>
        <p:txBody>
          <a:bodyPr wrap="square" rtlCol="0">
            <a:spAutoFit/>
          </a:bodyPr>
          <a:lstStyle/>
          <a:p>
            <a:r>
              <a:rPr lang="es-CL" sz="1400" b="1" dirty="0">
                <a:solidFill>
                  <a:schemeClr val="accent1">
                    <a:lumMod val="75000"/>
                  </a:schemeClr>
                </a:solidFill>
                <a:latin typeface="Century Gothic" charset="0"/>
                <a:ea typeface="Century Gothic" charset="0"/>
                <a:cs typeface="Century Gothic" charset="0"/>
              </a:rPr>
              <a:t>DISTRIBUCIÓN POR EDAD</a:t>
            </a:r>
          </a:p>
        </p:txBody>
      </p:sp>
      <p:pic>
        <p:nvPicPr>
          <p:cNvPr id="6" name="Imagen 5"/>
          <p:cNvPicPr>
            <a:picLocks noChangeAspect="1"/>
          </p:cNvPicPr>
          <p:nvPr/>
        </p:nvPicPr>
        <p:blipFill>
          <a:blip r:embed="rId5"/>
          <a:stretch>
            <a:fillRect/>
          </a:stretch>
        </p:blipFill>
        <p:spPr>
          <a:xfrm>
            <a:off x="3412804" y="1082289"/>
            <a:ext cx="339655" cy="722440"/>
          </a:xfrm>
          <a:prstGeom prst="rect">
            <a:avLst/>
          </a:prstGeom>
        </p:spPr>
      </p:pic>
    </p:spTree>
    <p:extLst>
      <p:ext uri="{BB962C8B-B14F-4D97-AF65-F5344CB8AC3E}">
        <p14:creationId xmlns:p14="http://schemas.microsoft.com/office/powerpoint/2010/main" val="39818010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title"/>
          </p:nvPr>
        </p:nvSpPr>
        <p:spPr>
          <a:xfrm>
            <a:off x="408303" y="1037291"/>
            <a:ext cx="6800850" cy="526461"/>
          </a:xfrm>
        </p:spPr>
        <p:txBody>
          <a:bodyPr rtlCol="0">
            <a:normAutofit/>
          </a:bodyPr>
          <a:lstStyle/>
          <a:p>
            <a:pPr>
              <a:defRPr/>
            </a:pPr>
            <a:r>
              <a:rPr lang="es-ES" sz="2800" b="1" dirty="0">
                <a:solidFill>
                  <a:schemeClr val="tx2">
                    <a:lumMod val="50000"/>
                  </a:schemeClr>
                </a:solidFill>
                <a:latin typeface="Century Gothic"/>
                <a:cs typeface="Century Gothic"/>
              </a:rPr>
              <a:t>MUESTRA</a:t>
            </a:r>
          </a:p>
        </p:txBody>
      </p:sp>
      <p:sp>
        <p:nvSpPr>
          <p:cNvPr id="3" name="CuadroTexto 2"/>
          <p:cNvSpPr txBox="1"/>
          <p:nvPr/>
        </p:nvSpPr>
        <p:spPr>
          <a:xfrm>
            <a:off x="408303" y="1563752"/>
            <a:ext cx="5409791" cy="307777"/>
          </a:xfrm>
          <a:prstGeom prst="rect">
            <a:avLst/>
          </a:prstGeom>
          <a:noFill/>
        </p:spPr>
        <p:txBody>
          <a:bodyPr wrap="square" rtlCol="0">
            <a:spAutoFit/>
          </a:bodyPr>
          <a:lstStyle/>
          <a:p>
            <a:r>
              <a:rPr lang="es-CL" sz="1400" b="1" dirty="0">
                <a:solidFill>
                  <a:schemeClr val="accent1">
                    <a:lumMod val="75000"/>
                  </a:schemeClr>
                </a:solidFill>
                <a:latin typeface="Century Gothic" charset="0"/>
                <a:ea typeface="Century Gothic" charset="0"/>
                <a:cs typeface="Century Gothic" charset="0"/>
              </a:rPr>
              <a:t>DISTRIBUCIÓN POR GRUPO SOCIO-ECONÓMICO</a:t>
            </a:r>
          </a:p>
        </p:txBody>
      </p:sp>
      <p:graphicFrame>
        <p:nvGraphicFramePr>
          <p:cNvPr id="7" name="Gráfico 6"/>
          <p:cNvGraphicFramePr>
            <a:graphicFrameLocks/>
          </p:cNvGraphicFramePr>
          <p:nvPr>
            <p:extLst>
              <p:ext uri="{D42A27DB-BD31-4B8C-83A1-F6EECF244321}">
                <p14:modId xmlns:p14="http://schemas.microsoft.com/office/powerpoint/2010/main" val="656104665"/>
              </p:ext>
            </p:extLst>
          </p:nvPr>
        </p:nvGraphicFramePr>
        <p:xfrm>
          <a:off x="476310" y="2252980"/>
          <a:ext cx="7961108" cy="372647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088545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title"/>
          </p:nvPr>
        </p:nvSpPr>
        <p:spPr>
          <a:xfrm>
            <a:off x="282221" y="865447"/>
            <a:ext cx="6800850" cy="516545"/>
          </a:xfrm>
        </p:spPr>
        <p:txBody>
          <a:bodyPr rtlCol="0">
            <a:normAutofit/>
          </a:bodyPr>
          <a:lstStyle/>
          <a:p>
            <a:pPr>
              <a:defRPr/>
            </a:pPr>
            <a:r>
              <a:rPr lang="es-ES" sz="2800" b="1" dirty="0">
                <a:solidFill>
                  <a:schemeClr val="tx2">
                    <a:lumMod val="50000"/>
                  </a:schemeClr>
                </a:solidFill>
                <a:latin typeface="Century Gothic"/>
                <a:cs typeface="Century Gothic"/>
              </a:rPr>
              <a:t>MUESTRA</a:t>
            </a:r>
          </a:p>
        </p:txBody>
      </p:sp>
      <p:grpSp>
        <p:nvGrpSpPr>
          <p:cNvPr id="10" name="Group 3"/>
          <p:cNvGrpSpPr>
            <a:grpSpLocks/>
          </p:cNvGrpSpPr>
          <p:nvPr/>
        </p:nvGrpSpPr>
        <p:grpSpPr bwMode="auto">
          <a:xfrm>
            <a:off x="2452552" y="5021219"/>
            <a:ext cx="3996548" cy="923925"/>
            <a:chOff x="1267" y="2532"/>
            <a:chExt cx="3185" cy="582"/>
          </a:xfrm>
        </p:grpSpPr>
        <p:sp>
          <p:nvSpPr>
            <p:cNvPr id="11" name="AutoShape 4"/>
            <p:cNvSpPr>
              <a:spLocks noChangeArrowheads="1"/>
            </p:cNvSpPr>
            <p:nvPr/>
          </p:nvSpPr>
          <p:spPr bwMode="ltGray">
            <a:xfrm>
              <a:off x="1267" y="2532"/>
              <a:ext cx="3185" cy="582"/>
            </a:xfrm>
            <a:prstGeom prst="roundRect">
              <a:avLst>
                <a:gd name="adj" fmla="val 16667"/>
              </a:avLst>
            </a:prstGeom>
            <a:gradFill rotWithShape="1">
              <a:gsLst>
                <a:gs pos="0">
                  <a:schemeClr val="hlink"/>
                </a:gs>
                <a:gs pos="100000">
                  <a:schemeClr val="hlink">
                    <a:gamma/>
                    <a:shade val="66275"/>
                    <a:invGamma/>
                  </a:schemeClr>
                </a:gs>
              </a:gsLst>
              <a:lin ang="0" scaled="1"/>
            </a:gradFill>
            <a:ln>
              <a:noFill/>
            </a:ln>
            <a:effectLst/>
            <a:scene3d>
              <a:camera prst="legacyPerspectiveBottom"/>
              <a:lightRig rig="legacyNormal3" dir="r"/>
            </a:scene3d>
            <a:sp3d extrusionH="430200" prstMaterial="legacyMatte">
              <a:bevelT w="13500" h="13500" prst="angle"/>
              <a:bevelB w="13500" h="13500" prst="angle"/>
              <a:extrusionClr>
                <a:schemeClr val="hlink"/>
              </a:extrusionClr>
              <a:contourClr>
                <a:schemeClr val="hlink"/>
              </a:contourClr>
            </a:sp3d>
            <a:extLst>
              <a:ext uri="{91240B29-F687-4F45-9708-019B960494DF}">
                <a14:hiddenLine xmlns:a14="http://schemas.microsoft.com/office/drawing/2010/main" w="9525">
                  <a:noFill/>
                  <a:round/>
                  <a:headEnd/>
                  <a:tailEnd/>
                </a14:hiddenLine>
              </a:ext>
              <a:ext uri="{AF507438-7753-43E0-B8FC-AC1667EBCBE1}">
                <a14:hiddenEffects xmlns:a14="http://schemas.microsoft.com/office/drawing/2010/main">
                  <a:effectLst>
                    <a:outerShdw dist="35921" dir="2700000" algn="ctr" rotWithShape="0">
                      <a:srgbClr val="080808">
                        <a:alpha val="50000"/>
                      </a:srgbClr>
                    </a:outerShdw>
                  </a:effectLst>
                </a14:hiddenEffects>
              </a:ext>
            </a:extLst>
          </p:spPr>
          <p:txBody>
            <a:bodyPr wrap="none" anchor="ctr">
              <a:flatTx/>
            </a:bodyPr>
            <a:lstStyle/>
            <a:p>
              <a:endParaRPr lang="es-CL"/>
            </a:p>
          </p:txBody>
        </p:sp>
        <p:sp>
          <p:nvSpPr>
            <p:cNvPr id="12" name="Line 5"/>
            <p:cNvSpPr>
              <a:spLocks noChangeShapeType="1"/>
            </p:cNvSpPr>
            <p:nvPr/>
          </p:nvSpPr>
          <p:spPr bwMode="ltGray">
            <a:xfrm>
              <a:off x="1412" y="3111"/>
              <a:ext cx="2950" cy="0"/>
            </a:xfrm>
            <a:prstGeom prst="line">
              <a:avLst/>
            </a:prstGeom>
            <a:noFill/>
            <a:ln w="3175">
              <a:solidFill>
                <a:srgbClr val="FFFFFF">
                  <a:alpha val="14999"/>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L"/>
            </a:p>
          </p:txBody>
        </p:sp>
        <p:sp>
          <p:nvSpPr>
            <p:cNvPr id="13" name="Line 6"/>
            <p:cNvSpPr>
              <a:spLocks noChangeShapeType="1"/>
            </p:cNvSpPr>
            <p:nvPr/>
          </p:nvSpPr>
          <p:spPr bwMode="ltGray">
            <a:xfrm>
              <a:off x="1418" y="2532"/>
              <a:ext cx="2950" cy="0"/>
            </a:xfrm>
            <a:prstGeom prst="line">
              <a:avLst/>
            </a:prstGeom>
            <a:noFill/>
            <a:ln w="3175">
              <a:solidFill>
                <a:srgbClr val="FFFFFF">
                  <a:alpha val="25000"/>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L"/>
            </a:p>
          </p:txBody>
        </p:sp>
      </p:grpSp>
      <p:grpSp>
        <p:nvGrpSpPr>
          <p:cNvPr id="18" name="Group 11"/>
          <p:cNvGrpSpPr>
            <a:grpSpLocks/>
          </p:cNvGrpSpPr>
          <p:nvPr/>
        </p:nvGrpSpPr>
        <p:grpSpPr bwMode="auto">
          <a:xfrm>
            <a:off x="2486957" y="3262186"/>
            <a:ext cx="5084762" cy="923925"/>
            <a:chOff x="1314" y="1782"/>
            <a:chExt cx="3203" cy="582"/>
          </a:xfrm>
        </p:grpSpPr>
        <p:sp>
          <p:nvSpPr>
            <p:cNvPr id="19" name="AutoShape 12"/>
            <p:cNvSpPr>
              <a:spLocks noChangeArrowheads="1"/>
            </p:cNvSpPr>
            <p:nvPr/>
          </p:nvSpPr>
          <p:spPr bwMode="gray">
            <a:xfrm>
              <a:off x="1314" y="1782"/>
              <a:ext cx="3203" cy="582"/>
            </a:xfrm>
            <a:prstGeom prst="roundRect">
              <a:avLst>
                <a:gd name="adj" fmla="val 16667"/>
              </a:avLst>
            </a:prstGeom>
            <a:gradFill rotWithShape="1">
              <a:gsLst>
                <a:gs pos="0">
                  <a:schemeClr val="accent1">
                    <a:gamma/>
                    <a:shade val="66275"/>
                    <a:invGamma/>
                  </a:schemeClr>
                </a:gs>
                <a:gs pos="100000">
                  <a:schemeClr val="accent1"/>
                </a:gs>
              </a:gsLst>
              <a:lin ang="0" scaled="1"/>
            </a:gradFill>
            <a:ln>
              <a:noFill/>
            </a:ln>
            <a:effectLst/>
            <a:scene3d>
              <a:camera prst="legacyPerspectiveBottom"/>
              <a:lightRig rig="legacyNormal3" dir="r"/>
            </a:scene3d>
            <a:sp3d extrusionH="430200" prstMaterial="legacyMatte">
              <a:bevelT w="13500" h="13500" prst="angle"/>
              <a:bevelB w="13500" h="13500" prst="angle"/>
              <a:extrusionClr>
                <a:schemeClr val="accent1"/>
              </a:extrusionClr>
              <a:contourClr>
                <a:schemeClr val="accent1"/>
              </a:contourClr>
            </a:sp3d>
            <a:extLst>
              <a:ext uri="{91240B29-F687-4F45-9708-019B960494DF}">
                <a14:hiddenLine xmlns:a14="http://schemas.microsoft.com/office/drawing/2010/main" w="9525">
                  <a:noFill/>
                  <a:round/>
                  <a:headEnd/>
                  <a:tailEnd/>
                </a14:hiddenLine>
              </a:ext>
              <a:ext uri="{AF507438-7753-43E0-B8FC-AC1667EBCBE1}">
                <a14:hiddenEffects xmlns:a14="http://schemas.microsoft.com/office/drawing/2010/main">
                  <a:effectLst>
                    <a:outerShdw dist="35921" dir="2700000" algn="ctr" rotWithShape="0">
                      <a:srgbClr val="080808">
                        <a:alpha val="50000"/>
                      </a:srgbClr>
                    </a:outerShdw>
                  </a:effectLst>
                </a14:hiddenEffects>
              </a:ext>
            </a:extLst>
          </p:spPr>
          <p:txBody>
            <a:bodyPr wrap="none" anchor="ctr">
              <a:flatTx/>
            </a:bodyPr>
            <a:lstStyle/>
            <a:p>
              <a:endParaRPr lang="es-CL"/>
            </a:p>
          </p:txBody>
        </p:sp>
        <p:sp>
          <p:nvSpPr>
            <p:cNvPr id="20" name="Line 13"/>
            <p:cNvSpPr>
              <a:spLocks noChangeShapeType="1"/>
            </p:cNvSpPr>
            <p:nvPr/>
          </p:nvSpPr>
          <p:spPr bwMode="gray">
            <a:xfrm>
              <a:off x="1418" y="2361"/>
              <a:ext cx="2950" cy="0"/>
            </a:xfrm>
            <a:prstGeom prst="line">
              <a:avLst/>
            </a:prstGeom>
            <a:noFill/>
            <a:ln w="3175">
              <a:solidFill>
                <a:srgbClr val="FFFFFF">
                  <a:alpha val="14999"/>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L"/>
            </a:p>
          </p:txBody>
        </p:sp>
        <p:sp>
          <p:nvSpPr>
            <p:cNvPr id="21" name="Line 14"/>
            <p:cNvSpPr>
              <a:spLocks noChangeShapeType="1"/>
            </p:cNvSpPr>
            <p:nvPr/>
          </p:nvSpPr>
          <p:spPr bwMode="gray">
            <a:xfrm>
              <a:off x="1392" y="1784"/>
              <a:ext cx="2950" cy="0"/>
            </a:xfrm>
            <a:prstGeom prst="line">
              <a:avLst/>
            </a:prstGeom>
            <a:noFill/>
            <a:ln w="3175">
              <a:solidFill>
                <a:srgbClr val="FFFFFF">
                  <a:alpha val="14999"/>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L"/>
            </a:p>
          </p:txBody>
        </p:sp>
      </p:grpSp>
      <p:grpSp>
        <p:nvGrpSpPr>
          <p:cNvPr id="22" name="Group 15"/>
          <p:cNvGrpSpPr>
            <a:grpSpLocks/>
          </p:cNvGrpSpPr>
          <p:nvPr/>
        </p:nvGrpSpPr>
        <p:grpSpPr bwMode="auto">
          <a:xfrm>
            <a:off x="2282482" y="1590853"/>
            <a:ext cx="6422181" cy="923925"/>
            <a:chOff x="1255" y="1050"/>
            <a:chExt cx="3167" cy="582"/>
          </a:xfrm>
        </p:grpSpPr>
        <p:sp>
          <p:nvSpPr>
            <p:cNvPr id="23" name="AutoShape 16"/>
            <p:cNvSpPr>
              <a:spLocks noChangeArrowheads="1"/>
            </p:cNvSpPr>
            <p:nvPr/>
          </p:nvSpPr>
          <p:spPr bwMode="ltGray">
            <a:xfrm>
              <a:off x="1255" y="1050"/>
              <a:ext cx="3167" cy="582"/>
            </a:xfrm>
            <a:prstGeom prst="roundRect">
              <a:avLst>
                <a:gd name="adj" fmla="val 16667"/>
              </a:avLst>
            </a:prstGeom>
            <a:gradFill rotWithShape="1">
              <a:gsLst>
                <a:gs pos="0">
                  <a:schemeClr val="folHlink"/>
                </a:gs>
                <a:gs pos="100000">
                  <a:schemeClr val="folHlink">
                    <a:gamma/>
                    <a:shade val="66275"/>
                    <a:invGamma/>
                  </a:schemeClr>
                </a:gs>
              </a:gsLst>
              <a:lin ang="0" scaled="1"/>
            </a:gradFill>
            <a:ln>
              <a:noFill/>
            </a:ln>
            <a:effectLst/>
            <a:scene3d>
              <a:camera prst="legacyPerspectiveBottom"/>
              <a:lightRig rig="legacyNormal3" dir="r"/>
            </a:scene3d>
            <a:sp3d extrusionH="430200" prstMaterial="legacyMatte">
              <a:bevelT w="13500" h="13500" prst="angle"/>
              <a:bevelB w="13500" h="13500" prst="angle"/>
              <a:extrusionClr>
                <a:schemeClr val="folHlink"/>
              </a:extrusionClr>
              <a:contourClr>
                <a:schemeClr val="folHlink"/>
              </a:contourClr>
            </a:sp3d>
            <a:extLst>
              <a:ext uri="{91240B29-F687-4F45-9708-019B960494DF}">
                <a14:hiddenLine xmlns:a14="http://schemas.microsoft.com/office/drawing/2010/main" w="9525">
                  <a:noFill/>
                  <a:round/>
                  <a:headEnd/>
                  <a:tailEnd/>
                </a14:hiddenLine>
              </a:ext>
              <a:ext uri="{AF507438-7753-43E0-B8FC-AC1667EBCBE1}">
                <a14:hiddenEffects xmlns:a14="http://schemas.microsoft.com/office/drawing/2010/main">
                  <a:effectLst>
                    <a:outerShdw dist="35921" dir="2700000" algn="ctr" rotWithShape="0">
                      <a:srgbClr val="080808">
                        <a:alpha val="50000"/>
                      </a:srgbClr>
                    </a:outerShdw>
                  </a:effectLst>
                </a14:hiddenEffects>
              </a:ext>
            </a:extLst>
          </p:spPr>
          <p:txBody>
            <a:bodyPr wrap="none" anchor="ctr">
              <a:flatTx/>
            </a:bodyPr>
            <a:lstStyle/>
            <a:p>
              <a:endParaRPr lang="es-CL"/>
            </a:p>
          </p:txBody>
        </p:sp>
        <p:sp>
          <p:nvSpPr>
            <p:cNvPr id="24" name="Line 17"/>
            <p:cNvSpPr>
              <a:spLocks noChangeShapeType="1"/>
            </p:cNvSpPr>
            <p:nvPr/>
          </p:nvSpPr>
          <p:spPr bwMode="ltGray">
            <a:xfrm>
              <a:off x="1392" y="1632"/>
              <a:ext cx="2950" cy="0"/>
            </a:xfrm>
            <a:prstGeom prst="line">
              <a:avLst/>
            </a:prstGeom>
            <a:noFill/>
            <a:ln w="3175">
              <a:solidFill>
                <a:srgbClr val="FFFFFF">
                  <a:alpha val="14999"/>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L"/>
            </a:p>
          </p:txBody>
        </p:sp>
        <p:sp>
          <p:nvSpPr>
            <p:cNvPr id="25" name="Line 18"/>
            <p:cNvSpPr>
              <a:spLocks noChangeShapeType="1"/>
            </p:cNvSpPr>
            <p:nvPr/>
          </p:nvSpPr>
          <p:spPr bwMode="ltGray">
            <a:xfrm>
              <a:off x="1392" y="1052"/>
              <a:ext cx="2950" cy="0"/>
            </a:xfrm>
            <a:prstGeom prst="line">
              <a:avLst/>
            </a:prstGeom>
            <a:noFill/>
            <a:ln w="3175">
              <a:solidFill>
                <a:srgbClr val="FFFFFF">
                  <a:alpha val="25000"/>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L"/>
            </a:p>
          </p:txBody>
        </p:sp>
      </p:grpSp>
      <p:sp>
        <p:nvSpPr>
          <p:cNvPr id="26" name="Text Box 4"/>
          <p:cNvSpPr txBox="1">
            <a:spLocks noChangeArrowheads="1"/>
          </p:cNvSpPr>
          <p:nvPr/>
        </p:nvSpPr>
        <p:spPr bwMode="black">
          <a:xfrm>
            <a:off x="2677126" y="1836001"/>
            <a:ext cx="612286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0" hangingPunct="0"/>
            <a:r>
              <a:rPr lang="en-US" altLang="es-CL" sz="2000" dirty="0">
                <a:solidFill>
                  <a:srgbClr val="F8F8F8"/>
                </a:solidFill>
                <a:latin typeface="Century Gothic" charset="0"/>
                <a:ea typeface="Century Gothic" charset="0"/>
                <a:cs typeface="Century Gothic" charset="0"/>
              </a:rPr>
              <a:t>Vive </a:t>
            </a:r>
            <a:r>
              <a:rPr lang="en-US" altLang="es-CL" sz="2000" dirty="0" err="1">
                <a:solidFill>
                  <a:srgbClr val="F8F8F8"/>
                </a:solidFill>
                <a:latin typeface="Century Gothic" charset="0"/>
                <a:ea typeface="Century Gothic" charset="0"/>
                <a:cs typeface="Century Gothic" charset="0"/>
              </a:rPr>
              <a:t>en</a:t>
            </a:r>
            <a:r>
              <a:rPr lang="en-US" altLang="es-CL" sz="2000" dirty="0">
                <a:solidFill>
                  <a:srgbClr val="F8F8F8"/>
                </a:solidFill>
                <a:latin typeface="Century Gothic" charset="0"/>
                <a:ea typeface="Century Gothic" charset="0"/>
                <a:cs typeface="Century Gothic" charset="0"/>
              </a:rPr>
              <a:t> casa </a:t>
            </a:r>
            <a:r>
              <a:rPr lang="en-US" altLang="es-CL" sz="2000" dirty="0" err="1">
                <a:solidFill>
                  <a:srgbClr val="F8F8F8"/>
                </a:solidFill>
                <a:latin typeface="Century Gothic" charset="0"/>
                <a:ea typeface="Century Gothic" charset="0"/>
                <a:cs typeface="Century Gothic" charset="0"/>
              </a:rPr>
              <a:t>propia</a:t>
            </a:r>
            <a:r>
              <a:rPr lang="en-US" altLang="es-CL" sz="2000" dirty="0">
                <a:solidFill>
                  <a:srgbClr val="F8F8F8"/>
                </a:solidFill>
                <a:latin typeface="Century Gothic" charset="0"/>
                <a:ea typeface="Century Gothic" charset="0"/>
                <a:cs typeface="Century Gothic" charset="0"/>
              </a:rPr>
              <a:t>, el </a:t>
            </a:r>
            <a:r>
              <a:rPr lang="en-US" altLang="es-CL" sz="2000" b="1" dirty="0">
                <a:solidFill>
                  <a:srgbClr val="F8F8F8"/>
                </a:solidFill>
                <a:latin typeface="Century Gothic" charset="0"/>
                <a:ea typeface="Century Gothic" charset="0"/>
                <a:cs typeface="Century Gothic" charset="0"/>
              </a:rPr>
              <a:t>14% </a:t>
            </a:r>
            <a:r>
              <a:rPr lang="en-US" altLang="es-CL" sz="2000" dirty="0" err="1">
                <a:solidFill>
                  <a:srgbClr val="F8F8F8"/>
                </a:solidFill>
                <a:latin typeface="Century Gothic" charset="0"/>
                <a:ea typeface="Century Gothic" charset="0"/>
                <a:cs typeface="Century Gothic" charset="0"/>
              </a:rPr>
              <a:t>en</a:t>
            </a:r>
            <a:r>
              <a:rPr lang="en-US" altLang="es-CL" sz="2000" dirty="0">
                <a:solidFill>
                  <a:srgbClr val="F8F8F8"/>
                </a:solidFill>
                <a:latin typeface="Century Gothic" charset="0"/>
                <a:ea typeface="Century Gothic" charset="0"/>
                <a:cs typeface="Century Gothic" charset="0"/>
              </a:rPr>
              <a:t> </a:t>
            </a:r>
            <a:r>
              <a:rPr lang="en-US" altLang="es-CL" sz="2000" dirty="0" err="1">
                <a:solidFill>
                  <a:srgbClr val="F8F8F8"/>
                </a:solidFill>
                <a:latin typeface="Century Gothic" charset="0"/>
                <a:ea typeface="Century Gothic" charset="0"/>
                <a:cs typeface="Century Gothic" charset="0"/>
              </a:rPr>
              <a:t>una</a:t>
            </a:r>
            <a:r>
              <a:rPr lang="en-US" altLang="es-CL" sz="2000" dirty="0">
                <a:solidFill>
                  <a:srgbClr val="F8F8F8"/>
                </a:solidFill>
                <a:latin typeface="Century Gothic" charset="0"/>
                <a:ea typeface="Century Gothic" charset="0"/>
                <a:cs typeface="Century Gothic" charset="0"/>
              </a:rPr>
              <a:t> </a:t>
            </a:r>
            <a:r>
              <a:rPr lang="en-US" altLang="es-CL" sz="2000" dirty="0" err="1">
                <a:solidFill>
                  <a:srgbClr val="F8F8F8"/>
                </a:solidFill>
                <a:latin typeface="Century Gothic" charset="0"/>
                <a:ea typeface="Century Gothic" charset="0"/>
                <a:cs typeface="Century Gothic" charset="0"/>
              </a:rPr>
              <a:t>arrendada</a:t>
            </a:r>
            <a:endParaRPr lang="en-US" altLang="es-CL" sz="2000" dirty="0">
              <a:solidFill>
                <a:srgbClr val="F8F8F8"/>
              </a:solidFill>
              <a:latin typeface="Century Gothic" charset="0"/>
              <a:ea typeface="Century Gothic" charset="0"/>
              <a:cs typeface="Century Gothic" charset="0"/>
            </a:endParaRPr>
          </a:p>
        </p:txBody>
      </p:sp>
      <p:sp>
        <p:nvSpPr>
          <p:cNvPr id="27" name="Text Box 11"/>
          <p:cNvSpPr txBox="1">
            <a:spLocks noChangeArrowheads="1"/>
          </p:cNvSpPr>
          <p:nvPr/>
        </p:nvSpPr>
        <p:spPr bwMode="gray">
          <a:xfrm>
            <a:off x="2929696" y="3519778"/>
            <a:ext cx="457041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0" hangingPunct="0"/>
            <a:r>
              <a:rPr lang="en-US" altLang="es-CL" sz="2000" dirty="0">
                <a:solidFill>
                  <a:srgbClr val="F8F8F8"/>
                </a:solidFill>
                <a:latin typeface="Century Gothic" charset="0"/>
                <a:ea typeface="Century Gothic" charset="0"/>
                <a:cs typeface="Century Gothic" charset="0"/>
              </a:rPr>
              <a:t>Se </a:t>
            </a:r>
            <a:r>
              <a:rPr lang="en-US" altLang="es-CL" sz="2000" dirty="0" err="1">
                <a:solidFill>
                  <a:srgbClr val="F8F8F8"/>
                </a:solidFill>
                <a:latin typeface="Century Gothic" charset="0"/>
                <a:ea typeface="Century Gothic" charset="0"/>
                <a:cs typeface="Century Gothic" charset="0"/>
              </a:rPr>
              <a:t>declara</a:t>
            </a:r>
            <a:r>
              <a:rPr lang="en-US" altLang="es-CL" sz="2000" dirty="0">
                <a:solidFill>
                  <a:srgbClr val="F8F8F8"/>
                </a:solidFill>
                <a:latin typeface="Century Gothic" charset="0"/>
                <a:ea typeface="Century Gothic" charset="0"/>
                <a:cs typeface="Century Gothic" charset="0"/>
              </a:rPr>
              <a:t> </a:t>
            </a:r>
            <a:r>
              <a:rPr lang="en-US" altLang="es-CL" sz="2000" b="1" dirty="0">
                <a:solidFill>
                  <a:srgbClr val="F8F8F8"/>
                </a:solidFill>
                <a:latin typeface="Century Gothic" charset="0"/>
                <a:ea typeface="Century Gothic" charset="0"/>
                <a:cs typeface="Century Gothic" charset="0"/>
              </a:rPr>
              <a:t>Jefe de </a:t>
            </a:r>
            <a:r>
              <a:rPr lang="en-US" altLang="es-CL" sz="2000" b="1" dirty="0" err="1">
                <a:solidFill>
                  <a:srgbClr val="F8F8F8"/>
                </a:solidFill>
                <a:latin typeface="Century Gothic" charset="0"/>
                <a:ea typeface="Century Gothic" charset="0"/>
                <a:cs typeface="Century Gothic" charset="0"/>
              </a:rPr>
              <a:t>hogar</a:t>
            </a:r>
            <a:endParaRPr lang="en-US" altLang="es-CL" sz="2000" b="1" dirty="0">
              <a:solidFill>
                <a:srgbClr val="F8F8F8"/>
              </a:solidFill>
              <a:latin typeface="Century Gothic" charset="0"/>
              <a:ea typeface="Century Gothic" charset="0"/>
              <a:cs typeface="Century Gothic" charset="0"/>
            </a:endParaRPr>
          </a:p>
        </p:txBody>
      </p:sp>
      <p:sp>
        <p:nvSpPr>
          <p:cNvPr id="28" name="Text Box 18"/>
          <p:cNvSpPr txBox="1">
            <a:spLocks noChangeArrowheads="1"/>
          </p:cNvSpPr>
          <p:nvPr/>
        </p:nvSpPr>
        <p:spPr bwMode="black">
          <a:xfrm>
            <a:off x="2938327" y="5254514"/>
            <a:ext cx="457041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0" hangingPunct="0"/>
            <a:r>
              <a:rPr lang="en-US" altLang="es-CL" sz="2000" dirty="0" err="1">
                <a:solidFill>
                  <a:srgbClr val="F8F8F8"/>
                </a:solidFill>
                <a:latin typeface="Century Gothic" charset="0"/>
                <a:ea typeface="Century Gothic" charset="0"/>
                <a:cs typeface="Century Gothic" charset="0"/>
              </a:rPr>
              <a:t>Recibe</a:t>
            </a:r>
            <a:r>
              <a:rPr lang="en-US" altLang="es-CL" sz="2000" dirty="0">
                <a:solidFill>
                  <a:srgbClr val="F8F8F8"/>
                </a:solidFill>
                <a:latin typeface="Century Gothic" charset="0"/>
                <a:ea typeface="Century Gothic" charset="0"/>
                <a:cs typeface="Century Gothic" charset="0"/>
              </a:rPr>
              <a:t> </a:t>
            </a:r>
            <a:r>
              <a:rPr lang="en-US" altLang="es-CL" sz="2000" dirty="0" err="1">
                <a:solidFill>
                  <a:srgbClr val="F8F8F8"/>
                </a:solidFill>
                <a:latin typeface="Century Gothic" charset="0"/>
                <a:ea typeface="Century Gothic" charset="0"/>
                <a:cs typeface="Century Gothic" charset="0"/>
              </a:rPr>
              <a:t>algún</a:t>
            </a:r>
            <a:r>
              <a:rPr lang="en-US" altLang="es-CL" sz="2000" dirty="0">
                <a:solidFill>
                  <a:srgbClr val="F8F8F8"/>
                </a:solidFill>
                <a:latin typeface="Century Gothic" charset="0"/>
                <a:ea typeface="Century Gothic" charset="0"/>
                <a:cs typeface="Century Gothic" charset="0"/>
              </a:rPr>
              <a:t> </a:t>
            </a:r>
            <a:r>
              <a:rPr lang="en-US" altLang="es-CL" sz="2000" dirty="0" err="1">
                <a:solidFill>
                  <a:srgbClr val="F8F8F8"/>
                </a:solidFill>
                <a:latin typeface="Century Gothic" charset="0"/>
                <a:ea typeface="Century Gothic" charset="0"/>
                <a:cs typeface="Century Gothic" charset="0"/>
              </a:rPr>
              <a:t>ingreso</a:t>
            </a:r>
            <a:endParaRPr lang="en-US" altLang="es-CL" sz="2000" dirty="0">
              <a:solidFill>
                <a:srgbClr val="F8F8F8"/>
              </a:solidFill>
              <a:latin typeface="Century Gothic" charset="0"/>
              <a:ea typeface="Century Gothic" charset="0"/>
              <a:cs typeface="Century Gothic" charset="0"/>
            </a:endParaRPr>
          </a:p>
        </p:txBody>
      </p:sp>
      <p:grpSp>
        <p:nvGrpSpPr>
          <p:cNvPr id="30" name="Group 5"/>
          <p:cNvGrpSpPr>
            <a:grpSpLocks/>
          </p:cNvGrpSpPr>
          <p:nvPr/>
        </p:nvGrpSpPr>
        <p:grpSpPr bwMode="auto">
          <a:xfrm>
            <a:off x="1466505" y="1422576"/>
            <a:ext cx="1238250" cy="1236662"/>
            <a:chOff x="802" y="845"/>
            <a:chExt cx="827" cy="826"/>
          </a:xfrm>
        </p:grpSpPr>
        <p:sp>
          <p:nvSpPr>
            <p:cNvPr id="31" name="Oval 6"/>
            <p:cNvSpPr>
              <a:spLocks noChangeArrowheads="1"/>
            </p:cNvSpPr>
            <p:nvPr/>
          </p:nvSpPr>
          <p:spPr bwMode="ltGray">
            <a:xfrm>
              <a:off x="802" y="845"/>
              <a:ext cx="827" cy="826"/>
            </a:xfrm>
            <a:prstGeom prst="ellipse">
              <a:avLst/>
            </a:prstGeom>
            <a:solidFill>
              <a:srgbClr val="F8F8F8"/>
            </a:solidFill>
            <a:ln w="38100">
              <a:solidFill>
                <a:schemeClr val="folHlink"/>
              </a:solidFill>
              <a:round/>
              <a:headEnd/>
              <a:tailEnd/>
            </a:ln>
            <a:effectLst/>
            <a:extLst>
              <a:ext uri="{AF507438-7753-43E0-B8FC-AC1667EBCBE1}">
                <a14:hiddenEffects xmlns:a14="http://schemas.microsoft.com/office/drawing/2010/main">
                  <a:effectLst>
                    <a:outerShdw dist="25400" dir="5400000" algn="ctr" rotWithShape="0">
                      <a:srgbClr val="000000">
                        <a:alpha val="50000"/>
                      </a:srgbClr>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es-CL" altLang="es-CL">
                <a:latin typeface="Calibri" panose="020F0502020204030204" pitchFamily="34" charset="0"/>
                <a:cs typeface="Arial" panose="020B0604020202020204" pitchFamily="34" charset="0"/>
              </a:endParaRPr>
            </a:p>
          </p:txBody>
        </p:sp>
        <p:sp>
          <p:nvSpPr>
            <p:cNvPr id="32" name="Oval 7"/>
            <p:cNvSpPr>
              <a:spLocks noChangeArrowheads="1"/>
            </p:cNvSpPr>
            <p:nvPr/>
          </p:nvSpPr>
          <p:spPr bwMode="ltGray">
            <a:xfrm>
              <a:off x="836" y="879"/>
              <a:ext cx="758" cy="758"/>
            </a:xfrm>
            <a:prstGeom prst="ellipse">
              <a:avLst/>
            </a:prstGeom>
            <a:noFill/>
            <a:ln w="38100">
              <a:solidFill>
                <a:schemeClr val="folHlink">
                  <a:alpha val="70195"/>
                </a:schemeClr>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es-CL" altLang="es-CL">
                <a:latin typeface="Calibri" panose="020F0502020204030204" pitchFamily="34" charset="0"/>
                <a:cs typeface="Arial" panose="020B0604020202020204" pitchFamily="34" charset="0"/>
              </a:endParaRPr>
            </a:p>
          </p:txBody>
        </p:sp>
        <p:sp>
          <p:nvSpPr>
            <p:cNvPr id="33" name="Oval 8"/>
            <p:cNvSpPr>
              <a:spLocks noChangeArrowheads="1"/>
            </p:cNvSpPr>
            <p:nvPr/>
          </p:nvSpPr>
          <p:spPr bwMode="ltGray">
            <a:xfrm>
              <a:off x="870" y="915"/>
              <a:ext cx="690" cy="690"/>
            </a:xfrm>
            <a:prstGeom prst="ellipse">
              <a:avLst/>
            </a:prstGeom>
            <a:noFill/>
            <a:ln w="38100">
              <a:solidFill>
                <a:schemeClr val="folHlink">
                  <a:alpha val="30196"/>
                </a:schemeClr>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es-CL" altLang="es-CL">
                <a:latin typeface="Calibri" panose="020F0502020204030204" pitchFamily="34" charset="0"/>
                <a:cs typeface="Arial" panose="020B0604020202020204" pitchFamily="34" charset="0"/>
              </a:endParaRPr>
            </a:p>
          </p:txBody>
        </p:sp>
      </p:grpSp>
      <p:sp>
        <p:nvSpPr>
          <p:cNvPr id="34" name="Text Box 9"/>
          <p:cNvSpPr txBox="1">
            <a:spLocks noChangeArrowheads="1"/>
          </p:cNvSpPr>
          <p:nvPr/>
        </p:nvSpPr>
        <p:spPr bwMode="gray">
          <a:xfrm>
            <a:off x="1543543" y="1737725"/>
            <a:ext cx="1082675" cy="584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17961" dir="2700000" algn="ctr" rotWithShape="0">
                    <a:srgbClr val="808080"/>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s-CL" sz="3200" b="1" dirty="0">
                <a:solidFill>
                  <a:srgbClr val="84375D"/>
                </a:solidFill>
                <a:cs typeface="Arial" panose="020B0604020202020204" pitchFamily="34" charset="0"/>
              </a:rPr>
              <a:t>81%</a:t>
            </a:r>
          </a:p>
        </p:txBody>
      </p:sp>
      <p:grpSp>
        <p:nvGrpSpPr>
          <p:cNvPr id="35" name="Group 12"/>
          <p:cNvGrpSpPr>
            <a:grpSpLocks/>
          </p:cNvGrpSpPr>
          <p:nvPr/>
        </p:nvGrpSpPr>
        <p:grpSpPr bwMode="auto">
          <a:xfrm>
            <a:off x="1619837" y="3149668"/>
            <a:ext cx="1238250" cy="1236662"/>
            <a:chOff x="802" y="845"/>
            <a:chExt cx="827" cy="826"/>
          </a:xfrm>
        </p:grpSpPr>
        <p:sp>
          <p:nvSpPr>
            <p:cNvPr id="36" name="Oval 13"/>
            <p:cNvSpPr>
              <a:spLocks noChangeArrowheads="1"/>
            </p:cNvSpPr>
            <p:nvPr/>
          </p:nvSpPr>
          <p:spPr bwMode="gray">
            <a:xfrm>
              <a:off x="802" y="845"/>
              <a:ext cx="827" cy="826"/>
            </a:xfrm>
            <a:prstGeom prst="ellipse">
              <a:avLst/>
            </a:prstGeom>
            <a:solidFill>
              <a:srgbClr val="F8F8F8"/>
            </a:solidFill>
            <a:ln w="38100">
              <a:solidFill>
                <a:schemeClr val="accent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es-CL" altLang="es-CL">
                <a:latin typeface="Calibri" panose="020F0502020204030204" pitchFamily="34" charset="0"/>
                <a:cs typeface="Arial" panose="020B0604020202020204" pitchFamily="34" charset="0"/>
              </a:endParaRPr>
            </a:p>
          </p:txBody>
        </p:sp>
        <p:sp>
          <p:nvSpPr>
            <p:cNvPr id="37" name="Oval 14"/>
            <p:cNvSpPr>
              <a:spLocks noChangeArrowheads="1"/>
            </p:cNvSpPr>
            <p:nvPr/>
          </p:nvSpPr>
          <p:spPr bwMode="gray">
            <a:xfrm>
              <a:off x="836" y="879"/>
              <a:ext cx="758" cy="758"/>
            </a:xfrm>
            <a:prstGeom prst="ellipse">
              <a:avLst/>
            </a:prstGeom>
            <a:noFill/>
            <a:ln w="38100">
              <a:solidFill>
                <a:schemeClr val="accent1">
                  <a:alpha val="70195"/>
                </a:schemeClr>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es-CL" altLang="es-CL">
                <a:latin typeface="Calibri" panose="020F0502020204030204" pitchFamily="34" charset="0"/>
                <a:cs typeface="Arial" panose="020B0604020202020204" pitchFamily="34" charset="0"/>
              </a:endParaRPr>
            </a:p>
          </p:txBody>
        </p:sp>
        <p:sp>
          <p:nvSpPr>
            <p:cNvPr id="38" name="Oval 15"/>
            <p:cNvSpPr>
              <a:spLocks noChangeArrowheads="1"/>
            </p:cNvSpPr>
            <p:nvPr/>
          </p:nvSpPr>
          <p:spPr bwMode="gray">
            <a:xfrm>
              <a:off x="870" y="915"/>
              <a:ext cx="690" cy="690"/>
            </a:xfrm>
            <a:prstGeom prst="ellipse">
              <a:avLst/>
            </a:prstGeom>
            <a:noFill/>
            <a:ln w="38100">
              <a:solidFill>
                <a:schemeClr val="accent1">
                  <a:alpha val="30196"/>
                </a:schemeClr>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es-CL" altLang="es-CL">
                <a:latin typeface="Calibri" panose="020F0502020204030204" pitchFamily="34" charset="0"/>
                <a:cs typeface="Arial" panose="020B0604020202020204" pitchFamily="34" charset="0"/>
              </a:endParaRPr>
            </a:p>
          </p:txBody>
        </p:sp>
      </p:grpSp>
      <p:sp>
        <p:nvSpPr>
          <p:cNvPr id="39" name="Text Box 16"/>
          <p:cNvSpPr txBox="1">
            <a:spLocks noChangeArrowheads="1"/>
          </p:cNvSpPr>
          <p:nvPr/>
        </p:nvSpPr>
        <p:spPr bwMode="gray">
          <a:xfrm>
            <a:off x="1721652" y="3497198"/>
            <a:ext cx="1081087" cy="584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17961" dir="2700000" algn="ctr" rotWithShape="0">
                    <a:srgbClr val="808080"/>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s-CL" sz="3200" b="1" dirty="0">
                <a:solidFill>
                  <a:schemeClr val="accent1">
                    <a:lumMod val="75000"/>
                  </a:schemeClr>
                </a:solidFill>
                <a:cs typeface="Arial" panose="020B0604020202020204" pitchFamily="34" charset="0"/>
              </a:rPr>
              <a:t>64</a:t>
            </a:r>
            <a:r>
              <a:rPr lang="en-US" altLang="es-CL" sz="2500" b="1" dirty="0">
                <a:solidFill>
                  <a:schemeClr val="accent1">
                    <a:lumMod val="75000"/>
                  </a:schemeClr>
                </a:solidFill>
                <a:cs typeface="Arial" panose="020B0604020202020204" pitchFamily="34" charset="0"/>
              </a:rPr>
              <a:t>%</a:t>
            </a:r>
          </a:p>
        </p:txBody>
      </p:sp>
      <p:grpSp>
        <p:nvGrpSpPr>
          <p:cNvPr id="40" name="Group 19"/>
          <p:cNvGrpSpPr>
            <a:grpSpLocks/>
          </p:cNvGrpSpPr>
          <p:nvPr/>
        </p:nvGrpSpPr>
        <p:grpSpPr bwMode="auto">
          <a:xfrm>
            <a:off x="1619837" y="4885324"/>
            <a:ext cx="1238250" cy="1236662"/>
            <a:chOff x="802" y="845"/>
            <a:chExt cx="827" cy="826"/>
          </a:xfrm>
        </p:grpSpPr>
        <p:sp>
          <p:nvSpPr>
            <p:cNvPr id="41" name="Oval 20"/>
            <p:cNvSpPr>
              <a:spLocks noChangeArrowheads="1"/>
            </p:cNvSpPr>
            <p:nvPr/>
          </p:nvSpPr>
          <p:spPr bwMode="ltGray">
            <a:xfrm>
              <a:off x="802" y="845"/>
              <a:ext cx="827" cy="826"/>
            </a:xfrm>
            <a:prstGeom prst="ellipse">
              <a:avLst/>
            </a:prstGeom>
            <a:solidFill>
              <a:srgbClr val="F8F8F8"/>
            </a:solidFill>
            <a:ln w="38100">
              <a:solidFill>
                <a:schemeClr val="hlink"/>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es-CL" altLang="es-CL">
                <a:latin typeface="Calibri" panose="020F0502020204030204" pitchFamily="34" charset="0"/>
                <a:cs typeface="Arial" panose="020B0604020202020204" pitchFamily="34" charset="0"/>
              </a:endParaRPr>
            </a:p>
          </p:txBody>
        </p:sp>
        <p:sp>
          <p:nvSpPr>
            <p:cNvPr id="42" name="Oval 21"/>
            <p:cNvSpPr>
              <a:spLocks noChangeArrowheads="1"/>
            </p:cNvSpPr>
            <p:nvPr/>
          </p:nvSpPr>
          <p:spPr bwMode="ltGray">
            <a:xfrm>
              <a:off x="836" y="879"/>
              <a:ext cx="758" cy="758"/>
            </a:xfrm>
            <a:prstGeom prst="ellipse">
              <a:avLst/>
            </a:prstGeom>
            <a:noFill/>
            <a:ln w="38100">
              <a:solidFill>
                <a:schemeClr val="hlink">
                  <a:alpha val="70195"/>
                </a:schemeClr>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es-CL" altLang="es-CL">
                <a:latin typeface="Calibri" panose="020F0502020204030204" pitchFamily="34" charset="0"/>
                <a:cs typeface="Arial" panose="020B0604020202020204" pitchFamily="34" charset="0"/>
              </a:endParaRPr>
            </a:p>
          </p:txBody>
        </p:sp>
        <p:sp>
          <p:nvSpPr>
            <p:cNvPr id="43" name="Oval 22"/>
            <p:cNvSpPr>
              <a:spLocks noChangeArrowheads="1"/>
            </p:cNvSpPr>
            <p:nvPr/>
          </p:nvSpPr>
          <p:spPr bwMode="ltGray">
            <a:xfrm>
              <a:off x="870" y="915"/>
              <a:ext cx="690" cy="690"/>
            </a:xfrm>
            <a:prstGeom prst="ellipse">
              <a:avLst/>
            </a:prstGeom>
            <a:noFill/>
            <a:ln w="38100">
              <a:solidFill>
                <a:schemeClr val="hlink">
                  <a:alpha val="30196"/>
                </a:schemeClr>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es-CL" altLang="es-CL">
                <a:latin typeface="Calibri" panose="020F0502020204030204" pitchFamily="34" charset="0"/>
                <a:cs typeface="Arial" panose="020B0604020202020204" pitchFamily="34" charset="0"/>
              </a:endParaRPr>
            </a:p>
          </p:txBody>
        </p:sp>
      </p:grpSp>
      <p:sp>
        <p:nvSpPr>
          <p:cNvPr id="44" name="Text Box 23"/>
          <p:cNvSpPr txBox="1">
            <a:spLocks noChangeArrowheads="1"/>
          </p:cNvSpPr>
          <p:nvPr/>
        </p:nvSpPr>
        <p:spPr bwMode="gray">
          <a:xfrm>
            <a:off x="1698982" y="5193920"/>
            <a:ext cx="1082675" cy="584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17961" dir="2700000" algn="ctr" rotWithShape="0">
                    <a:srgbClr val="808080"/>
                  </a:outerShdw>
                </a:effectLst>
              </a14:hiddenEffects>
            </a:ext>
          </a:extLst>
        </p:spPr>
        <p:txBody>
          <a:bodyPr>
            <a:spAutoFit/>
          </a:bodyPr>
          <a:lstStyle>
            <a:defPPr>
              <a:defRPr lang="es-ES"/>
            </a:defPPr>
            <a:lvl1pPr algn="ctr">
              <a:spcBef>
                <a:spcPct val="50000"/>
              </a:spcBef>
              <a:defRPr sz="2500" b="1">
                <a:solidFill>
                  <a:srgbClr val="080808"/>
                </a:solidFill>
                <a:latin typeface="Arial" panose="020B0604020202020204" pitchFamily="34" charset="0"/>
                <a:cs typeface="Arial" panose="020B0604020202020204" pitchFamily="34" charset="0"/>
              </a:defRPr>
            </a:lvl1pPr>
            <a:lvl2pPr marL="742950" indent="-285750">
              <a:defRPr>
                <a:latin typeface="Arial" panose="020B0604020202020204" pitchFamily="34" charset="0"/>
              </a:defRPr>
            </a:lvl2pPr>
            <a:lvl3pPr marL="1143000" indent="-228600">
              <a:defRPr>
                <a:latin typeface="Arial" panose="020B0604020202020204" pitchFamily="34" charset="0"/>
              </a:defRPr>
            </a:lvl3pPr>
            <a:lvl4pPr marL="1600200" indent="-228600">
              <a:defRPr>
                <a:latin typeface="Arial" panose="020B0604020202020204" pitchFamily="34" charset="0"/>
              </a:defRPr>
            </a:lvl4pPr>
            <a:lvl5pPr marL="2057400" indent="-228600">
              <a:defRPr>
                <a:latin typeface="Arial" panose="020B0604020202020204" pitchFamily="34" charset="0"/>
              </a:defRPr>
            </a:lvl5pPr>
            <a:lvl6pPr marL="2514600" indent="-228600" fontAlgn="base">
              <a:spcBef>
                <a:spcPct val="0"/>
              </a:spcBef>
              <a:spcAft>
                <a:spcPct val="0"/>
              </a:spcAft>
              <a:defRPr>
                <a:latin typeface="Arial" panose="020B0604020202020204" pitchFamily="34" charset="0"/>
              </a:defRPr>
            </a:lvl6pPr>
            <a:lvl7pPr marL="2971800" indent="-228600" fontAlgn="base">
              <a:spcBef>
                <a:spcPct val="0"/>
              </a:spcBef>
              <a:spcAft>
                <a:spcPct val="0"/>
              </a:spcAft>
              <a:defRPr>
                <a:latin typeface="Arial" panose="020B0604020202020204" pitchFamily="34" charset="0"/>
              </a:defRPr>
            </a:lvl7pPr>
            <a:lvl8pPr marL="3429000" indent="-228600" fontAlgn="base">
              <a:spcBef>
                <a:spcPct val="0"/>
              </a:spcBef>
              <a:spcAft>
                <a:spcPct val="0"/>
              </a:spcAft>
              <a:defRPr>
                <a:latin typeface="Arial" panose="020B0604020202020204" pitchFamily="34" charset="0"/>
              </a:defRPr>
            </a:lvl8pPr>
            <a:lvl9pPr marL="3886200" indent="-228600" fontAlgn="base">
              <a:spcBef>
                <a:spcPct val="0"/>
              </a:spcBef>
              <a:spcAft>
                <a:spcPct val="0"/>
              </a:spcAft>
              <a:defRPr>
                <a:latin typeface="Arial" panose="020B0604020202020204" pitchFamily="34" charset="0"/>
              </a:defRPr>
            </a:lvl9pPr>
          </a:lstStyle>
          <a:p>
            <a:r>
              <a:rPr lang="en-US" altLang="es-CL" sz="3200" dirty="0">
                <a:solidFill>
                  <a:schemeClr val="accent5">
                    <a:lumMod val="75000"/>
                  </a:schemeClr>
                </a:solidFill>
              </a:rPr>
              <a:t>88</a:t>
            </a:r>
            <a:r>
              <a:rPr lang="en-US" altLang="es-CL" dirty="0">
                <a:solidFill>
                  <a:schemeClr val="accent5">
                    <a:lumMod val="75000"/>
                  </a:schemeClr>
                </a:solidFill>
              </a:rPr>
              <a:t>%</a:t>
            </a:r>
          </a:p>
        </p:txBody>
      </p:sp>
      <p:pic>
        <p:nvPicPr>
          <p:cNvPr id="2" name="Imagen 1"/>
          <p:cNvPicPr>
            <a:picLocks noChangeAspect="1"/>
          </p:cNvPicPr>
          <p:nvPr/>
        </p:nvPicPr>
        <p:blipFill>
          <a:blip r:embed="rId2"/>
          <a:stretch>
            <a:fillRect/>
          </a:stretch>
        </p:blipFill>
        <p:spPr>
          <a:xfrm>
            <a:off x="373496" y="1681117"/>
            <a:ext cx="797703" cy="697990"/>
          </a:xfrm>
          <a:prstGeom prst="rect">
            <a:avLst/>
          </a:prstGeom>
        </p:spPr>
      </p:pic>
      <p:pic>
        <p:nvPicPr>
          <p:cNvPr id="3" name="Imagen 2"/>
          <p:cNvPicPr>
            <a:picLocks noChangeAspect="1"/>
          </p:cNvPicPr>
          <p:nvPr/>
        </p:nvPicPr>
        <p:blipFill>
          <a:blip r:embed="rId3"/>
          <a:stretch>
            <a:fillRect/>
          </a:stretch>
        </p:blipFill>
        <p:spPr>
          <a:xfrm>
            <a:off x="456704" y="3407051"/>
            <a:ext cx="951429" cy="765067"/>
          </a:xfrm>
          <a:prstGeom prst="rect">
            <a:avLst/>
          </a:prstGeom>
        </p:spPr>
      </p:pic>
      <p:pic>
        <p:nvPicPr>
          <p:cNvPr id="7" name="Imagen 6"/>
          <p:cNvPicPr>
            <a:picLocks noChangeAspect="1"/>
          </p:cNvPicPr>
          <p:nvPr/>
        </p:nvPicPr>
        <p:blipFill>
          <a:blip r:embed="rId4"/>
          <a:stretch>
            <a:fillRect/>
          </a:stretch>
        </p:blipFill>
        <p:spPr>
          <a:xfrm>
            <a:off x="373496" y="5238126"/>
            <a:ext cx="1152183" cy="594284"/>
          </a:xfrm>
          <a:prstGeom prst="rect">
            <a:avLst/>
          </a:prstGeom>
        </p:spPr>
      </p:pic>
    </p:spTree>
    <p:extLst>
      <p:ext uri="{BB962C8B-B14F-4D97-AF65-F5344CB8AC3E}">
        <p14:creationId xmlns:p14="http://schemas.microsoft.com/office/powerpoint/2010/main" val="32791745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5" name="Título 1"/>
          <p:cNvSpPr>
            <a:spLocks noGrp="1"/>
          </p:cNvSpPr>
          <p:nvPr>
            <p:ph type="title"/>
          </p:nvPr>
        </p:nvSpPr>
        <p:spPr>
          <a:xfrm>
            <a:off x="998106" y="2586126"/>
            <a:ext cx="6800850" cy="726524"/>
          </a:xfrm>
        </p:spPr>
        <p:txBody>
          <a:bodyPr rtlCol="0">
            <a:normAutofit/>
          </a:bodyPr>
          <a:lstStyle/>
          <a:p>
            <a:pPr algn="ctr">
              <a:defRPr/>
            </a:pPr>
            <a:r>
              <a:rPr lang="es-ES" sz="2800" b="1" dirty="0" smtClean="0">
                <a:solidFill>
                  <a:schemeClr val="bg1"/>
                </a:solidFill>
                <a:latin typeface="Century Gothic"/>
                <a:cs typeface="Century Gothic"/>
              </a:rPr>
              <a:t>RESULTADOS</a:t>
            </a:r>
            <a:endParaRPr lang="es-ES" sz="2800" b="1" dirty="0">
              <a:solidFill>
                <a:schemeClr val="bg1"/>
              </a:solidFill>
              <a:latin typeface="Century Gothic"/>
              <a:cs typeface="Century Gothic"/>
            </a:endParaRPr>
          </a:p>
        </p:txBody>
      </p:sp>
      <p:sp>
        <p:nvSpPr>
          <p:cNvPr id="2" name="Rectángulo 1"/>
          <p:cNvSpPr/>
          <p:nvPr/>
        </p:nvSpPr>
        <p:spPr>
          <a:xfrm>
            <a:off x="1220543" y="2465294"/>
            <a:ext cx="6355976" cy="968188"/>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5337671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title"/>
          </p:nvPr>
        </p:nvSpPr>
        <p:spPr>
          <a:xfrm>
            <a:off x="343741" y="483433"/>
            <a:ext cx="6800850" cy="1143000"/>
          </a:xfrm>
        </p:spPr>
        <p:txBody>
          <a:bodyPr rtlCol="0">
            <a:noAutofit/>
          </a:bodyPr>
          <a:lstStyle/>
          <a:p>
            <a:pPr>
              <a:defRPr/>
            </a:pPr>
            <a:r>
              <a:rPr lang="es-CL" sz="2000" b="1" dirty="0">
                <a:solidFill>
                  <a:schemeClr val="tx2">
                    <a:lumMod val="50000"/>
                  </a:schemeClr>
                </a:solidFill>
                <a:latin typeface="Century Gothic"/>
                <a:cs typeface="Century Gothic"/>
              </a:rPr>
              <a:t>En la casa donde usted vive, el ingreso total proviene principalmente de </a:t>
            </a:r>
            <a:r>
              <a:rPr lang="es-CL" sz="1600" b="1" dirty="0">
                <a:solidFill>
                  <a:schemeClr val="tx2">
                    <a:lumMod val="75000"/>
                  </a:schemeClr>
                </a:solidFill>
                <a:latin typeface="Century Gothic"/>
                <a:cs typeface="Century Gothic"/>
              </a:rPr>
              <a:t>(señalar sólo tres): </a:t>
            </a:r>
            <a:endParaRPr lang="es-ES" sz="1600" b="1" dirty="0">
              <a:solidFill>
                <a:schemeClr val="tx2">
                  <a:lumMod val="75000"/>
                </a:schemeClr>
              </a:solidFill>
              <a:latin typeface="Century Gothic"/>
              <a:cs typeface="Century Gothic"/>
            </a:endParaRPr>
          </a:p>
        </p:txBody>
      </p:sp>
      <p:graphicFrame>
        <p:nvGraphicFramePr>
          <p:cNvPr id="45" name="Gráfico 44"/>
          <p:cNvGraphicFramePr>
            <a:graphicFrameLocks/>
          </p:cNvGraphicFramePr>
          <p:nvPr>
            <p:extLst>
              <p:ext uri="{D42A27DB-BD31-4B8C-83A1-F6EECF244321}">
                <p14:modId xmlns:p14="http://schemas.microsoft.com/office/powerpoint/2010/main" val="80879900"/>
              </p:ext>
            </p:extLst>
          </p:nvPr>
        </p:nvGraphicFramePr>
        <p:xfrm>
          <a:off x="439270" y="1626433"/>
          <a:ext cx="7673789" cy="3257791"/>
        </p:xfrm>
        <a:graphic>
          <a:graphicData uri="http://schemas.openxmlformats.org/drawingml/2006/chart">
            <c:chart xmlns:c="http://schemas.openxmlformats.org/drawingml/2006/chart" xmlns:r="http://schemas.openxmlformats.org/officeDocument/2006/relationships" r:id="rId2"/>
          </a:graphicData>
        </a:graphic>
      </p:graphicFrame>
      <p:sp>
        <p:nvSpPr>
          <p:cNvPr id="47" name="CuadroTexto 46"/>
          <p:cNvSpPr txBox="1"/>
          <p:nvPr/>
        </p:nvSpPr>
        <p:spPr>
          <a:xfrm>
            <a:off x="556002" y="5397834"/>
            <a:ext cx="7557057" cy="707886"/>
          </a:xfrm>
          <a:prstGeom prst="rect">
            <a:avLst/>
          </a:prstGeom>
          <a:gradFill flip="none" rotWithShape="1">
            <a:gsLst>
              <a:gs pos="0">
                <a:srgbClr val="0070C0"/>
              </a:gs>
              <a:gs pos="100000">
                <a:schemeClr val="accent5">
                  <a:lumMod val="75000"/>
                </a:schemeClr>
              </a:gs>
            </a:gsLst>
            <a:lin ang="5400000" scaled="1"/>
            <a:tileRect/>
          </a:gradFill>
          <a:ln>
            <a:noFill/>
          </a:ln>
          <a:effectLst>
            <a:reflection stA="80000" endPos="29000" dir="5400000" sy="-100000" algn="bl" rotWithShape="0"/>
          </a:effectLst>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s-CL" sz="2000" dirty="0" smtClean="0">
                <a:solidFill>
                  <a:schemeClr val="bg1"/>
                </a:solidFill>
              </a:rPr>
              <a:t>En el 23% de los casos el ingreso familiar resulta ser una combinación entre pensión y trabajo como los principales</a:t>
            </a:r>
            <a:endParaRPr lang="es-CL" sz="2000" dirty="0">
              <a:solidFill>
                <a:schemeClr val="bg1"/>
              </a:solidFill>
            </a:endParaRPr>
          </a:p>
        </p:txBody>
      </p:sp>
      <p:sp>
        <p:nvSpPr>
          <p:cNvPr id="2" name="CuadroTexto 1"/>
          <p:cNvSpPr txBox="1"/>
          <p:nvPr/>
        </p:nvSpPr>
        <p:spPr>
          <a:xfrm>
            <a:off x="343741" y="4884224"/>
            <a:ext cx="8340359" cy="369332"/>
          </a:xfrm>
          <a:prstGeom prst="rect">
            <a:avLst/>
          </a:prstGeom>
          <a:noFill/>
        </p:spPr>
        <p:txBody>
          <a:bodyPr wrap="square" rtlCol="0">
            <a:spAutoFit/>
          </a:bodyPr>
          <a:lstStyle/>
          <a:p>
            <a:r>
              <a:rPr lang="es-CL" b="1" i="1" dirty="0" smtClean="0">
                <a:solidFill>
                  <a:schemeClr val="tx1">
                    <a:lumMod val="65000"/>
                    <a:lumOff val="35000"/>
                  </a:schemeClr>
                </a:solidFill>
              </a:rPr>
              <a:t>% corresponde a las veces en que ese tipo de ingreso fue señalado como el principal</a:t>
            </a:r>
            <a:endParaRPr lang="es-CL" b="1" i="1" dirty="0">
              <a:solidFill>
                <a:schemeClr val="tx1">
                  <a:lumMod val="65000"/>
                  <a:lumOff val="35000"/>
                </a:schemeClr>
              </a:solidFill>
            </a:endParaRPr>
          </a:p>
        </p:txBody>
      </p:sp>
    </p:spTree>
    <p:extLst>
      <p:ext uri="{BB962C8B-B14F-4D97-AF65-F5344CB8AC3E}">
        <p14:creationId xmlns:p14="http://schemas.microsoft.com/office/powerpoint/2010/main" val="41464652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title"/>
          </p:nvPr>
        </p:nvSpPr>
        <p:spPr>
          <a:xfrm>
            <a:off x="344975" y="772504"/>
            <a:ext cx="8799025" cy="786374"/>
          </a:xfrm>
        </p:spPr>
        <p:txBody>
          <a:bodyPr rtlCol="0">
            <a:normAutofit/>
          </a:bodyPr>
          <a:lstStyle/>
          <a:p>
            <a:pPr>
              <a:defRPr/>
            </a:pPr>
            <a:r>
              <a:rPr lang="es-CL" sz="2400" b="1" dirty="0">
                <a:solidFill>
                  <a:schemeClr val="tx2">
                    <a:lumMod val="50000"/>
                  </a:schemeClr>
                </a:solidFill>
                <a:latin typeface="Century Gothic"/>
                <a:cs typeface="Century Gothic"/>
              </a:rPr>
              <a:t>El ingreso total mensual de la casa donde vive </a:t>
            </a:r>
            <a:r>
              <a:rPr lang="es-CL" sz="2400" b="1" dirty="0" smtClean="0">
                <a:solidFill>
                  <a:schemeClr val="tx2">
                    <a:lumMod val="50000"/>
                  </a:schemeClr>
                </a:solidFill>
                <a:latin typeface="Century Gothic"/>
                <a:cs typeface="Century Gothic"/>
              </a:rPr>
              <a:t>está :</a:t>
            </a:r>
            <a:endParaRPr lang="es-ES" sz="2400" b="1" dirty="0">
              <a:solidFill>
                <a:schemeClr val="tx2">
                  <a:lumMod val="50000"/>
                </a:schemeClr>
              </a:solidFill>
              <a:latin typeface="Century Gothic"/>
              <a:cs typeface="Century Gothic"/>
            </a:endParaRPr>
          </a:p>
        </p:txBody>
      </p:sp>
      <p:graphicFrame>
        <p:nvGraphicFramePr>
          <p:cNvPr id="10" name="Gráfico 9"/>
          <p:cNvGraphicFramePr>
            <a:graphicFrameLocks/>
          </p:cNvGraphicFramePr>
          <p:nvPr>
            <p:extLst>
              <p:ext uri="{D42A27DB-BD31-4B8C-83A1-F6EECF244321}">
                <p14:modId xmlns:p14="http://schemas.microsoft.com/office/powerpoint/2010/main" val="566001493"/>
              </p:ext>
            </p:extLst>
          </p:nvPr>
        </p:nvGraphicFramePr>
        <p:xfrm>
          <a:off x="972000" y="1561082"/>
          <a:ext cx="7200000" cy="3600000"/>
        </p:xfrm>
        <a:graphic>
          <a:graphicData uri="http://schemas.openxmlformats.org/drawingml/2006/chart">
            <c:chart xmlns:c="http://schemas.openxmlformats.org/drawingml/2006/chart" xmlns:r="http://schemas.openxmlformats.org/officeDocument/2006/relationships" r:id="rId3"/>
          </a:graphicData>
        </a:graphic>
      </p:graphicFrame>
      <p:sp>
        <p:nvSpPr>
          <p:cNvPr id="2" name="CuadroTexto 1"/>
          <p:cNvSpPr txBox="1"/>
          <p:nvPr/>
        </p:nvSpPr>
        <p:spPr>
          <a:xfrm>
            <a:off x="7564583" y="6488668"/>
            <a:ext cx="1440873" cy="369332"/>
          </a:xfrm>
          <a:prstGeom prst="rect">
            <a:avLst/>
          </a:prstGeom>
          <a:noFill/>
        </p:spPr>
        <p:txBody>
          <a:bodyPr wrap="square" rtlCol="0">
            <a:spAutoFit/>
          </a:bodyPr>
          <a:lstStyle/>
          <a:p>
            <a:pPr algn="r"/>
            <a:r>
              <a:rPr lang="es-CL" dirty="0"/>
              <a:t>N=472</a:t>
            </a:r>
          </a:p>
        </p:txBody>
      </p:sp>
      <p:sp>
        <p:nvSpPr>
          <p:cNvPr id="8" name="CuadroTexto 7"/>
          <p:cNvSpPr txBox="1"/>
          <p:nvPr/>
        </p:nvSpPr>
        <p:spPr>
          <a:xfrm>
            <a:off x="779641" y="5693167"/>
            <a:ext cx="7584717" cy="400110"/>
          </a:xfrm>
          <a:prstGeom prst="rect">
            <a:avLst/>
          </a:prstGeom>
          <a:gradFill flip="none" rotWithShape="1">
            <a:gsLst>
              <a:gs pos="0">
                <a:srgbClr val="0070C0"/>
              </a:gs>
              <a:gs pos="100000">
                <a:schemeClr val="accent5">
                  <a:lumMod val="75000"/>
                </a:schemeClr>
              </a:gs>
            </a:gsLst>
            <a:lin ang="5400000" scaled="1"/>
            <a:tileRect/>
          </a:gradFill>
          <a:ln>
            <a:noFill/>
          </a:ln>
          <a:effectLst>
            <a:reflection stA="80000" endPos="29000" dir="5400000" sy="-100000" algn="bl" rotWithShape="0"/>
          </a:effectLst>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s-CL" sz="2000" dirty="0">
                <a:solidFill>
                  <a:schemeClr val="bg1"/>
                </a:solidFill>
              </a:rPr>
              <a:t>En el 73% de los casos, el ingreso familiar no superó los $550 mil pesos</a:t>
            </a:r>
          </a:p>
        </p:txBody>
      </p:sp>
    </p:spTree>
    <p:extLst>
      <p:ext uri="{BB962C8B-B14F-4D97-AF65-F5344CB8AC3E}">
        <p14:creationId xmlns:p14="http://schemas.microsoft.com/office/powerpoint/2010/main" val="10126837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title"/>
          </p:nvPr>
        </p:nvSpPr>
        <p:spPr>
          <a:xfrm>
            <a:off x="293035" y="491440"/>
            <a:ext cx="5650566" cy="1731808"/>
          </a:xfrm>
        </p:spPr>
        <p:txBody>
          <a:bodyPr rtlCol="0">
            <a:normAutofit/>
          </a:bodyPr>
          <a:lstStyle/>
          <a:p>
            <a:pPr>
              <a:defRPr/>
            </a:pPr>
            <a:r>
              <a:rPr lang="es-CL" sz="2400" b="1" dirty="0">
                <a:solidFill>
                  <a:schemeClr val="tx2">
                    <a:lumMod val="50000"/>
                  </a:schemeClr>
                </a:solidFill>
                <a:latin typeface="Century Gothic"/>
                <a:cs typeface="Century Gothic"/>
              </a:rPr>
              <a:t>¿El ingreso total les alcanza para cubrir sus necesidades?</a:t>
            </a:r>
            <a:endParaRPr lang="es-ES" sz="2400" b="1" dirty="0">
              <a:solidFill>
                <a:schemeClr val="tx2">
                  <a:lumMod val="50000"/>
                </a:schemeClr>
              </a:solidFill>
              <a:latin typeface="Century Gothic"/>
              <a:cs typeface="Century Gothic"/>
            </a:endParaRPr>
          </a:p>
        </p:txBody>
      </p:sp>
      <p:sp>
        <p:nvSpPr>
          <p:cNvPr id="2" name="CuadroTexto 1"/>
          <p:cNvSpPr txBox="1"/>
          <p:nvPr/>
        </p:nvSpPr>
        <p:spPr>
          <a:xfrm>
            <a:off x="7564583" y="6488668"/>
            <a:ext cx="1440873" cy="369332"/>
          </a:xfrm>
          <a:prstGeom prst="rect">
            <a:avLst/>
          </a:prstGeom>
          <a:noFill/>
        </p:spPr>
        <p:txBody>
          <a:bodyPr wrap="square" rtlCol="0">
            <a:spAutoFit/>
          </a:bodyPr>
          <a:lstStyle/>
          <a:p>
            <a:pPr algn="r"/>
            <a:r>
              <a:rPr lang="es-CL" dirty="0" smtClean="0"/>
              <a:t>N=500</a:t>
            </a:r>
            <a:endParaRPr lang="es-CL" dirty="0"/>
          </a:p>
        </p:txBody>
      </p:sp>
      <p:graphicFrame>
        <p:nvGraphicFramePr>
          <p:cNvPr id="7" name="Gráfico 6"/>
          <p:cNvGraphicFramePr>
            <a:graphicFrameLocks/>
          </p:cNvGraphicFramePr>
          <p:nvPr>
            <p:extLst>
              <p:ext uri="{D42A27DB-BD31-4B8C-83A1-F6EECF244321}">
                <p14:modId xmlns:p14="http://schemas.microsoft.com/office/powerpoint/2010/main" val="3780175640"/>
              </p:ext>
            </p:extLst>
          </p:nvPr>
        </p:nvGraphicFramePr>
        <p:xfrm>
          <a:off x="606798" y="2026023"/>
          <a:ext cx="7748307" cy="372425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63053276"/>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1606</TotalTime>
  <Words>757</Words>
  <Application>Microsoft Office PowerPoint</Application>
  <PresentationFormat>Presentación en pantalla (4:3)</PresentationFormat>
  <Paragraphs>90</Paragraphs>
  <Slides>17</Slides>
  <Notes>4</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17</vt:i4>
      </vt:variant>
    </vt:vector>
  </HeadingPairs>
  <TitlesOfParts>
    <vt:vector size="22" baseType="lpstr">
      <vt:lpstr>Arial</vt:lpstr>
      <vt:lpstr>Calibri</vt:lpstr>
      <vt:lpstr>Calibri Light</vt:lpstr>
      <vt:lpstr>Century Gothic</vt:lpstr>
      <vt:lpstr>Tema de Office</vt:lpstr>
      <vt:lpstr>Presentación de PowerPoint</vt:lpstr>
      <vt:lpstr>METODOLOGÍA</vt:lpstr>
      <vt:lpstr>MUESTRA</vt:lpstr>
      <vt:lpstr>MUESTRA</vt:lpstr>
      <vt:lpstr>MUESTRA</vt:lpstr>
      <vt:lpstr>RESULTADOS</vt:lpstr>
      <vt:lpstr>En la casa donde usted vive, el ingreso total proviene principalmente de (señalar sólo tres): </vt:lpstr>
      <vt:lpstr>El ingreso total mensual de la casa donde vive está :</vt:lpstr>
      <vt:lpstr>¿El ingreso total les alcanza para cubrir sus necesidades?</vt:lpstr>
      <vt:lpstr>Considerando 2017 y a causa de no contar con el dinero suficiente, ha tenido que postergar…(SI/NO)</vt:lpstr>
      <vt:lpstr>¿En qué ítems se ocupa principalmente el ingreso total de su casa? Señale sólo tres.</vt:lpstr>
      <vt:lpstr>¿Dónde realiza principalmente sus compras de alimentos e insumos del hogar? (señale sólo dos)</vt:lpstr>
      <vt:lpstr>La compra de alimentos la realiza:</vt:lpstr>
      <vt:lpstr>Para sus decisiones de compra, me informo, principalmente a través de: (señale sólo dos)</vt:lpstr>
      <vt:lpstr>Otras preferencias</vt:lpstr>
      <vt:lpstr>Conclusiones y comentarios</vt:lpstr>
      <vt:lpstr>Conclusiones y comentarios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Fabian Riquelme Cruz</dc:creator>
  <cp:lastModifiedBy>Constanza Caicha Caroca</cp:lastModifiedBy>
  <cp:revision>66</cp:revision>
  <dcterms:created xsi:type="dcterms:W3CDTF">2018-01-29T15:38:18Z</dcterms:created>
  <dcterms:modified xsi:type="dcterms:W3CDTF">2018-03-12T14:05:10Z</dcterms:modified>
</cp:coreProperties>
</file>