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3" r:id="rId4"/>
    <p:sldId id="258" r:id="rId5"/>
    <p:sldId id="295" r:id="rId6"/>
    <p:sldId id="326" r:id="rId7"/>
    <p:sldId id="324" r:id="rId8"/>
    <p:sldId id="327" r:id="rId9"/>
    <p:sldId id="329" r:id="rId10"/>
    <p:sldId id="330" r:id="rId11"/>
    <p:sldId id="331" r:id="rId12"/>
    <p:sldId id="319" r:id="rId13"/>
    <p:sldId id="332" r:id="rId14"/>
    <p:sldId id="288" r:id="rId15"/>
  </p:sldIdLst>
  <p:sldSz cx="10048875" cy="7781925"/>
  <p:notesSz cx="7010400" cy="9296400"/>
  <p:defaultTextStyle>
    <a:defPPr>
      <a:defRPr lang="es-E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1">
          <p15:clr>
            <a:srgbClr val="A4A3A4"/>
          </p15:clr>
        </p15:guide>
        <p15:guide id="2" pos="31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Barrios Espinoza" initials="NBE" lastIdx="3" clrIdx="0">
    <p:extLst>
      <p:ext uri="{19B8F6BF-5375-455C-9EA6-DF929625EA0E}">
        <p15:presenceInfo xmlns:p15="http://schemas.microsoft.com/office/powerpoint/2012/main" userId="S-1-5-21-1960408961-1532298954-682003330-60866" providerId="AD"/>
      </p:ext>
    </p:extLst>
  </p:cmAuthor>
  <p:cmAuthor id="2" name="Josefina Aubert" initials="JA" lastIdx="1" clrIdx="1">
    <p:extLst>
      <p:ext uri="{19B8F6BF-5375-455C-9EA6-DF929625EA0E}">
        <p15:presenceInfo xmlns:p15="http://schemas.microsoft.com/office/powerpoint/2012/main" userId="Josefina Au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D9C98"/>
    <a:srgbClr val="E1E1E1"/>
    <a:srgbClr val="C5C5C5"/>
    <a:srgbClr val="96ADAA"/>
    <a:srgbClr val="003366"/>
    <a:srgbClr val="93BF52"/>
    <a:srgbClr val="A6C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58" autoAdjust="0"/>
  </p:normalViewPr>
  <p:slideViewPr>
    <p:cSldViewPr snapToGrid="0" snapToObjects="1">
      <p:cViewPr varScale="1">
        <p:scale>
          <a:sx n="53" d="100"/>
          <a:sy n="53" d="100"/>
        </p:scale>
        <p:origin x="984" y="72"/>
      </p:cViewPr>
      <p:guideLst>
        <p:guide orient="horz" pos="2451"/>
        <p:guide pos="3165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6\IPSUSS\ETIQUETADO_2\Base%20etiquetado%20de%20alimentos%20final%2022-06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AppData\Local\Microsoft\Windows\INetCache\Content.Outlook\ZUC89UDA\Base%20etiquetado%20de%20alimentos%20final%2022-06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AppData\Local\Microsoft\Windows\INetCache\Content.Outlook\ZUC89UDA\Base%20etiquetado%20de%20alimentos%20final%2022-06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AppData\Local\Microsoft\Windows\INetCache\Content.Outlook\ZUC89UDA\Base%20etiquetado%20de%20alimentos%20final%2022-06-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AppData\Local\Microsoft\Windows\INetCache\Content.Outlook\ZUC89UDA\Base%20etiquetado%20de%20alimentos%20final%2022-06-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AppData\Local\Microsoft\Windows\INetCache\Content.Outlook\ZUC89UDA\Base%20etiquetado%20de%20alimentos%20final%2022-06-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AppData\Local\Microsoft\Windows\INetCache\Content.Outlook\ZUC89UDA\Base%20etiquetado%20de%20alimentos%20final%2022-06-1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'CARAC.MUESTRA'!$H$10:$H$12</c:f>
              <c:strCache>
                <c:ptCount val="3"/>
                <c:pt idx="0">
                  <c:v>Basíca completa o menos</c:v>
                </c:pt>
                <c:pt idx="1">
                  <c:v>Media completa e incompleta</c:v>
                </c:pt>
                <c:pt idx="2">
                  <c:v>Superior</c:v>
                </c:pt>
              </c:strCache>
            </c:strRef>
          </c:cat>
          <c:val>
            <c:numRef>
              <c:f>'CARAC.MUESTRA'!$I$10:$I$12</c:f>
              <c:numCache>
                <c:formatCode>0%</c:formatCode>
                <c:ptCount val="3"/>
                <c:pt idx="0">
                  <c:v>0.1040268456375839</c:v>
                </c:pt>
                <c:pt idx="1">
                  <c:v>0.32550335570469796</c:v>
                </c:pt>
                <c:pt idx="2">
                  <c:v>0.57046979865771807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387392"/>
        <c:axId val="144385760"/>
      </c:barChart>
      <c:catAx>
        <c:axId val="1443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4385760"/>
        <c:crosses val="autoZero"/>
        <c:auto val="1"/>
        <c:lblAlgn val="ctr"/>
        <c:lblOffset val="100"/>
        <c:noMultiLvlLbl val="0"/>
      </c:catAx>
      <c:valAx>
        <c:axId val="14438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438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'CARAC.MUESTRA'!$G$2</c:f>
              <c:strCache>
                <c:ptCount val="1"/>
                <c:pt idx="0">
                  <c:v>Cuenta de NOMBRE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'CARAC.MUESTRA'!$F$3:$F$5</c:f>
              <c:strCache>
                <c:ptCount val="3"/>
                <c:pt idx="0">
                  <c:v>18-35 años</c:v>
                </c:pt>
                <c:pt idx="1">
                  <c:v>36-50 años</c:v>
                </c:pt>
                <c:pt idx="2">
                  <c:v>51 años y más</c:v>
                </c:pt>
              </c:strCache>
            </c:strRef>
          </c:cat>
          <c:val>
            <c:numRef>
              <c:f>'CARAC.MUESTRA'!$G$3:$G$5</c:f>
              <c:numCache>
                <c:formatCode>0%</c:formatCode>
                <c:ptCount val="3"/>
                <c:pt idx="0">
                  <c:v>0.20805369127516779</c:v>
                </c:pt>
                <c:pt idx="1">
                  <c:v>0.34228187919463088</c:v>
                </c:pt>
                <c:pt idx="2">
                  <c:v>0.44966442953020136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Preg!$G$2</c:f>
              <c:strCache>
                <c:ptCount val="1"/>
                <c:pt idx="0">
                  <c:v>Cuenta de NOMBRE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Preg!$F$3:$F$8</c:f>
              <c:strCache>
                <c:ptCount val="6"/>
                <c:pt idx="0">
                  <c:v>Alimentos altos en azúcares</c:v>
                </c:pt>
                <c:pt idx="1">
                  <c:v>Alimentos altos en calorías</c:v>
                </c:pt>
                <c:pt idx="2">
                  <c:v>Alimentos altos en grasas</c:v>
                </c:pt>
                <c:pt idx="3">
                  <c:v>Alimentos altos en sal</c:v>
                </c:pt>
                <c:pt idx="4">
                  <c:v>Todos los anteriores</c:v>
                </c:pt>
                <c:pt idx="5">
                  <c:v>Ninguno</c:v>
                </c:pt>
              </c:strCache>
            </c:strRef>
          </c:cat>
          <c:val>
            <c:numRef>
              <c:f>Preg!$G$3:$G$8</c:f>
              <c:numCache>
                <c:formatCode>0%</c:formatCode>
                <c:ptCount val="6"/>
                <c:pt idx="0">
                  <c:v>8.0536912751677847E-2</c:v>
                </c:pt>
                <c:pt idx="1">
                  <c:v>2.0134228187919462E-2</c:v>
                </c:pt>
                <c:pt idx="2">
                  <c:v>2.0134228187919462E-2</c:v>
                </c:pt>
                <c:pt idx="3">
                  <c:v>1.0067114093959731E-2</c:v>
                </c:pt>
                <c:pt idx="4">
                  <c:v>0.50671140939597314</c:v>
                </c:pt>
                <c:pt idx="5">
                  <c:v>0.36241610738255031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379776"/>
        <c:axId val="144391200"/>
      </c:barChart>
      <c:catAx>
        <c:axId val="1443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4391200"/>
        <c:crosses val="autoZero"/>
        <c:auto val="1"/>
        <c:lblAlgn val="ctr"/>
        <c:lblOffset val="100"/>
        <c:noMultiLvlLbl val="0"/>
      </c:catAx>
      <c:valAx>
        <c:axId val="14439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43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Preg!$G$12</c:f>
              <c:strCache>
                <c:ptCount val="1"/>
                <c:pt idx="0">
                  <c:v>Cuenta de NOMBRE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Preg!$F$13:$F$14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Preg!$G$13:$G$14</c:f>
              <c:numCache>
                <c:formatCode>0%</c:formatCode>
                <c:ptCount val="2"/>
                <c:pt idx="0">
                  <c:v>0.81543624161073824</c:v>
                </c:pt>
                <c:pt idx="1">
                  <c:v>0.18456375838926176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Preg!$G$17</c:f>
              <c:strCache>
                <c:ptCount val="1"/>
                <c:pt idx="0">
                  <c:v>Cuenta de NOMBRE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Preg!$F$18:$F$20</c:f>
              <c:strCache>
                <c:ptCount val="3"/>
                <c:pt idx="0">
                  <c:v>SI</c:v>
                </c:pt>
                <c:pt idx="1">
                  <c:v>MUY POCO</c:v>
                </c:pt>
                <c:pt idx="2">
                  <c:v>NO</c:v>
                </c:pt>
              </c:strCache>
            </c:strRef>
          </c:cat>
          <c:val>
            <c:numRef>
              <c:f>Preg!$G$18:$G$20</c:f>
              <c:numCache>
                <c:formatCode>0%</c:formatCode>
                <c:ptCount val="3"/>
                <c:pt idx="0">
                  <c:v>0.45973154362416108</c:v>
                </c:pt>
                <c:pt idx="1">
                  <c:v>0.41610738255033558</c:v>
                </c:pt>
                <c:pt idx="2">
                  <c:v>0.12416107382550336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Preg!$G$22</c:f>
              <c:strCache>
                <c:ptCount val="1"/>
                <c:pt idx="0">
                  <c:v>Cuenta de NOMBRE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Preg!$F$23:$F$24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Preg!$G$23:$G$24</c:f>
              <c:numCache>
                <c:formatCode>0%</c:formatCode>
                <c:ptCount val="2"/>
                <c:pt idx="0">
                  <c:v>0.71140939597315433</c:v>
                </c:pt>
                <c:pt idx="1">
                  <c:v>0.28859060402684567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Preg!$G$22</c:f>
              <c:strCache>
                <c:ptCount val="1"/>
                <c:pt idx="0">
                  <c:v>Cuenta de NOMBRE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Preg!$F$28:$F$29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Preg!$G$28:$G$29</c:f>
              <c:numCache>
                <c:formatCode>0%</c:formatCode>
                <c:ptCount val="2"/>
                <c:pt idx="0">
                  <c:v>0.65100671140939592</c:v>
                </c:pt>
                <c:pt idx="1">
                  <c:v>0.34899328859060402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63A9D-9612-4614-8975-D1011879062A}" type="datetimeFigureOut">
              <a:rPr lang="es-CL" smtClean="0"/>
              <a:t>24-06-2016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A7B2-D38F-4566-A0EC-406AA86991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44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6188-C750-0B40-B844-83D24093ADE6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696913"/>
            <a:ext cx="45021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90ED-734B-9347-8C06-21A0EF504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3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r>
              <a:rPr lang="es-ES" baseline="0" dirty="0" smtClean="0"/>
              <a:t> si esta es la fuente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73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42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44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85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92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666" y="2417441"/>
            <a:ext cx="8541544" cy="166807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331" y="4409758"/>
            <a:ext cx="7034213" cy="19887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78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65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5434" y="311639"/>
            <a:ext cx="2260997" cy="663985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444" y="311639"/>
            <a:ext cx="6615509" cy="663985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0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92" y="5000608"/>
            <a:ext cx="8541544" cy="154557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3792" y="3298312"/>
            <a:ext cx="8541544" cy="17022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2444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8178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741927"/>
            <a:ext cx="4439998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444" y="2467879"/>
            <a:ext cx="4439998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4690" y="1741927"/>
            <a:ext cx="4441742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4690" y="2467879"/>
            <a:ext cx="4441742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62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6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71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444" y="309836"/>
            <a:ext cx="3306011" cy="13186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8831" y="309837"/>
            <a:ext cx="5617600" cy="664165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444" y="1628441"/>
            <a:ext cx="3306011" cy="532305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24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650" y="5447348"/>
            <a:ext cx="6029325" cy="64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69650" y="695329"/>
            <a:ext cx="6029325" cy="4669155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69650" y="6090438"/>
            <a:ext cx="6029325" cy="91329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69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2444" y="311638"/>
            <a:ext cx="9043988" cy="129698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815783"/>
            <a:ext cx="9043988" cy="513571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2444" y="7212692"/>
            <a:ext cx="2344738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6AE0-E23E-0E4E-85EE-DFEE5A0F596A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3366" y="7212692"/>
            <a:ext cx="3182144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1694" y="7212692"/>
            <a:ext cx="2344738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2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74546" cy="77819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8433" y="5928709"/>
            <a:ext cx="876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FFFFFF"/>
                </a:solidFill>
                <a:latin typeface="+mj-lt"/>
                <a:cs typeface="Helvetica"/>
              </a:rPr>
              <a:t>Encuesta sobre Ley de  Etiquetado de Alimentos </a:t>
            </a:r>
          </a:p>
          <a:p>
            <a:pPr algn="ctr"/>
            <a:r>
              <a:rPr lang="es-CL" b="1" dirty="0" smtClean="0">
                <a:solidFill>
                  <a:srgbClr val="FFFFFF"/>
                </a:solidFill>
                <a:latin typeface="+mj-lt"/>
                <a:cs typeface="Helvetica"/>
              </a:rPr>
              <a:t>Junio 2016</a:t>
            </a:r>
          </a:p>
        </p:txBody>
      </p:sp>
    </p:spTree>
    <p:extLst>
      <p:ext uri="{BB962C8B-B14F-4D97-AF65-F5344CB8AC3E}">
        <p14:creationId xmlns:p14="http://schemas.microsoft.com/office/powerpoint/2010/main" val="3022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49608" y="1123487"/>
            <a:ext cx="730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 smtClean="0">
                <a:solidFill>
                  <a:schemeClr val="bg1"/>
                </a:solidFill>
                <a:cs typeface="Calibri"/>
              </a:rPr>
              <a:t>¿Está de acuerdo con que se prohíba la entrega de regalos en los alimentos dirigidos a niños? (juguetes por ejemplo)</a:t>
            </a:r>
            <a:endParaRPr lang="es-CL" sz="2200" b="1" dirty="0">
              <a:solidFill>
                <a:schemeClr val="bg1"/>
              </a:solidFill>
              <a:cs typeface="Calibri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501" y="7267715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Etiquetado Alimentos  (Junio 2016)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5480" y="49531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26582" y="29726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61459" y="4556357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1543" y="7221548"/>
            <a:ext cx="194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N=298</a:t>
            </a:r>
            <a:endParaRPr lang="es-CL" b="1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24346"/>
              </p:ext>
            </p:extLst>
          </p:nvPr>
        </p:nvGraphicFramePr>
        <p:xfrm>
          <a:off x="251224" y="2519361"/>
          <a:ext cx="9546426" cy="430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57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49608" y="1072688"/>
            <a:ext cx="76126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 smtClean="0">
                <a:solidFill>
                  <a:schemeClr val="bg1"/>
                </a:solidFill>
                <a:cs typeface="Calibri"/>
              </a:rPr>
              <a:t>¿Cree que la eliminación de juguetes u otros artículos en alimentos “altos en”, disminuirá consumo en los niños?</a:t>
            </a:r>
            <a:endParaRPr lang="es-CL" sz="2200" b="1" dirty="0">
              <a:solidFill>
                <a:schemeClr val="bg1"/>
              </a:solidFill>
              <a:cs typeface="Calibri"/>
            </a:endParaRPr>
          </a:p>
          <a:p>
            <a:endParaRPr lang="es-ES" sz="1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05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501" y="7267715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Etiquetado Alimentos (Junio 2016)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5480" y="49531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26582" y="29726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61459" y="4556357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1543" y="7221548"/>
            <a:ext cx="194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N=298</a:t>
            </a:r>
            <a:endParaRPr lang="es-CL" b="1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5542"/>
              </p:ext>
            </p:extLst>
          </p:nvPr>
        </p:nvGraphicFramePr>
        <p:xfrm>
          <a:off x="353880" y="2519361"/>
          <a:ext cx="9341115" cy="430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52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0373" y="1226369"/>
            <a:ext cx="5074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 smtClean="0">
                <a:solidFill>
                  <a:schemeClr val="bg1"/>
                </a:solidFill>
                <a:cs typeface="Calibri"/>
              </a:rPr>
              <a:t>CONCLUSIONES</a:t>
            </a:r>
            <a:endParaRPr lang="es-CL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02444" y="2204848"/>
            <a:ext cx="9043988" cy="5135711"/>
          </a:xfrm>
        </p:spPr>
        <p:txBody>
          <a:bodyPr>
            <a:noAutofit/>
          </a:bodyPr>
          <a:lstStyle/>
          <a:p>
            <a:pPr marL="78540" lvl="1" indent="0" algn="just">
              <a:lnSpc>
                <a:spcPct val="120000"/>
              </a:lnSpc>
              <a:spcAft>
                <a:spcPts val="363"/>
              </a:spcAft>
              <a:buNone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1. El 64% de las personas de la Región Metropolitana considera que el nuevo etiquetado de alimentos disminuirá el consumo de alimentos altos en calorías, azúcares, sodio y grasas saturadas.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78540" lvl="1" indent="0" algn="just">
              <a:lnSpc>
                <a:spcPct val="120000"/>
              </a:lnSpc>
              <a:spcAft>
                <a:spcPts val="363"/>
              </a:spcAft>
              <a:buNone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2. El 82% de los consultados está de acuerdo con que se prohíba la venta de papas fritas, chocolates y dulces en los quioscos de los colegios. </a:t>
            </a:r>
          </a:p>
          <a:p>
            <a:pPr marL="78540" lvl="1" indent="0" algn="just">
              <a:lnSpc>
                <a:spcPct val="120000"/>
              </a:lnSpc>
              <a:spcAft>
                <a:spcPts val="363"/>
              </a:spcAft>
              <a:buNone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3. El 46% considera que la eliminación de los productos considerados altos en calorías, azúcares, sodio y grasas saturadas de los quioscos de los colegios modificará su consumo. </a:t>
            </a:r>
          </a:p>
          <a:p>
            <a:pPr marL="78540" lvl="1" indent="0" algn="just">
              <a:lnSpc>
                <a:spcPct val="120000"/>
              </a:lnSpc>
              <a:spcAft>
                <a:spcPts val="363"/>
              </a:spcAft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6766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0373" y="1226369"/>
            <a:ext cx="5074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 smtClean="0">
                <a:solidFill>
                  <a:schemeClr val="bg1"/>
                </a:solidFill>
                <a:cs typeface="Calibri"/>
              </a:rPr>
              <a:t>CONCLUSIONES</a:t>
            </a:r>
            <a:endParaRPr lang="es-CL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02444" y="2204848"/>
            <a:ext cx="9043988" cy="5135711"/>
          </a:xfrm>
        </p:spPr>
        <p:txBody>
          <a:bodyPr>
            <a:noAutofit/>
          </a:bodyPr>
          <a:lstStyle/>
          <a:p>
            <a:pPr marL="78540" lvl="1" indent="0" algn="just">
              <a:lnSpc>
                <a:spcPct val="120000"/>
              </a:lnSpc>
              <a:spcAft>
                <a:spcPts val="363"/>
              </a:spcAft>
              <a:buNone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4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. El 71% de los encuestados está de acuerdo con que se prohíba la entrega de regalos en los productos alimenticios dirigidos a niños. </a:t>
            </a:r>
          </a:p>
          <a:p>
            <a:pPr marL="78540" lvl="1" indent="0" algn="just">
              <a:lnSpc>
                <a:spcPct val="120000"/>
              </a:lnSpc>
              <a:spcAft>
                <a:spcPts val="363"/>
              </a:spcAft>
              <a:buNone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5. El 65% cree que la eliminación de estos juguetes en alimentos considerados “altos en” disminuirá el consumo en los niños.  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4150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RESENTACION LA BRUJULA DEFINITIVA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2"/>
            <a:ext cx="10048875" cy="7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0373" y="1226369"/>
            <a:ext cx="5074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>
                <a:solidFill>
                  <a:schemeClr val="bg1"/>
                </a:solidFill>
                <a:cs typeface="Calibri"/>
              </a:rPr>
              <a:t>METODOLOGÍA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06766" y="2154742"/>
            <a:ext cx="8661559" cy="429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5326" lvl="1" indent="-457200" algn="just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Estudio: Corte transversal.</a:t>
            </a:r>
          </a:p>
          <a:p>
            <a:pPr marL="565326" lvl="1" indent="-457200" algn="just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Población </a:t>
            </a:r>
            <a:r>
              <a:rPr lang="es-CL" sz="3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objetivo: </a:t>
            </a: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Personas </a:t>
            </a:r>
            <a:r>
              <a:rPr lang="es-CL" sz="3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mayores de </a:t>
            </a: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18 </a:t>
            </a:r>
            <a:r>
              <a:rPr lang="es-CL" sz="3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años. </a:t>
            </a:r>
          </a:p>
          <a:p>
            <a:pPr marL="565326" lvl="1" indent="-457200" algn="just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Instrumento: Cuestionario aplicado a través de una encuesta telefónica.</a:t>
            </a:r>
          </a:p>
          <a:p>
            <a:pPr marL="565326" lvl="1" indent="-457200" algn="just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Tamaño </a:t>
            </a:r>
            <a:r>
              <a:rPr lang="es-CL" sz="3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de </a:t>
            </a: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muestra: 298 </a:t>
            </a:r>
            <a:r>
              <a:rPr lang="es-CL" sz="3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participantes. </a:t>
            </a:r>
            <a:endParaRPr lang="es-CL" sz="3000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565326" lvl="1" indent="-457200" algn="just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Error </a:t>
            </a:r>
            <a:r>
              <a:rPr lang="es-CL" sz="3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muestral</a:t>
            </a:r>
            <a:r>
              <a:rPr lang="es-CL" sz="3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: </a:t>
            </a: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5%.</a:t>
            </a:r>
            <a:endParaRPr lang="es-CL" sz="3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565326" lvl="1" indent="-457200" algn="just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s-C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Realizada: Junio 2016. Región Metropolitana</a:t>
            </a:r>
            <a:endParaRPr lang="es-CL" sz="3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8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726981" y="3220788"/>
            <a:ext cx="11502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CARACTERIZACIÓN DE LA MUESTRA</a:t>
            </a:r>
          </a:p>
          <a:p>
            <a:pPr algn="ctr"/>
            <a:r>
              <a:rPr lang="es-CL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Distribución de la muestra según </a:t>
            </a:r>
            <a:r>
              <a:rPr lang="es-CL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nivel educacional y edad</a:t>
            </a:r>
            <a:endParaRPr lang="es-CL" sz="3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56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83825" y="1239666"/>
            <a:ext cx="7130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Calibri"/>
              </a:rPr>
              <a:t>Distribución </a:t>
            </a:r>
            <a:r>
              <a:rPr lang="es-CL" sz="2800" b="1" dirty="0" smtClean="0">
                <a:solidFill>
                  <a:schemeClr val="bg1"/>
                </a:solidFill>
                <a:cs typeface="Calibri"/>
              </a:rPr>
              <a:t>muestra </a:t>
            </a:r>
            <a:r>
              <a:rPr lang="es-CL" sz="2800" b="1" dirty="0">
                <a:solidFill>
                  <a:schemeClr val="bg1"/>
                </a:solidFill>
                <a:cs typeface="Calibri"/>
              </a:rPr>
              <a:t>según </a:t>
            </a:r>
            <a:r>
              <a:rPr lang="es-CL" sz="2800" b="1" dirty="0" smtClean="0">
                <a:solidFill>
                  <a:schemeClr val="bg1"/>
                </a:solidFill>
                <a:cs typeface="Calibri"/>
              </a:rPr>
              <a:t>nivel educacional</a:t>
            </a:r>
            <a:endParaRPr lang="es-CL" sz="2800" b="1" dirty="0">
              <a:solidFill>
                <a:schemeClr val="bg1"/>
              </a:solidFill>
              <a:cs typeface="Calibri"/>
            </a:endParaRPr>
          </a:p>
          <a:p>
            <a:endParaRPr lang="es-ES" sz="3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501" y="7267715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Etiquetado Alimentos (Junio 2016)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5480" y="49531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26582" y="29726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61459" y="4556357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509769" y="3065463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085752"/>
              </p:ext>
            </p:extLst>
          </p:nvPr>
        </p:nvGraphicFramePr>
        <p:xfrm>
          <a:off x="712522" y="2285438"/>
          <a:ext cx="8623830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61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83824" y="1198668"/>
            <a:ext cx="78344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  <a:cs typeface="Calibri"/>
              </a:rPr>
              <a:t>Distribución muestra según grupo etario</a:t>
            </a:r>
            <a:endParaRPr lang="es-CL" sz="3200" b="1" dirty="0">
              <a:solidFill>
                <a:schemeClr val="bg1"/>
              </a:solidFill>
              <a:cs typeface="Calibri"/>
            </a:endParaRPr>
          </a:p>
          <a:p>
            <a:endParaRPr lang="es-ES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501" y="7267715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Etiquetado Alimentos  (Junio 2016)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5480" y="49531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26582" y="29726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61459" y="4556357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171299"/>
              </p:ext>
            </p:extLst>
          </p:nvPr>
        </p:nvGraphicFramePr>
        <p:xfrm>
          <a:off x="170322" y="2316803"/>
          <a:ext cx="9673696" cy="459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2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726981" y="3220788"/>
            <a:ext cx="11502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Conocimiento sobre el Etiquetado </a:t>
            </a:r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Alimentos </a:t>
            </a:r>
            <a:endParaRPr lang="es-CL" sz="3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951" t="-885" r="5093" b="885"/>
          <a:stretch/>
        </p:blipFill>
        <p:spPr>
          <a:xfrm>
            <a:off x="1188720" y="4831587"/>
            <a:ext cx="3851112" cy="205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705" t="4268" r="4472"/>
          <a:stretch/>
        </p:blipFill>
        <p:spPr>
          <a:xfrm>
            <a:off x="5065776" y="4831587"/>
            <a:ext cx="395196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0496" y="1068804"/>
            <a:ext cx="786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cs typeface="Calibri"/>
              </a:rPr>
              <a:t>Considera usted que el nuevo etiquetado de alimentos (disco PARE negro) disminuirá su consumo de: </a:t>
            </a:r>
            <a:endParaRPr lang="es-CL" sz="2400" b="1" dirty="0">
              <a:solidFill>
                <a:schemeClr val="bg1"/>
              </a:solidFill>
              <a:cs typeface="Calibri"/>
            </a:endParaRPr>
          </a:p>
          <a:p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501" y="7267715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Etiquetado Alimentos (Junio 2016)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5480" y="49531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26582" y="29726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61459" y="4556357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1543" y="7221548"/>
            <a:ext cx="194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N=298</a:t>
            </a:r>
            <a:endParaRPr lang="es-CL" b="1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159671"/>
              </p:ext>
            </p:extLst>
          </p:nvPr>
        </p:nvGraphicFramePr>
        <p:xfrm>
          <a:off x="317632" y="2519361"/>
          <a:ext cx="9413611" cy="447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38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18228" y="1085737"/>
            <a:ext cx="730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cs typeface="Calibri"/>
              </a:rPr>
              <a:t>¿Está de acuerdo con que se prohíba la venta de papas fritas, chocolates y dulces en quioscos de los colegios?</a:t>
            </a:r>
            <a:endParaRPr lang="es-CL" sz="2400" b="1" dirty="0">
              <a:solidFill>
                <a:schemeClr val="bg1"/>
              </a:solidFill>
              <a:cs typeface="Calibri"/>
            </a:endParaRPr>
          </a:p>
          <a:p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02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501" y="7267715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Etiquetado Alimentos (Junio 2016)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5480" y="49531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26582" y="29726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61459" y="4556357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1543" y="7221548"/>
            <a:ext cx="194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N=298</a:t>
            </a:r>
            <a:endParaRPr lang="es-CL" b="1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099159"/>
              </p:ext>
            </p:extLst>
          </p:nvPr>
        </p:nvGraphicFramePr>
        <p:xfrm>
          <a:off x="179122" y="2519361"/>
          <a:ext cx="9690630" cy="430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31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49608" y="1089621"/>
            <a:ext cx="76858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  <a:cs typeface="Calibri"/>
              </a:rPr>
              <a:t>¿</a:t>
            </a:r>
            <a:r>
              <a:rPr lang="es-CL" sz="2200" b="1" dirty="0" smtClean="0">
                <a:solidFill>
                  <a:schemeClr val="bg1"/>
                </a:solidFill>
                <a:cs typeface="Calibri"/>
              </a:rPr>
              <a:t>Cree Ud. que la eliminación de productos “altos en” (calorías, azúcares, sodio y grasas) </a:t>
            </a:r>
            <a:r>
              <a:rPr lang="es-CL" sz="2200" b="1" dirty="0" smtClean="0">
                <a:solidFill>
                  <a:schemeClr val="bg1"/>
                </a:solidFill>
                <a:cs typeface="Calibri"/>
              </a:rPr>
              <a:t>en </a:t>
            </a:r>
            <a:r>
              <a:rPr lang="es-CL" sz="2200" b="1" dirty="0" smtClean="0">
                <a:solidFill>
                  <a:schemeClr val="bg1"/>
                </a:solidFill>
                <a:cs typeface="Calibri"/>
              </a:rPr>
              <a:t>quioscos modificará su consumo?</a:t>
            </a:r>
            <a:endParaRPr lang="es-CL" sz="2200" b="1" dirty="0">
              <a:solidFill>
                <a:schemeClr val="bg1"/>
              </a:solidFill>
              <a:cs typeface="Calibri"/>
            </a:endParaRPr>
          </a:p>
          <a:p>
            <a:endParaRPr lang="es-ES" sz="1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03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501" y="7267715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Etiquetado Alimentos (Junio 2016)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5480" y="49531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26582" y="2972619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9,2%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61459" y="4556357"/>
            <a:ext cx="135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73,1%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1543" y="7221548"/>
            <a:ext cx="194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N=298</a:t>
            </a:r>
            <a:endParaRPr lang="es-CL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936496"/>
              </p:ext>
            </p:extLst>
          </p:nvPr>
        </p:nvGraphicFramePr>
        <p:xfrm>
          <a:off x="251619" y="2519361"/>
          <a:ext cx="9545637" cy="416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95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6388</TotalTime>
  <Words>478</Words>
  <Application>Microsoft Office PowerPoint</Application>
  <PresentationFormat>Personalizado</PresentationFormat>
  <Paragraphs>75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Elisa Eguiguren Correa</dc:creator>
  <cp:lastModifiedBy>Ana María Morales Martinez</cp:lastModifiedBy>
  <cp:revision>273</cp:revision>
  <cp:lastPrinted>2015-08-25T18:14:13Z</cp:lastPrinted>
  <dcterms:created xsi:type="dcterms:W3CDTF">2015-08-24T00:31:39Z</dcterms:created>
  <dcterms:modified xsi:type="dcterms:W3CDTF">2016-06-24T15:00:24Z</dcterms:modified>
</cp:coreProperties>
</file>