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5" r:id="rId12"/>
  </p:sldIdLst>
  <p:sldSz cx="9144000" cy="6858000" type="screen4x3"/>
  <p:notesSz cx="6797675" cy="98726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D3E1FD"/>
    <a:srgbClr val="99CC00"/>
    <a:srgbClr val="FFCC00"/>
    <a:srgbClr val="0C5458"/>
    <a:srgbClr val="009999"/>
    <a:srgbClr val="0F676B"/>
    <a:srgbClr val="009900"/>
    <a:srgbClr val="1A3864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39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158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9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654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853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737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774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032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286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10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76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9463-E2A2-4070-9F6D-CD3393392811}" type="datetimeFigureOut">
              <a:rPr lang="es-CL" smtClean="0"/>
              <a:pPr/>
              <a:t>04-06-2015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352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2405"/>
          <a:stretch/>
        </p:blipFill>
        <p:spPr>
          <a:xfrm>
            <a:off x="1652953" y="1816637"/>
            <a:ext cx="5556740" cy="46685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6185" y="1289538"/>
            <a:ext cx="873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Perfil de quienes han tenido que interrumpir su tratamiento</a:t>
            </a:r>
            <a:endParaRPr lang="es-C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57602" y="2274276"/>
            <a:ext cx="1758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Afiliación </a:t>
            </a:r>
            <a:endParaRPr lang="es-C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5228" y="1234168"/>
            <a:ext cx="887354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7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16" y="3539786"/>
            <a:ext cx="3487214" cy="261541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16368" y="2213320"/>
            <a:ext cx="5779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Encuesta </a:t>
            </a:r>
            <a:r>
              <a:rPr kumimoji="0" lang="es-C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Fármacos</a:t>
            </a:r>
            <a:endParaRPr kumimoji="0" lang="es-CL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31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5228" y="1234168"/>
            <a:ext cx="887354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7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70" y="1264179"/>
            <a:ext cx="2664183" cy="8596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9" y="2406245"/>
            <a:ext cx="1694835" cy="7559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94" y="4047477"/>
            <a:ext cx="1682642" cy="7559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66645" y="3856893"/>
            <a:ext cx="5556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Encuesta telefónica a 405 residentes de la Región Metropolitana. Esto corresponde a un 4,9% de error </a:t>
            </a:r>
            <a:r>
              <a:rPr lang="es-C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muestral</a:t>
            </a:r>
            <a:r>
              <a:rPr lang="es-C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para un nivel de confianza de 95% en distribución normal. </a:t>
            </a:r>
          </a:p>
          <a:p>
            <a:r>
              <a:rPr lang="es-C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Muestra aleatoria simple.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778367" y="2261774"/>
            <a:ext cx="5310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Mayores de </a:t>
            </a: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 años, </a:t>
            </a:r>
            <a:r>
              <a:rPr lang="es-C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residentes de las Región Metropolitana con acceso </a:t>
            </a: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telefónico.</a:t>
            </a:r>
            <a:endParaRPr lang="es-C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4091" y="1130164"/>
            <a:ext cx="742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Consumo de Medicamentos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4" y="2180492"/>
            <a:ext cx="8542803" cy="35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57201" y="1089466"/>
            <a:ext cx="827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Perfil personas </a:t>
            </a:r>
            <a:r>
              <a:rPr lang="es-C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 consumieron medicamentos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51" y="1768596"/>
            <a:ext cx="6097" cy="41883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628" y="1920996"/>
            <a:ext cx="6097" cy="41883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97" y="1698258"/>
            <a:ext cx="6097" cy="41883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99846" y="1828800"/>
            <a:ext cx="1207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Sexo</a:t>
            </a:r>
            <a:endParaRPr lang="es-C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37538" y="1817077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Afiliación </a:t>
            </a:r>
            <a:endParaRPr lang="es-C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2965939" y="1863969"/>
            <a:ext cx="35169" cy="453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r="20797"/>
          <a:stretch/>
        </p:blipFill>
        <p:spPr>
          <a:xfrm>
            <a:off x="574431" y="1828800"/>
            <a:ext cx="7660509" cy="47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84" y="1713702"/>
            <a:ext cx="8584293" cy="458509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3693" y="1981201"/>
            <a:ext cx="677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 consumió algún medicamento, ¿cómo lo </a:t>
            </a: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recibió</a:t>
            </a: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s-C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6863" y="1043354"/>
            <a:ext cx="4314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Pago de Medicamentos </a:t>
            </a:r>
            <a:endParaRPr lang="es-C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87"/>
            <a:ext cx="9144000" cy="6857464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22271"/>
              </p:ext>
            </p:extLst>
          </p:nvPr>
        </p:nvGraphicFramePr>
        <p:xfrm>
          <a:off x="308102" y="894311"/>
          <a:ext cx="8519377" cy="5626922"/>
        </p:xfrm>
        <a:graphic>
          <a:graphicData uri="http://schemas.openxmlformats.org/drawingml/2006/table">
            <a:tbl>
              <a:tblPr firstRow="1" bandRow="1"/>
              <a:tblGrid>
                <a:gridCol w="1715675"/>
                <a:gridCol w="1715675"/>
                <a:gridCol w="1715675"/>
                <a:gridCol w="1715675"/>
                <a:gridCol w="1656677"/>
              </a:tblGrid>
              <a:tr h="3813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Lugar</a:t>
                      </a:r>
                      <a:r>
                        <a:rPr lang="es-CL" sz="20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de última atención</a:t>
                      </a:r>
                      <a:endParaRPr lang="es-CL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Pago de Medicamento</a:t>
                      </a:r>
                      <a:endParaRPr lang="es-CL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94846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 pagó en su totalidad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 pagó</a:t>
                      </a:r>
                      <a:r>
                        <a:rPr lang="es-CL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parcialmente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 recibió gratis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8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Consultorio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16,8%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28,6%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58,8%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30,7%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8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Hospital o clínica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45,2%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37,1%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26,2%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38,5%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8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Servicio de urgencia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4,5%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2,9%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3,8%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4,1%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8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Consulta privada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33,5%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31,4%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11,2%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26,7%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es-CL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3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4720" y="1076073"/>
            <a:ext cx="454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>
                    <a:lumMod val="50000"/>
                  </a:schemeClr>
                </a:solidFill>
              </a:rPr>
              <a:t>Gasto en medicamentos</a:t>
            </a:r>
            <a:endParaRPr lang="es-C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20615" y="1817077"/>
            <a:ext cx="747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¿Cuánto gasta cada mes de su bolsillo en medicamentos?</a:t>
            </a:r>
            <a:endParaRPr lang="es-C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79" y="2508738"/>
            <a:ext cx="8732540" cy="39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56"/>
            <a:ext cx="9144000" cy="68574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61" y="1969479"/>
            <a:ext cx="9538929" cy="36624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98586" y="1099011"/>
            <a:ext cx="592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Interrupción de Tratamiento</a:t>
            </a:r>
            <a:endParaRPr kumimoji="0" lang="es-CL" sz="2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6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</TotalTime>
  <Words>171</Words>
  <Application>Microsoft Office PowerPoint</Application>
  <PresentationFormat>Presentación en pantalla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Casas</dc:creator>
  <cp:lastModifiedBy>Ana María Morales Martinez</cp:lastModifiedBy>
  <cp:revision>265</cp:revision>
  <cp:lastPrinted>2015-06-04T23:46:48Z</cp:lastPrinted>
  <dcterms:created xsi:type="dcterms:W3CDTF">2014-12-03T15:47:08Z</dcterms:created>
  <dcterms:modified xsi:type="dcterms:W3CDTF">2015-06-05T01:56:36Z</dcterms:modified>
</cp:coreProperties>
</file>